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10" r:id="rId3"/>
    <p:sldId id="305" r:id="rId4"/>
    <p:sldId id="270" r:id="rId5"/>
    <p:sldId id="260" r:id="rId6"/>
    <p:sldId id="269" r:id="rId7"/>
    <p:sldId id="267" r:id="rId8"/>
    <p:sldId id="268" r:id="rId9"/>
    <p:sldId id="271" r:id="rId10"/>
    <p:sldId id="306" r:id="rId11"/>
    <p:sldId id="272" r:id="rId12"/>
    <p:sldId id="274" r:id="rId13"/>
    <p:sldId id="275" r:id="rId14"/>
    <p:sldId id="276" r:id="rId15"/>
    <p:sldId id="278" r:id="rId16"/>
    <p:sldId id="277" r:id="rId17"/>
    <p:sldId id="307" r:id="rId18"/>
    <p:sldId id="279" r:id="rId19"/>
    <p:sldId id="284" r:id="rId20"/>
    <p:sldId id="293" r:id="rId21"/>
    <p:sldId id="285" r:id="rId22"/>
    <p:sldId id="280" r:id="rId23"/>
    <p:sldId id="281" r:id="rId24"/>
    <p:sldId id="283" r:id="rId25"/>
    <p:sldId id="287" r:id="rId26"/>
    <p:sldId id="286" r:id="rId27"/>
    <p:sldId id="288" r:id="rId28"/>
    <p:sldId id="289" r:id="rId29"/>
    <p:sldId id="294" r:id="rId30"/>
    <p:sldId id="308" r:id="rId31"/>
    <p:sldId id="295" r:id="rId32"/>
    <p:sldId id="296" r:id="rId33"/>
    <p:sldId id="297" r:id="rId34"/>
    <p:sldId id="299" r:id="rId35"/>
    <p:sldId id="300" r:id="rId36"/>
    <p:sldId id="298" r:id="rId37"/>
    <p:sldId id="290" r:id="rId38"/>
    <p:sldId id="291" r:id="rId39"/>
    <p:sldId id="309" r:id="rId40"/>
    <p:sldId id="301" r:id="rId41"/>
    <p:sldId id="302" r:id="rId42"/>
    <p:sldId id="303" r:id="rId43"/>
    <p:sldId id="304" r:id="rId44"/>
    <p:sldId id="25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анислав Бреусов" initials="СБ" lastIdx="2" clrIdx="0">
    <p:extLst>
      <p:ext uri="{19B8F6BF-5375-455C-9EA6-DF929625EA0E}">
        <p15:presenceInfo xmlns:p15="http://schemas.microsoft.com/office/powerpoint/2012/main" userId="a77de6ca3fd28d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5" autoAdjust="0"/>
    <p:restoredTop sz="83955"/>
  </p:normalViewPr>
  <p:slideViewPr>
    <p:cSldViewPr snapToGrid="0">
      <p:cViewPr varScale="1">
        <p:scale>
          <a:sx n="109" d="100"/>
          <a:sy n="109" d="100"/>
        </p:scale>
        <p:origin x="1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360B3-7764-BB4B-857D-6B00104F3E3C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2C161-54B1-7E43-BFC9-50B3488DC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0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7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11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9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95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6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413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49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32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77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2C161-54B1-7E43-BFC9-50B3488DC7B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19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A1A5D-5A81-47DB-BE2C-03E0990F0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9431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18D89D-FEB0-4064-AD3B-357BF020B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8CCA0-7AC9-4458-99BC-25257703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985775-DA12-4519-AD4E-BF0D8B5A28A2}" type="datetimeFigureOut">
              <a:rPr lang="ru-RU" smtClean="0"/>
              <a:pPr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410E7-85CD-46DA-BC17-903832138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C549DF-D60D-41D0-9ADE-DA8EA16A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9F1CE1-AE97-4474-A621-9FAA4F63F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3F95C-774F-4E30-AE17-04AC0612D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740606-3AD8-42ED-B129-A3DEC06B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7C616E-EC5D-4161-B871-4DBFA23F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7A186C-6BE5-484A-94F6-B5CFB1FB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2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4059D37-F92B-4726-A34B-164AC46F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B8A300-DCC2-4DBC-89F3-19460679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E01FBC-E1B1-44CF-B5F4-B0621F58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8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E81A-B789-490D-9823-1DCB7955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3DE41-335B-4255-BD1B-1BD5FD769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CDC965-EE27-49DE-926C-3E4E5F353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87F107-3B06-47AE-890B-4028A5F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7A224-216B-43E1-A95E-10F95BB0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F9C8F-012F-410C-9624-42ADB56B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1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FA0CA-376B-46DC-813B-5E5FBFAA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1EBA494-E82E-4757-A3C0-955EA65D11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117C38-1525-4DAA-A6A8-79732457C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F361C5-F126-4C0B-AE3A-2CBA980EF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4F4485-29FD-4F98-96FC-E5D8DCB9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42FB67-03FB-449E-89B5-DF67F63D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6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5B5E7-60F9-464C-B174-D06589C5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8484D1-D333-4AE1-BBFC-CD1DEC20F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A59D6A-B58D-4E95-A396-200C9B9B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437D5-797B-49CA-AD3B-BE3CAF57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F4BFD-DCAB-4FA8-B42C-658D6832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6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D7D349-5ABD-40CA-91CD-9AC19B7C0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8E4FE5-4CB9-457C-9776-A6FC25BBA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F420E-C006-48BA-ACD0-A009889F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841BA-4A5C-4F80-82B2-3FE13D1DF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348BA-A8D9-4752-9849-D1F48047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079D8C-B135-4B29-9B74-4C89FD7E531F}"/>
              </a:ext>
            </a:extLst>
          </p:cNvPr>
          <p:cNvSpPr/>
          <p:nvPr userDrawn="1"/>
        </p:nvSpPr>
        <p:spPr>
          <a:xfrm>
            <a:off x="8625840" y="6644640"/>
            <a:ext cx="3600000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F0D1648-B806-40EE-B6E3-7634106F579D}"/>
              </a:ext>
            </a:extLst>
          </p:cNvPr>
          <p:cNvSpPr/>
          <p:nvPr userDrawn="1"/>
        </p:nvSpPr>
        <p:spPr>
          <a:xfrm>
            <a:off x="0" y="-22383"/>
            <a:ext cx="3600000" cy="21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45F2DE-3202-46E3-A4DF-1E1F8D2367F3}"/>
              </a:ext>
            </a:extLst>
          </p:cNvPr>
          <p:cNvSpPr/>
          <p:nvPr userDrawn="1"/>
        </p:nvSpPr>
        <p:spPr>
          <a:xfrm rot="16200000">
            <a:off x="8820811" y="3139757"/>
            <a:ext cx="6492875" cy="213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E4023C-83D7-4B9B-83E0-97AB0F4AC43B}"/>
              </a:ext>
            </a:extLst>
          </p:cNvPr>
          <p:cNvSpPr/>
          <p:nvPr userDrawn="1"/>
        </p:nvSpPr>
        <p:spPr>
          <a:xfrm rot="16200000">
            <a:off x="-3139758" y="3504883"/>
            <a:ext cx="6492875" cy="213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70539" cy="1325563"/>
          </a:xfrm>
        </p:spPr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053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B632DE5-F5F2-4462-94DA-69002633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32750" y="0"/>
            <a:ext cx="415925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3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34973-9603-4EB5-B737-91F29D4CD883}"/>
              </a:ext>
            </a:extLst>
          </p:cNvPr>
          <p:cNvSpPr/>
          <p:nvPr userDrawn="1"/>
        </p:nvSpPr>
        <p:spPr>
          <a:xfrm>
            <a:off x="563880" y="428043"/>
            <a:ext cx="11155680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AAB7C-7C1B-4105-BE24-F811EBB4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ECA37A-4894-4A33-9EBE-8B2E3502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3A43-64E5-4616-89E6-626296516E9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0E9E2-71FB-4D16-B449-EA5254AC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F10A82-3FA8-48BC-A562-4BDCC940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69BD-07F3-416C-B560-DF49FE6E32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0D9FAC9-46ED-4B2F-8516-B63FF23543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01875"/>
            <a:ext cx="4895129" cy="156845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4413139B-1729-455B-B830-4DAB12D9B2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8672" y="4428023"/>
            <a:ext cx="4879887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222B09F7-7246-4274-A513-9BEACBF61E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3441" y="4428022"/>
            <a:ext cx="4879888" cy="13557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:a16="http://schemas.microsoft.com/office/drawing/2014/main" id="{4B61BE1B-0619-47D5-8D00-1DBE9B7F40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58672" y="2320617"/>
            <a:ext cx="4940847" cy="15684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4E300-70A9-4046-B13A-C580CDF0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0709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941CF8-4508-43CA-BA33-C0B9ED75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7B9934-7384-4A83-8B0E-FFF486DD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F36D14-7448-4ACB-B1EC-DDDAAA95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4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2F858-143C-49BF-AC24-DDE5A569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1AEBE-8905-4864-B3FD-4CD04946E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81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616B-C814-43CB-9D66-2ACCE175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AE93A1-6738-46E4-8F22-EE921A983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78392C-C9F7-4DEF-AA81-542C2AAC7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0A34EB-7EF1-4575-A605-E6075A63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6B72C-E973-4717-9B32-EB861DCB2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7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AC03E-CC96-46B4-8F06-809941B6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D83CB0-A9EB-4FCC-AFF1-9C0719455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A519CA-8C32-464E-AB8C-C7DAE493B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389CDC-954B-4F3C-8708-20D835E7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21DA71-9B62-4B5B-9FC5-8A2FE4CE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C5407C-33E1-4753-B9AC-F00DBA80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63584-63A5-4369-B563-05FB35552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8BDB9A-93BD-4EBA-9434-1716F8976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6B4D10-58E3-4843-B773-ACE304291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791276-15DC-4AAA-A29A-7294AAED5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84DE98-0C02-460E-AEB8-1FFCF6EE5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E545B8-BE5D-416A-A9C4-DD942138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3D84F0-63EB-4F1F-A304-21FC5773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BA2A66-252D-4BBD-AD7E-3C84EC95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69195-B136-450A-9EBB-E4D32554B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56AFD3-762E-431D-8169-48E9431F2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B0A7F1-90CF-4B8D-9FE0-9796384F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85775-DA12-4519-AD4E-BF0D8B5A28A2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2E4D6C-F1D3-4A14-8D0D-B4CCD0AC8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ACE525-741D-45DF-830F-DE1754B0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F1CE1-AE97-4474-A621-9FAA4F63F5A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7"/>
            <a:extLst>
              <a:ext uri="{FF2B5EF4-FFF2-40B4-BE49-F238E27FC236}">
                <a16:creationId xmlns:a16="http://schemas.microsoft.com/office/drawing/2014/main" id="{5B02C175-E080-45D1-9C7B-D1AA06E5A42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2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ru.wikipedia.org/wiki/%D0%91%D1%80%D0%BE%D0%BA%D0%B5%D1%80_%D1%81%D0%BE%D0%BE%D0%B1%D1%89%D0%B5%D0%BD%D0%B8%D0%B9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24C834-B741-4195-B095-CF0589AF7461}"/>
              </a:ext>
            </a:extLst>
          </p:cNvPr>
          <p:cNvSpPr/>
          <p:nvPr/>
        </p:nvSpPr>
        <p:spPr>
          <a:xfrm>
            <a:off x="0" y="2164080"/>
            <a:ext cx="12192000" cy="2819400"/>
          </a:xfrm>
          <a:prstGeom prst="rect">
            <a:avLst/>
          </a:prstGeom>
          <a:solidFill>
            <a:srgbClr val="60709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F741A-A27B-4CE2-B7D3-79591874A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2781300"/>
            <a:ext cx="9144000" cy="194310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Современные технологии в </a:t>
            </a:r>
            <a:r>
              <a:rPr lang="ru-RU" u="sng" dirty="0"/>
              <a:t>разработке</a:t>
            </a:r>
            <a:r>
              <a:rPr lang="ru-RU" dirty="0"/>
              <a:t> и </a:t>
            </a:r>
            <a:r>
              <a:rPr lang="ru-RU" u="sng" dirty="0"/>
              <a:t>развертывании</a:t>
            </a:r>
            <a:r>
              <a:rPr lang="ru-RU" dirty="0"/>
              <a:t> программного обеспечения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8D3D184-4321-4E38-BE07-42489AB6216D}"/>
              </a:ext>
            </a:extLst>
          </p:cNvPr>
          <p:cNvCxnSpPr>
            <a:cxnSpLocks/>
          </p:cNvCxnSpPr>
          <p:nvPr/>
        </p:nvCxnSpPr>
        <p:spPr>
          <a:xfrm>
            <a:off x="10789920" y="3420000"/>
            <a:ext cx="1188720" cy="0"/>
          </a:xfrm>
          <a:prstGeom prst="line">
            <a:avLst/>
          </a:prstGeom>
          <a:ln w="666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6A11B4B-69CF-4A51-9644-617C8A15784E}"/>
              </a:ext>
            </a:extLst>
          </p:cNvPr>
          <p:cNvCxnSpPr>
            <a:cxnSpLocks/>
          </p:cNvCxnSpPr>
          <p:nvPr/>
        </p:nvCxnSpPr>
        <p:spPr>
          <a:xfrm>
            <a:off x="137160" y="3421380"/>
            <a:ext cx="1188720" cy="0"/>
          </a:xfrm>
          <a:prstGeom prst="line">
            <a:avLst/>
          </a:prstGeom>
          <a:ln w="666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0B29E-2EEF-284D-86EC-5F8DCC20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Проектирование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0537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E85F8-4221-F348-9519-F4D3609EC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Архитектуры программного обеспечения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C9587C-E543-E248-8853-F34734EE6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690688"/>
            <a:ext cx="10515600" cy="4351338"/>
          </a:xfrm>
        </p:spPr>
        <p:txBody>
          <a:bodyPr/>
          <a:lstStyle/>
          <a:p>
            <a:r>
              <a:rPr lang="ru-RU" dirty="0"/>
              <a:t>Многослойная архитектура (</a:t>
            </a:r>
            <a:r>
              <a:rPr lang="en" dirty="0"/>
              <a:t>Layered Architecture).</a:t>
            </a:r>
          </a:p>
          <a:p>
            <a:r>
              <a:rPr lang="ru-RU" dirty="0"/>
              <a:t>Многоуровневая архитектура (</a:t>
            </a:r>
            <a:r>
              <a:rPr lang="en" dirty="0"/>
              <a:t>Tiered Architecture).</a:t>
            </a:r>
          </a:p>
          <a:p>
            <a:r>
              <a:rPr lang="ru-RU" dirty="0"/>
              <a:t>Сервис-ориентированная архитектура (</a:t>
            </a:r>
            <a:r>
              <a:rPr lang="en" dirty="0"/>
              <a:t>Service Oriented Architecture — SOA).</a:t>
            </a:r>
          </a:p>
          <a:p>
            <a:r>
              <a:rPr lang="ru-RU" dirty="0" err="1"/>
              <a:t>Микросервисная</a:t>
            </a:r>
            <a:r>
              <a:rPr lang="ru-RU" dirty="0"/>
              <a:t> архитектура (</a:t>
            </a:r>
            <a:r>
              <a:rPr lang="en" dirty="0"/>
              <a:t>Microservice Architecture).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6E80013-F360-DB42-A227-9AD23F05E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/>
          <a:stretch/>
        </p:blipFill>
        <p:spPr bwMode="auto">
          <a:xfrm>
            <a:off x="2886075" y="4361935"/>
            <a:ext cx="5848350" cy="24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7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90FC9-F29E-E842-AA22-1DC8C61E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Многослойная (монолитная) архитектура</a:t>
            </a:r>
            <a:br>
              <a:rPr lang="ru-RU" dirty="0"/>
            </a:br>
            <a:r>
              <a:rPr lang="ru-RU" dirty="0"/>
              <a:t>(</a:t>
            </a:r>
            <a:r>
              <a:rPr lang="en" dirty="0"/>
              <a:t>Layered Architecture).</a:t>
            </a: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3C00FAA-893E-AD47-A162-29535FCDCB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223294"/>
            <a:ext cx="8385176" cy="41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2A0DD-9BB6-AC4E-81AC-25005324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Многоуровневая архитектура </a:t>
            </a:r>
            <a:br>
              <a:rPr lang="ru-RU" dirty="0"/>
            </a:br>
            <a:r>
              <a:rPr lang="ru-RU" dirty="0"/>
              <a:t>(</a:t>
            </a:r>
            <a:r>
              <a:rPr lang="en" dirty="0"/>
              <a:t>Tiered Architecture)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025E0F-6BB9-DD4F-A5C8-21D2AF625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012" y="1825625"/>
            <a:ext cx="6657975" cy="593725"/>
          </a:xfrm>
        </p:spPr>
        <p:txBody>
          <a:bodyPr/>
          <a:lstStyle/>
          <a:p>
            <a:r>
              <a:rPr lang="ru-RU" dirty="0"/>
              <a:t>Одноуровневая система (только клиент)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576EBE3-7ABF-094F-BD36-DCA8D6F3DFD8}"/>
              </a:ext>
            </a:extLst>
          </p:cNvPr>
          <p:cNvSpPr txBox="1">
            <a:spLocks/>
          </p:cNvSpPr>
          <p:nvPr/>
        </p:nvSpPr>
        <p:spPr>
          <a:xfrm>
            <a:off x="542925" y="2554287"/>
            <a:ext cx="4352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Двухуровневая система (клиент и сервера)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2FA25D6-43B6-D54A-B7AD-B8EEEC981EDE}"/>
              </a:ext>
            </a:extLst>
          </p:cNvPr>
          <p:cNvSpPr txBox="1">
            <a:spLocks/>
          </p:cNvSpPr>
          <p:nvPr/>
        </p:nvSpPr>
        <p:spPr>
          <a:xfrm>
            <a:off x="6191249" y="2554287"/>
            <a:ext cx="5600701" cy="186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Трехуровневая и </a:t>
            </a:r>
            <a:r>
              <a:rPr lang="en" dirty="0"/>
              <a:t>n-</a:t>
            </a:r>
            <a:r>
              <a:rPr lang="ru-RU" dirty="0"/>
              <a:t>уровневая системы (клиент и сервера)</a:t>
            </a:r>
          </a:p>
          <a:p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C9F9E082-C8C7-DA42-A503-DF8117BC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4" y="3693318"/>
            <a:ext cx="4930500" cy="24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4106611-8161-BE48-B5BB-E38DA378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57" y="3548063"/>
            <a:ext cx="5533417" cy="27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91901-8503-1D4F-9108-784A8222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Сервис-ориентированная архитектура (</a:t>
            </a:r>
            <a:r>
              <a:rPr lang="en" dirty="0"/>
              <a:t>Service Oriented Architecture — SOA</a:t>
            </a:r>
            <a:r>
              <a:rPr lang="ru-RU" dirty="0"/>
              <a:t>)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D5FFBDD-4F09-E348-BBD0-5857227A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825625"/>
            <a:ext cx="5916613" cy="4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8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BB8AD9-4C9A-E34E-A706-A0A77788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Микросервисная</a:t>
            </a:r>
            <a:r>
              <a:rPr lang="ru-RU" dirty="0"/>
              <a:t> архитектура </a:t>
            </a:r>
            <a:br>
              <a:rPr lang="ru-RU" dirty="0"/>
            </a:br>
            <a:r>
              <a:rPr lang="ru-RU" dirty="0"/>
              <a:t>(</a:t>
            </a:r>
            <a:r>
              <a:rPr lang="en" dirty="0"/>
              <a:t>Microservice Architecture)</a:t>
            </a:r>
            <a:endParaRPr lang="ru-RU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4B31830-B11F-0642-9A04-CF37451AA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1" t="23281"/>
          <a:stretch/>
        </p:blipFill>
        <p:spPr bwMode="auto">
          <a:xfrm>
            <a:off x="3262183" y="1800911"/>
            <a:ext cx="6425514" cy="478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73792-E64D-5D46-B2EB-333259ED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архитектур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9109219-425E-0F4D-B8B6-EE0A5E2C8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7" y="1972469"/>
            <a:ext cx="9051925" cy="403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20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F3083-0719-C249-8755-4A5DB5D5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Разработка</a:t>
            </a:r>
          </a:p>
        </p:txBody>
      </p:sp>
    </p:spTree>
    <p:extLst>
      <p:ext uri="{BB962C8B-B14F-4D97-AF65-F5344CB8AC3E}">
        <p14:creationId xmlns:p14="http://schemas.microsoft.com/office/powerpoint/2010/main" val="15478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4D924-D694-1944-A617-6F22998D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Веб-сервисы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6B9648-081F-E94A-A264-D17BDB3DB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496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Веб-сервисы</a:t>
            </a:r>
            <a:r>
              <a:rPr lang="ru-RU" dirty="0"/>
              <a:t> — это реализация абсолютно четких интерфейсов обмена данными между различными приложениями, которые написаны не только на разных языках, но и распределены на разных узлах сети.</a:t>
            </a:r>
          </a:p>
        </p:txBody>
      </p:sp>
      <p:pic>
        <p:nvPicPr>
          <p:cNvPr id="15366" name="Picture 6" descr="Трёхзвенная архитектура">
            <a:extLst>
              <a:ext uri="{FF2B5EF4-FFF2-40B4-BE49-F238E27FC236}">
                <a16:creationId xmlns:a16="http://schemas.microsoft.com/office/drawing/2014/main" id="{61A758CC-E70B-9A4A-91B0-7214B8C4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3" y="3533163"/>
            <a:ext cx="5322730" cy="264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5A128B5-FDA9-F544-8B48-8818B24C0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r="4811"/>
          <a:stretch/>
        </p:blipFill>
        <p:spPr bwMode="auto">
          <a:xfrm>
            <a:off x="5671751" y="3533162"/>
            <a:ext cx="6153665" cy="28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68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BD190-4B5A-5949-9E66-9DD7D736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0" dirty="0"/>
              <a:t>API — </a:t>
            </a:r>
            <a:r>
              <a:rPr lang="ru-RU" b="0" dirty="0"/>
              <a:t>набор функций</a:t>
            </a:r>
            <a:r>
              <a:rPr lang="en-US" b="0" dirty="0"/>
              <a:t> </a:t>
            </a:r>
            <a:r>
              <a:rPr lang="ru-RU" b="0" dirty="0"/>
              <a:t>веб-</a:t>
            </a:r>
            <a:r>
              <a:rPr lang="en-US" b="0" dirty="0" err="1"/>
              <a:t>сер</a:t>
            </a:r>
            <a:r>
              <a:rPr lang="ru-RU" b="0" dirty="0"/>
              <a:t>виса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F1296-C8DE-5B42-BB50-7C01AB860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9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" b="1" i="1" dirty="0"/>
              <a:t>API (Application programming interface)</a:t>
            </a:r>
            <a:r>
              <a:rPr lang="en" b="1" dirty="0"/>
              <a:t> </a:t>
            </a:r>
            <a:r>
              <a:rPr lang="en" dirty="0"/>
              <a:t>— </a:t>
            </a:r>
            <a:r>
              <a:rPr lang="ru-RU" dirty="0"/>
              <a:t>это контракт, который предоставляет сервис. «Ко мне можно обращаться так и так, я обязуюсь делать то и это».</a:t>
            </a: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22847150-7792-8A4D-94F7-441FC56E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89" y="2818543"/>
            <a:ext cx="7318731" cy="383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F27B4-1C37-844B-9C06-56D19664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чем поговорим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D0ED31-63BF-2848-8B5A-D25AED3FE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Проектный менеджмент</a:t>
            </a:r>
          </a:p>
          <a:p>
            <a:r>
              <a:rPr lang="ru-RU" dirty="0"/>
              <a:t>Проектирование</a:t>
            </a:r>
          </a:p>
          <a:p>
            <a:r>
              <a:rPr lang="ru-RU" dirty="0"/>
              <a:t>Разработка</a:t>
            </a:r>
          </a:p>
          <a:p>
            <a:r>
              <a:rPr lang="ru-RU" dirty="0"/>
              <a:t>Развертывание</a:t>
            </a:r>
          </a:p>
          <a:p>
            <a:r>
              <a:rPr lang="ru-RU" dirty="0"/>
              <a:t>Разное</a:t>
            </a:r>
          </a:p>
        </p:txBody>
      </p:sp>
      <p:pic>
        <p:nvPicPr>
          <p:cNvPr id="37896" name="Picture 8">
            <a:extLst>
              <a:ext uri="{FF2B5EF4-FFF2-40B4-BE49-F238E27FC236}">
                <a16:creationId xmlns:a16="http://schemas.microsoft.com/office/drawing/2014/main" id="{20F8737C-DD0D-DA41-9089-229A3C1A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44" y="671786"/>
            <a:ext cx="3992544" cy="223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id="{AE86C6F7-74AB-F547-89CC-41FB66DFD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61" y="3680036"/>
            <a:ext cx="3293215" cy="21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2" name="Picture 14">
            <a:extLst>
              <a:ext uri="{FF2B5EF4-FFF2-40B4-BE49-F238E27FC236}">
                <a16:creationId xmlns:a16="http://schemas.microsoft.com/office/drawing/2014/main" id="{E402687D-BC0F-3F49-83BE-4655F8E8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07" y="4001294"/>
            <a:ext cx="3589523" cy="201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FA5C3-1751-7542-BE8D-941F22F7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Веб-сервера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1E01D1-EA9C-5B41-BCE2-A0E40BDCB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b="1" dirty="0"/>
              <a:t>WEB-</a:t>
            </a:r>
            <a:r>
              <a:rPr lang="ru-RU" b="1" dirty="0"/>
              <a:t>сервер</a:t>
            </a:r>
            <a:r>
              <a:rPr lang="ru-RU" dirty="0"/>
              <a:t> — сервер, принимающий </a:t>
            </a:r>
            <a:r>
              <a:rPr lang="en" dirty="0"/>
              <a:t>HTTP-</a:t>
            </a:r>
            <a:r>
              <a:rPr lang="ru-RU" dirty="0"/>
              <a:t>запросы от клиентов, обычно веб-браузеров, и выдающий им </a:t>
            </a:r>
            <a:r>
              <a:rPr lang="en" dirty="0"/>
              <a:t>HTTP-</a:t>
            </a:r>
            <a:r>
              <a:rPr lang="ru-RU" dirty="0"/>
              <a:t>ответы, как правило, вместе с </a:t>
            </a:r>
            <a:r>
              <a:rPr lang="en" dirty="0"/>
              <a:t>HTML-</a:t>
            </a:r>
            <a:r>
              <a:rPr lang="ru-RU" dirty="0"/>
              <a:t>страницей, изображением, файлом, медиа-потоком или другими данными.</a:t>
            </a:r>
          </a:p>
          <a:p>
            <a:pPr marL="0" indent="0">
              <a:buNone/>
            </a:pPr>
            <a:endParaRPr lang="ru-RU" dirty="0"/>
          </a:p>
          <a:p>
            <a:r>
              <a:rPr lang="en-US" dirty="0"/>
              <a:t>Apache</a:t>
            </a:r>
          </a:p>
          <a:p>
            <a:r>
              <a:rPr lang="en-US" dirty="0"/>
              <a:t>NGINX</a:t>
            </a:r>
          </a:p>
          <a:p>
            <a:r>
              <a:rPr lang="en-US" dirty="0"/>
              <a:t>MS IIS</a:t>
            </a:r>
          </a:p>
          <a:p>
            <a:r>
              <a:rPr lang="en-US" dirty="0"/>
              <a:t>Envoy*</a:t>
            </a:r>
            <a:endParaRPr lang="ru-RU" dirty="0"/>
          </a:p>
        </p:txBody>
      </p:sp>
      <p:pic>
        <p:nvPicPr>
          <p:cNvPr id="27650" name="Picture 2" descr="Nginx Logo PDF.">
            <a:extLst>
              <a:ext uri="{FF2B5EF4-FFF2-40B4-BE49-F238E27FC236}">
                <a16:creationId xmlns:a16="http://schemas.microsoft.com/office/drawing/2014/main" id="{3974A439-D888-2D49-A7B6-5114613D4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33" y="3713656"/>
            <a:ext cx="2950813" cy="6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Apache Web Server.">
            <a:extLst>
              <a:ext uri="{FF2B5EF4-FFF2-40B4-BE49-F238E27FC236}">
                <a16:creationId xmlns:a16="http://schemas.microsoft.com/office/drawing/2014/main" id="{F211179A-A445-6741-AC77-A288BA0C0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56" y="3224641"/>
            <a:ext cx="3180887" cy="16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56F45B3B-F8D7-A14C-A925-BFB58AE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084" y="4828338"/>
            <a:ext cx="1753376" cy="160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The Envoy Proxy project, developed at Lyft. ">
            <a:extLst>
              <a:ext uri="{FF2B5EF4-FFF2-40B4-BE49-F238E27FC236}">
                <a16:creationId xmlns:a16="http://schemas.microsoft.com/office/drawing/2014/main" id="{59BB7CF1-E296-DE46-B25B-5FEED93B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15" y="5010356"/>
            <a:ext cx="3880378" cy="13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8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4D924-D694-1944-A617-6F22998DD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Коды состояния сервера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0D32A-8BF9-BF40-9F74-1F5509BAC1EC}"/>
              </a:ext>
            </a:extLst>
          </p:cNvPr>
          <p:cNvSpPr txBox="1"/>
          <p:nvPr/>
        </p:nvSpPr>
        <p:spPr>
          <a:xfrm>
            <a:off x="757388" y="1875410"/>
            <a:ext cx="10677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Код состояния </a:t>
            </a:r>
            <a:r>
              <a:rPr lang="en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HTTP</a:t>
            </a:r>
            <a:r>
              <a:rPr lang="e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en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HTTP status code</a:t>
            </a:r>
            <a:r>
              <a:rPr lang="en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 — </a:t>
            </a:r>
            <a:r>
              <a:rPr lang="ru-RU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часть первой строки ответа сервера при запросах по протоколу </a:t>
            </a:r>
            <a:r>
              <a:rPr lang="en" sz="2400" dirty="0"/>
              <a:t>HTTP</a:t>
            </a:r>
            <a:endParaRPr lang="ru-RU" sz="2400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E2D6EDC1-6A79-1F44-A11A-75578DBDD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1" b="58558"/>
          <a:stretch/>
        </p:blipFill>
        <p:spPr bwMode="auto">
          <a:xfrm>
            <a:off x="943435" y="3429000"/>
            <a:ext cx="3165475" cy="24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561AD617-71DF-3340-90EF-48D5E48EE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42"/>
          <a:stretch/>
        </p:blipFill>
        <p:spPr bwMode="auto">
          <a:xfrm>
            <a:off x="8188325" y="3333920"/>
            <a:ext cx="3165475" cy="20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7B032A9-E91F-8642-B7FF-D7688746B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5" b="30599"/>
          <a:stretch/>
        </p:blipFill>
        <p:spPr bwMode="auto">
          <a:xfrm>
            <a:off x="4513262" y="3473310"/>
            <a:ext cx="3165475" cy="19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8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5F4C5-B136-3348-A492-B8B373361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0" dirty="0"/>
              <a:t>Протоколы и форматы обмена сообщениями  веб-сервисов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0B882F-227F-F14A-BF4F-872D4D6F4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4987"/>
            <a:ext cx="10515600" cy="4351338"/>
          </a:xfrm>
        </p:spPr>
        <p:txBody>
          <a:bodyPr>
            <a:normAutofit/>
          </a:bodyPr>
          <a:lstStyle/>
          <a:p>
            <a:r>
              <a:rPr lang="en" b="1" dirty="0"/>
              <a:t>SOAP </a:t>
            </a:r>
            <a:r>
              <a:rPr lang="en" dirty="0"/>
              <a:t>(Simple Object Access Protocol) </a:t>
            </a:r>
            <a:endParaRPr lang="ru-RU" dirty="0"/>
          </a:p>
          <a:p>
            <a:r>
              <a:rPr lang="en" b="1" dirty="0"/>
              <a:t>REST </a:t>
            </a:r>
            <a:r>
              <a:rPr lang="en" dirty="0"/>
              <a:t>(Representational State Transfer)</a:t>
            </a:r>
            <a:endParaRPr lang="ru-RU" dirty="0"/>
          </a:p>
          <a:p>
            <a:r>
              <a:rPr lang="en-US" b="1" dirty="0" err="1"/>
              <a:t>GraphQL</a:t>
            </a:r>
            <a:endParaRPr lang="ru-RU" b="1" dirty="0"/>
          </a:p>
          <a:p>
            <a:endParaRPr lang="ru-RU" dirty="0"/>
          </a:p>
          <a:p>
            <a:r>
              <a:rPr lang="en" b="1" dirty="0"/>
              <a:t>Plain text </a:t>
            </a:r>
            <a:r>
              <a:rPr lang="en" dirty="0"/>
              <a:t>— </a:t>
            </a:r>
            <a:r>
              <a:rPr lang="ru-RU" dirty="0"/>
              <a:t>это обычный текст;</a:t>
            </a:r>
          </a:p>
          <a:p>
            <a:r>
              <a:rPr lang="en" b="1" dirty="0"/>
              <a:t>XML</a:t>
            </a:r>
            <a:r>
              <a:rPr lang="en" dirty="0"/>
              <a:t> — </a:t>
            </a:r>
            <a:r>
              <a:rPr lang="ru-RU" dirty="0"/>
              <a:t>язык разметки информации;</a:t>
            </a:r>
          </a:p>
          <a:p>
            <a:r>
              <a:rPr lang="en" b="1" dirty="0"/>
              <a:t>JSON</a:t>
            </a:r>
            <a:r>
              <a:rPr lang="en" dirty="0"/>
              <a:t> — </a:t>
            </a:r>
            <a:r>
              <a:rPr lang="ru-RU" dirty="0"/>
              <a:t>текстовый формат обмена данными;</a:t>
            </a:r>
          </a:p>
          <a:p>
            <a:r>
              <a:rPr lang="en" b="1" dirty="0"/>
              <a:t>Binary</a:t>
            </a:r>
            <a:r>
              <a:rPr lang="en" dirty="0"/>
              <a:t> — </a:t>
            </a:r>
            <a:r>
              <a:rPr lang="ru-RU" dirty="0"/>
              <a:t>бинарный формат.</a:t>
            </a:r>
          </a:p>
          <a:p>
            <a:endParaRPr lang="en" dirty="0"/>
          </a:p>
          <a:p>
            <a:endParaRPr lang="ru-RU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92485B3C-7BFF-9541-8E0B-FEBE7E6DE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42" y="1847914"/>
            <a:ext cx="2100558" cy="19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31459C58-3921-EC45-B15A-53AE0A75A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22" y="4120656"/>
            <a:ext cx="3511642" cy="19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9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6A065-43E5-024F-A9BD-AFE9CAD4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 </a:t>
            </a:r>
            <a:r>
              <a:rPr lang="ru-RU" dirty="0"/>
              <a:t>для </a:t>
            </a:r>
            <a:r>
              <a:rPr lang="en" dirty="0"/>
              <a:t>SOAP 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9751A6-9A25-C44F-9A1A-2A9EB960F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7E41FC7-FC62-8643-9677-2B44697A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70924"/>
            <a:ext cx="11353800" cy="45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6A065-43E5-024F-A9BD-AFE9CAD4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JS</a:t>
            </a:r>
            <a:r>
              <a:rPr lang="en-US" dirty="0"/>
              <a:t>ON </a:t>
            </a:r>
            <a:r>
              <a:rPr lang="ru-RU" dirty="0"/>
              <a:t>для </a:t>
            </a:r>
            <a:r>
              <a:rPr lang="en" dirty="0"/>
              <a:t>REST 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F3956BF-0E3D-F44E-916A-4C8C25C1C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16216" r="21667"/>
          <a:stretch/>
        </p:blipFill>
        <p:spPr bwMode="auto">
          <a:xfrm>
            <a:off x="3338384" y="1545689"/>
            <a:ext cx="4425870" cy="494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0C37B-84A2-154C-886D-733871FF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8267B78-09B2-F642-BA94-E6FA47911B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9" y="533850"/>
            <a:ext cx="11823502" cy="552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31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0F6A1-FF6C-8147-8F88-A1BABC647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err="1"/>
              <a:t>GraphQL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07D8EB-1F07-F645-81C4-996C0822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76" y="145492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" sz="2400" b="1" dirty="0" err="1"/>
              <a:t>GraphQL</a:t>
            </a:r>
            <a:r>
              <a:rPr lang="en" sz="2400" dirty="0"/>
              <a:t>  — </a:t>
            </a:r>
            <a:r>
              <a:rPr lang="ru-RU" sz="2400" dirty="0"/>
              <a:t>это язык запросов с открытым исходным кодом, создавался как более эффективная альтернатива </a:t>
            </a:r>
            <a:r>
              <a:rPr lang="en" sz="2400" dirty="0"/>
              <a:t>REST </a:t>
            </a:r>
            <a:r>
              <a:rPr lang="ru-RU" sz="2400" dirty="0"/>
              <a:t>для разработки и использования программных интерфейсов приложений.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9AC3FDCB-506D-C846-A8D2-C8F6DD26F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10" y="2555222"/>
            <a:ext cx="8744465" cy="430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2DC2E-BC76-A24B-AB6A-EE2B632A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Базы данных и SQL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68F27-0FB7-244F-8248-700A2D825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Реляционные БД (</a:t>
            </a:r>
            <a:r>
              <a:rPr lang="en-US" dirty="0"/>
              <a:t>MS SQL / MySQL / PostgreSQL</a:t>
            </a:r>
            <a:r>
              <a:rPr lang="ru-RU" dirty="0"/>
              <a:t> / </a:t>
            </a:r>
            <a:r>
              <a:rPr lang="en-US" dirty="0"/>
              <a:t>Oracle </a:t>
            </a:r>
            <a:r>
              <a:rPr lang="ru-RU" dirty="0"/>
              <a:t>)</a:t>
            </a:r>
            <a:endParaRPr lang="en-US" dirty="0"/>
          </a:p>
          <a:p>
            <a:r>
              <a:rPr lang="en-US" dirty="0"/>
              <a:t>NoSQL </a:t>
            </a:r>
            <a:endParaRPr lang="ru-RU" dirty="0"/>
          </a:p>
          <a:p>
            <a:pPr lvl="1"/>
            <a:r>
              <a:rPr lang="ru-RU" dirty="0"/>
              <a:t>Ключ-значение </a:t>
            </a:r>
            <a:r>
              <a:rPr lang="en-US" dirty="0"/>
              <a:t>(Redis / </a:t>
            </a:r>
            <a:r>
              <a:rPr lang="en-US" dirty="0" err="1"/>
              <a:t>KeyDB</a:t>
            </a:r>
            <a:r>
              <a:rPr lang="ru-RU" dirty="0"/>
              <a:t>)</a:t>
            </a:r>
            <a:r>
              <a:rPr lang="en-US" dirty="0"/>
              <a:t> </a:t>
            </a:r>
            <a:endParaRPr lang="ru-RU" dirty="0"/>
          </a:p>
          <a:p>
            <a:pPr lvl="1"/>
            <a:r>
              <a:rPr lang="ru-RU" dirty="0"/>
              <a:t>Документного типа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/>
              <a:t>MongoDB)</a:t>
            </a:r>
            <a:endParaRPr lang="ru-RU" dirty="0"/>
          </a:p>
          <a:p>
            <a:pPr lvl="1"/>
            <a:r>
              <a:rPr lang="en-US" dirty="0" err="1"/>
              <a:t>Кол</a:t>
            </a:r>
            <a:r>
              <a:rPr lang="ru-RU" dirty="0" err="1"/>
              <a:t>ончатые</a:t>
            </a:r>
            <a:r>
              <a:rPr lang="ru-RU" dirty="0"/>
              <a:t> (</a:t>
            </a:r>
            <a:r>
              <a:rPr lang="en" dirty="0"/>
              <a:t>Cassandra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БД временных рядов (</a:t>
            </a:r>
            <a:r>
              <a:rPr lang="en-US" dirty="0"/>
              <a:t>Prometheus</a:t>
            </a:r>
            <a:r>
              <a:rPr lang="ru-RU" dirty="0"/>
              <a:t>)</a:t>
            </a:r>
            <a:endParaRPr lang="en-US" dirty="0"/>
          </a:p>
          <a:p>
            <a:r>
              <a:rPr lang="en" dirty="0"/>
              <a:t>NewSQL (CockroachDB/ </a:t>
            </a:r>
            <a:r>
              <a:rPr lang="en" dirty="0" err="1"/>
              <a:t>MemSQL</a:t>
            </a:r>
            <a:r>
              <a:rPr lang="en" dirty="0"/>
              <a:t>)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" dirty="0"/>
              <a:t>NewSQL </a:t>
            </a:r>
            <a:r>
              <a:rPr lang="ru-RU" dirty="0"/>
              <a:t>базы данных наследуют реляционную структуру и семантику, но построены с использованием более современных, масштабируемых конструкций. </a:t>
            </a:r>
          </a:p>
        </p:txBody>
      </p:sp>
      <p:pic>
        <p:nvPicPr>
          <p:cNvPr id="25602" name="Picture 2" descr="PostgreSQL - Онлайн-платформа GeniusLearning.">
            <a:extLst>
              <a:ext uri="{FF2B5EF4-FFF2-40B4-BE49-F238E27FC236}">
                <a16:creationId xmlns:a16="http://schemas.microsoft.com/office/drawing/2014/main" id="{35BF3E6D-94DB-F542-9BA2-8B5705E6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928" y="185352"/>
            <a:ext cx="2067903" cy="229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MongoDB.">
            <a:extLst>
              <a:ext uri="{FF2B5EF4-FFF2-40B4-BE49-F238E27FC236}">
                <a16:creationId xmlns:a16="http://schemas.microsoft.com/office/drawing/2014/main" id="{FBABE48D-0975-654F-8D77-54EE0FF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31" y="2470665"/>
            <a:ext cx="30480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edis for dummies.">
            <a:extLst>
              <a:ext uri="{FF2B5EF4-FFF2-40B4-BE49-F238E27FC236}">
                <a16:creationId xmlns:a16="http://schemas.microsoft.com/office/drawing/2014/main" id="{0D81CE3C-4CEA-BE44-B7D9-BF000E60F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17" y="3429000"/>
            <a:ext cx="2299883" cy="12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4183A-A840-8A4F-A4E6-02D9C00AF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Языки программирования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2C3FCB-C335-C542-873A-69F25DF68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4419"/>
            <a:ext cx="4326924" cy="4501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    </a:t>
            </a:r>
            <a:r>
              <a:rPr lang="en-US" b="1" dirty="0"/>
              <a:t>Backend: </a:t>
            </a:r>
          </a:p>
          <a:p>
            <a:pPr>
              <a:buFontTx/>
              <a:buChar char="-"/>
            </a:pPr>
            <a:r>
              <a:rPr lang="en-US" dirty="0"/>
              <a:t>PHP</a:t>
            </a:r>
          </a:p>
          <a:p>
            <a:pPr>
              <a:buFontTx/>
              <a:buChar char="-"/>
            </a:pPr>
            <a:r>
              <a:rPr lang="en-US" dirty="0"/>
              <a:t>Java</a:t>
            </a:r>
          </a:p>
          <a:p>
            <a:pPr>
              <a:buFontTx/>
              <a:buChar char="-"/>
            </a:pPr>
            <a:r>
              <a:rPr lang="en-US" dirty="0"/>
              <a:t>C# (</a:t>
            </a:r>
            <a:r>
              <a:rPr lang="en-US" dirty="0" err="1"/>
              <a:t>.Net</a:t>
            </a:r>
            <a:r>
              <a:rPr lang="en-US" dirty="0"/>
              <a:t> Core)</a:t>
            </a:r>
          </a:p>
          <a:p>
            <a:pPr>
              <a:buFontTx/>
              <a:buChar char="-"/>
            </a:pPr>
            <a:r>
              <a:rPr lang="en-US" dirty="0" err="1"/>
              <a:t>GoLang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Ruby</a:t>
            </a:r>
          </a:p>
          <a:p>
            <a:pPr>
              <a:buFontTx/>
              <a:buChar char="-"/>
            </a:pPr>
            <a:r>
              <a:rPr lang="en-US" dirty="0"/>
              <a:t>Python</a:t>
            </a:r>
          </a:p>
          <a:p>
            <a:pPr>
              <a:buFontTx/>
              <a:buChar char="-"/>
            </a:pPr>
            <a:r>
              <a:rPr lang="en-US" dirty="0"/>
              <a:t>JavaScript 	</a:t>
            </a:r>
          </a:p>
          <a:p>
            <a:pPr>
              <a:buFontTx/>
              <a:buChar char="-"/>
            </a:pPr>
            <a:r>
              <a:rPr lang="en-US" dirty="0"/>
              <a:t>Rust *	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8C06A-A6B0-DC40-8CC3-8A9EAABE4DAD}"/>
              </a:ext>
            </a:extLst>
          </p:cNvPr>
          <p:cNvSpPr txBox="1"/>
          <p:nvPr/>
        </p:nvSpPr>
        <p:spPr>
          <a:xfrm>
            <a:off x="5846807" y="1467280"/>
            <a:ext cx="67158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		</a:t>
            </a:r>
            <a:r>
              <a:rPr lang="ru-RU" sz="2800" b="1" dirty="0" err="1"/>
              <a:t>Fro</a:t>
            </a:r>
            <a:r>
              <a:rPr lang="en-US" sz="2800" b="1" dirty="0" err="1"/>
              <a:t>ntend</a:t>
            </a:r>
            <a:r>
              <a:rPr lang="en-US" sz="2800" b="1" dirty="0"/>
              <a:t>: </a:t>
            </a:r>
          </a:p>
          <a:p>
            <a:r>
              <a:rPr lang="en-US" sz="2800" dirty="0"/>
              <a:t>-  HTML / CSS </a:t>
            </a:r>
          </a:p>
          <a:p>
            <a:r>
              <a:rPr lang="en-US" sz="2800" dirty="0"/>
              <a:t>-  JavaScript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Swift (</a:t>
            </a:r>
            <a:r>
              <a:rPr lang="ru-RU" sz="2800" dirty="0"/>
              <a:t>ранее </a:t>
            </a:r>
            <a:r>
              <a:rPr lang="ru-RU" sz="2800" dirty="0" err="1"/>
              <a:t>Obj</a:t>
            </a:r>
            <a:r>
              <a:rPr lang="en-US" sz="2800" dirty="0" err="1"/>
              <a:t>ective</a:t>
            </a:r>
            <a:r>
              <a:rPr lang="en-US" sz="2800" dirty="0"/>
              <a:t>-C)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Kotlin (</a:t>
            </a:r>
            <a:r>
              <a:rPr lang="ru-RU" sz="2800" dirty="0" err="1"/>
              <a:t>ранеее</a:t>
            </a:r>
            <a:r>
              <a:rPr lang="ru-RU" sz="2800" dirty="0"/>
              <a:t>  </a:t>
            </a:r>
            <a:r>
              <a:rPr lang="en-US" sz="2800" dirty="0"/>
              <a:t>Java)</a:t>
            </a:r>
            <a:endParaRPr lang="ru-RU" sz="2800" dirty="0"/>
          </a:p>
          <a:p>
            <a:endParaRPr lang="en-US" sz="2800" dirty="0"/>
          </a:p>
          <a:p>
            <a:r>
              <a:rPr lang="en-US" sz="2800" dirty="0"/>
              <a:t>-    React Native</a:t>
            </a:r>
            <a:endParaRPr lang="ru-RU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Dart (Flutter)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/>
              <a:t>AngularJS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ReactJS</a:t>
            </a:r>
          </a:p>
          <a:p>
            <a:pPr marL="457200" indent="-457200">
              <a:buFontTx/>
              <a:buChar char="-"/>
            </a:pPr>
            <a:r>
              <a:rPr lang="en-US" sz="2800" dirty="0" err="1"/>
              <a:t>VueJS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8571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D0C76-C92F-6C44-96B0-1AB74E4C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Системы контроля версий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78F138-4BEA-8F44-AD0F-D86531A94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Система контроля версий </a:t>
            </a:r>
            <a:r>
              <a:rPr lang="ru-RU" dirty="0"/>
              <a:t>- это программное обеспечение, помогающее разработчикам управлять состоянием исходного кода на протяжение всей разработки. Другими словами, это система, которая записывает ваши изменения в файл и позже позволяет откатиться к более ранней версии проекта.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CVS</a:t>
            </a:r>
          </a:p>
          <a:p>
            <a:pPr>
              <a:buFontTx/>
              <a:buChar char="-"/>
            </a:pPr>
            <a:r>
              <a:rPr lang="en-US" dirty="0"/>
              <a:t>Subversion</a:t>
            </a:r>
          </a:p>
          <a:p>
            <a:pPr>
              <a:buFontTx/>
              <a:buChar char="-"/>
            </a:pPr>
            <a:r>
              <a:rPr lang="en-US" dirty="0"/>
              <a:t>Mercurial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r>
              <a:rPr lang="en-US" dirty="0"/>
              <a:t>GIT</a:t>
            </a:r>
          </a:p>
          <a:p>
            <a:pPr>
              <a:buFontTx/>
              <a:buChar char="-"/>
            </a:pPr>
            <a:r>
              <a:rPr lang="en-US" dirty="0" err="1"/>
              <a:t>GITea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GitHub</a:t>
            </a:r>
          </a:p>
          <a:p>
            <a:pPr>
              <a:buFontTx/>
              <a:buChar char="-"/>
            </a:pPr>
            <a:r>
              <a:rPr lang="en-US" dirty="0"/>
              <a:t>GitLab</a:t>
            </a:r>
            <a:br>
              <a:rPr lang="ru-RU" dirty="0"/>
            </a:br>
            <a:endParaRPr lang="ru-RU" dirty="0"/>
          </a:p>
        </p:txBody>
      </p:sp>
      <p:pic>
        <p:nvPicPr>
          <p:cNvPr id="28680" name="Picture 8" descr="GitLab Explains Move From Azure To Google Cloud Platform.">
            <a:extLst>
              <a:ext uri="{FF2B5EF4-FFF2-40B4-BE49-F238E27FC236}">
                <a16:creationId xmlns:a16="http://schemas.microsoft.com/office/drawing/2014/main" id="{193127A0-4C1E-1746-A9D1-596CBA90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37" y="2725009"/>
            <a:ext cx="3146856" cy="17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>
            <a:extLst>
              <a:ext uri="{FF2B5EF4-FFF2-40B4-BE49-F238E27FC236}">
                <a16:creationId xmlns:a16="http://schemas.microsoft.com/office/drawing/2014/main" id="{AD7796BD-2B2F-BC4B-9A11-21076AA09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88" y="2822918"/>
            <a:ext cx="3669957" cy="366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...i 2008&amp;#8217;de web tabanlı bir servis olarak sunmaya başlayan GitHu...">
            <a:extLst>
              <a:ext uri="{FF2B5EF4-FFF2-40B4-BE49-F238E27FC236}">
                <a16:creationId xmlns:a16="http://schemas.microsoft.com/office/drawing/2014/main" id="{74FA61A8-2D81-6B42-8FE7-B3560A68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61" y="4262841"/>
            <a:ext cx="3669957" cy="20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577A3758-7B37-D54A-896A-ACE899A94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57" y="3805249"/>
            <a:ext cx="1642762" cy="164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9449B-64DF-494C-AFDC-9729BF36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Проектный 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1487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12836-2226-B442-9EAB-E7FC4BF7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Развертывание</a:t>
            </a:r>
          </a:p>
        </p:txBody>
      </p:sp>
    </p:spTree>
    <p:extLst>
      <p:ext uri="{BB962C8B-B14F-4D97-AF65-F5344CB8AC3E}">
        <p14:creationId xmlns:p14="http://schemas.microsoft.com/office/powerpoint/2010/main" val="38421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36299-08A9-8E4B-A2BC-FB97EA99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Развертывание программного обеспечения (</a:t>
            </a:r>
            <a:r>
              <a:rPr lang="en" i="1" dirty="0"/>
              <a:t>Software deployment</a:t>
            </a:r>
            <a:r>
              <a:rPr lang="en" dirty="0"/>
              <a:t>)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E20B33-C50E-964B-A9D9-39758186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4477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Развёртывание ПО </a:t>
            </a:r>
            <a:r>
              <a:rPr lang="en" dirty="0"/>
              <a:t>— </a:t>
            </a:r>
            <a:r>
              <a:rPr lang="ru-RU" dirty="0"/>
              <a:t>это все действия, которые делают программную систему готовой к использованию.</a:t>
            </a:r>
          </a:p>
          <a:p>
            <a:pPr marL="0" indent="0" algn="just">
              <a:buNone/>
            </a:pPr>
            <a:r>
              <a:rPr lang="ru-RU" dirty="0"/>
              <a:t>Данный процесс является частью жизненного цикла программного обеспечения.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0139B-4CA5-C346-819B-DBA07DE1FA8B}"/>
              </a:ext>
            </a:extLst>
          </p:cNvPr>
          <p:cNvSpPr txBox="1"/>
          <p:nvPr/>
        </p:nvSpPr>
        <p:spPr>
          <a:xfrm>
            <a:off x="6440445" y="3815943"/>
            <a:ext cx="6715896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Обновление и поддержка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Отслеживание версий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Удаление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Изъятие из обращения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FBC40-93B3-8641-A3E0-8973A36A6A3F}"/>
              </a:ext>
            </a:extLst>
          </p:cNvPr>
          <p:cNvSpPr txBox="1"/>
          <p:nvPr/>
        </p:nvSpPr>
        <p:spPr>
          <a:xfrm>
            <a:off x="1156387" y="3815943"/>
            <a:ext cx="6715896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Настройка инфраструктуры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Установка ПО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Настройка БД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Установка пакетов и зависимостей</a:t>
            </a:r>
          </a:p>
        </p:txBody>
      </p:sp>
    </p:spTree>
    <p:extLst>
      <p:ext uri="{BB962C8B-B14F-4D97-AF65-F5344CB8AC3E}">
        <p14:creationId xmlns:p14="http://schemas.microsoft.com/office/powerpoint/2010/main" val="39213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29779-D17A-DA40-B936-B7F185DA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Окружение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53BED3-0909-CA43-8AAA-C2204E7F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/>
              <a:t>Окружение</a:t>
            </a:r>
            <a:r>
              <a:rPr lang="ru-RU" dirty="0"/>
              <a:t> является средой в которой компьютерная программа, веб-сервис или компонент программного обеспечения развёртывается и выполняется. </a:t>
            </a:r>
          </a:p>
          <a:p>
            <a:pPr marL="0" indent="0" algn="just">
              <a:buNone/>
            </a:pPr>
            <a:endParaRPr lang="ru-RU" dirty="0"/>
          </a:p>
          <a:p>
            <a:pPr algn="just">
              <a:buFontTx/>
              <a:buChar char="-"/>
            </a:pPr>
            <a:r>
              <a:rPr lang="en-US" dirty="0"/>
              <a:t>Local</a:t>
            </a:r>
          </a:p>
          <a:p>
            <a:pPr algn="just">
              <a:buFontTx/>
              <a:buChar char="-"/>
            </a:pPr>
            <a:r>
              <a:rPr lang="en-US" dirty="0"/>
              <a:t>Development</a:t>
            </a:r>
          </a:p>
          <a:p>
            <a:pPr algn="just">
              <a:buFontTx/>
              <a:buChar char="-"/>
            </a:pPr>
            <a:r>
              <a:rPr lang="en-US" dirty="0"/>
              <a:t>Testing</a:t>
            </a:r>
          </a:p>
          <a:p>
            <a:pPr algn="just">
              <a:buFontTx/>
              <a:buChar char="-"/>
            </a:pPr>
            <a:r>
              <a:rPr lang="en-US" dirty="0"/>
              <a:t>Staging / Preproduction</a:t>
            </a:r>
          </a:p>
          <a:p>
            <a:pPr algn="just">
              <a:buFontTx/>
              <a:buChar char="-"/>
            </a:pPr>
            <a:r>
              <a:rPr lang="en-US" dirty="0"/>
              <a:t>Production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0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33CCA-B4BD-C64C-B92B-93761713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</a:t>
            </a:r>
            <a:r>
              <a:rPr lang="en-US" dirty="0" err="1"/>
              <a:t>ос</a:t>
            </a:r>
            <a:r>
              <a:rPr lang="ru-RU" dirty="0" err="1"/>
              <a:t>тинг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743692-F88C-0141-BF88-D079F87E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09" y="1532358"/>
            <a:ext cx="10515600" cy="4351338"/>
          </a:xfrm>
        </p:spPr>
        <p:txBody>
          <a:bodyPr/>
          <a:lstStyle/>
          <a:p>
            <a:r>
              <a:rPr lang="en-US" dirty="0"/>
              <a:t>Localhost</a:t>
            </a:r>
          </a:p>
          <a:p>
            <a:r>
              <a:rPr lang="ru-RU" dirty="0"/>
              <a:t>Частный хостинг</a:t>
            </a:r>
          </a:p>
          <a:p>
            <a:r>
              <a:rPr lang="ru-RU" dirty="0"/>
              <a:t>Виртуальный хостинг</a:t>
            </a:r>
            <a:endParaRPr lang="en-US" dirty="0"/>
          </a:p>
          <a:p>
            <a:r>
              <a:rPr lang="en-US" dirty="0"/>
              <a:t>VPS</a:t>
            </a:r>
            <a:r>
              <a:rPr lang="en" dirty="0"/>
              <a:t>  (Virtual Private Server)</a:t>
            </a:r>
            <a:r>
              <a:rPr lang="en-US" dirty="0"/>
              <a:t> /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 </a:t>
            </a:r>
            <a:r>
              <a:rPr lang="en-US" dirty="0"/>
              <a:t> VDS (</a:t>
            </a:r>
            <a:r>
              <a:rPr lang="en" dirty="0"/>
              <a:t>Virtual Dedicated Server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Облачный хостинг</a:t>
            </a:r>
            <a:endParaRPr lang="en-US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C74A73B0-0B2B-5C4A-98AB-68E6CDE97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60" y="406724"/>
            <a:ext cx="5700813" cy="36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Amazon Web Services (AWS) объявила об отказе от сетевой структуры EC2-Class...">
            <a:extLst>
              <a:ext uri="{FF2B5EF4-FFF2-40B4-BE49-F238E27FC236}">
                <a16:creationId xmlns:a16="http://schemas.microsoft.com/office/drawing/2014/main" id="{8FDCA20A-8225-7A49-A329-F34A0E7E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503" y="5019065"/>
            <a:ext cx="2173060" cy="12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Google Cloud Platform logo.">
            <a:extLst>
              <a:ext uri="{FF2B5EF4-FFF2-40B4-BE49-F238E27FC236}">
                <a16:creationId xmlns:a16="http://schemas.microsoft.com/office/drawing/2014/main" id="{6B93F36C-732F-5347-BD28-36C8E539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5" y="4649737"/>
            <a:ext cx="4039629" cy="104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Yandex.Cloud.">
            <a:extLst>
              <a:ext uri="{FF2B5EF4-FFF2-40B4-BE49-F238E27FC236}">
                <a16:creationId xmlns:a16="http://schemas.microsoft.com/office/drawing/2014/main" id="{49919B13-0A22-0344-9027-202470FCF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98" y="5652874"/>
            <a:ext cx="4037522" cy="11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IaaS-провайдер 1cloud.ru объявляет в выходе на рынок Казахстана под брендом...">
            <a:extLst>
              <a:ext uri="{FF2B5EF4-FFF2-40B4-BE49-F238E27FC236}">
                <a16:creationId xmlns:a16="http://schemas.microsoft.com/office/drawing/2014/main" id="{424F5579-1209-D64A-A2DF-006EB5E7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89" y="4291316"/>
            <a:ext cx="2497609" cy="14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5548E-FD83-4C45-979B-B1F3E8B74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Виртуализация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BB11D-3A15-154B-A8D5-CC453DC60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06" y="15290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Технология виртуализации - это разделение аппаратных ресурсов одного сервера между большим числом виртуальных машин (</a:t>
            </a:r>
            <a:r>
              <a:rPr lang="en" dirty="0"/>
              <a:t>VPS-</a:t>
            </a:r>
            <a:r>
              <a:rPr lang="ru-RU" dirty="0"/>
              <a:t>серверов). 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E8E87BB6-5D51-D048-A6CE-BB27D82E9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2" y="2749472"/>
            <a:ext cx="5618205" cy="21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BE3B0ED8-D02F-0343-81F6-EF441722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70" y="3026600"/>
            <a:ext cx="4895335" cy="23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5844C-1682-A740-8CF6-F6ACF76E66C0}"/>
              </a:ext>
            </a:extLst>
          </p:cNvPr>
          <p:cNvSpPr txBox="1"/>
          <p:nvPr/>
        </p:nvSpPr>
        <p:spPr>
          <a:xfrm>
            <a:off x="8037420" y="2795430"/>
            <a:ext cx="285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Аппаратная виртуализация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98A50-7EB2-1C43-8440-7B0C0F85407C}"/>
              </a:ext>
            </a:extLst>
          </p:cNvPr>
          <p:cNvSpPr txBox="1"/>
          <p:nvPr/>
        </p:nvSpPr>
        <p:spPr>
          <a:xfrm>
            <a:off x="8821616" y="5187903"/>
            <a:ext cx="41797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en" sz="1400" dirty="0" err="1"/>
              <a:t>OpenVZ</a:t>
            </a:r>
            <a:endParaRPr lang="ru-RU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en" sz="1400" dirty="0" err="1"/>
              <a:t>Virtuozzo</a:t>
            </a:r>
            <a:endParaRPr lang="ru-RU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en" sz="1400" dirty="0"/>
              <a:t>KVM</a:t>
            </a:r>
            <a:endParaRPr lang="ru-RU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en" sz="1400" dirty="0"/>
              <a:t>XEN</a:t>
            </a:r>
            <a:endParaRPr lang="ru-RU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en" sz="1400" dirty="0"/>
              <a:t>Hyper-V</a:t>
            </a:r>
            <a:endParaRPr lang="ru-RU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dirty="0"/>
              <a:t> </a:t>
            </a:r>
            <a:r>
              <a:rPr lang="en" sz="1400" dirty="0"/>
              <a:t>VMWare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9FE2A-EAF1-A446-B30A-C3609E8C2597}"/>
              </a:ext>
            </a:extLst>
          </p:cNvPr>
          <p:cNvSpPr txBox="1"/>
          <p:nvPr/>
        </p:nvSpPr>
        <p:spPr>
          <a:xfrm>
            <a:off x="2422880" y="5124360"/>
            <a:ext cx="25754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" sz="1400" b="0" i="0" dirty="0">
                <a:effectLst/>
                <a:latin typeface="arial" panose="020B0604020202020204" pitchFamily="34" charset="0"/>
              </a:rPr>
              <a:t>VirtualBox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" sz="1400" b="0" i="0" dirty="0" err="1">
                <a:effectLst/>
                <a:latin typeface="arial" panose="020B0604020202020204" pitchFamily="34" charset="0"/>
              </a:rPr>
              <a:t>Qemu</a:t>
            </a:r>
            <a:endParaRPr lang="en" sz="1400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" sz="1400" b="0" i="0" dirty="0">
                <a:effectLst/>
                <a:latin typeface="arial" panose="020B0604020202020204" pitchFamily="34" charset="0"/>
              </a:rPr>
              <a:t>VMware Workstation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" sz="1400" b="0" i="0" dirty="0">
                <a:effectLst/>
                <a:latin typeface="arial" panose="020B0604020202020204" pitchFamily="34" charset="0"/>
              </a:rPr>
              <a:t>VMware Server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" sz="1400" b="0" i="0" dirty="0">
                <a:effectLst/>
                <a:latin typeface="arial" panose="020B0604020202020204" pitchFamily="34" charset="0"/>
              </a:rPr>
              <a:t>Parallels Workstation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effectLst/>
                <a:latin typeface="arial" panose="020B0604020202020204" pitchFamily="34" charset="0"/>
              </a:rPr>
              <a:t> </a:t>
            </a:r>
            <a:r>
              <a:rPr lang="en" sz="1400" b="0" i="0" dirty="0">
                <a:effectLst/>
                <a:latin typeface="arial" panose="020B0604020202020204" pitchFamily="34" charset="0"/>
              </a:rPr>
              <a:t>Microsoft Virtual PC 2007</a:t>
            </a:r>
          </a:p>
        </p:txBody>
      </p:sp>
    </p:spTree>
    <p:extLst>
      <p:ext uri="{BB962C8B-B14F-4D97-AF65-F5344CB8AC3E}">
        <p14:creationId xmlns:p14="http://schemas.microsoft.com/office/powerpoint/2010/main" val="8124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EF51D-A809-9F4C-A75B-5155AD18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Контейнеризация </a:t>
            </a:r>
            <a:br>
              <a:rPr lang="ru-RU" dirty="0"/>
            </a:br>
            <a:r>
              <a:rPr lang="ru-RU" dirty="0"/>
              <a:t>(контейнерная виртуализация)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ABA1CC-D27C-F645-852C-734F99D1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315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— это метод виртуализации, при котором единое «пользовательское пространство» в ядре операционной системы разделяется на несколько независимых логических разделов. Один экземпляр такого раздела называется контейнером или зоной. В каждом контейнере можно запускать одно приложение, изолированное от остальной системы.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3D527A76-0F90-594F-A2A9-400A81517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38"/>
          <a:stretch/>
        </p:blipFill>
        <p:spPr bwMode="auto">
          <a:xfrm>
            <a:off x="1889089" y="3584268"/>
            <a:ext cx="7620000" cy="29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EC8EC-A325-6342-B1C9-DDF707D6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Doc</a:t>
            </a:r>
            <a:r>
              <a:rPr lang="en-US" dirty="0" err="1"/>
              <a:t>ker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D65A8D-65AF-B242-9058-7194DB1AC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75" y="1354665"/>
            <a:ext cx="10727725" cy="116032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программное обеспечение с открытым исходным кодом, применяемое для разработки, тестирования, доставки и запуска веб-приложений в средах с поддержкой контейнеризации. </a:t>
            </a:r>
          </a:p>
        </p:txBody>
      </p:sp>
      <p:pic>
        <p:nvPicPr>
          <p:cNvPr id="30722" name="Picture 2" descr="Что такое Docker - архитектура">
            <a:extLst>
              <a:ext uri="{FF2B5EF4-FFF2-40B4-BE49-F238E27FC236}">
                <a16:creationId xmlns:a16="http://schemas.microsoft.com/office/drawing/2014/main" id="{2A342E47-19ED-BA4E-830A-1E3AD88B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5" y="2647710"/>
            <a:ext cx="7047127" cy="42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ECCA7-4851-C445-9E67-810A44573791}"/>
              </a:ext>
            </a:extLst>
          </p:cNvPr>
          <p:cNvSpPr txBox="1"/>
          <p:nvPr/>
        </p:nvSpPr>
        <p:spPr>
          <a:xfrm>
            <a:off x="7794025" y="3339286"/>
            <a:ext cx="39366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dirty="0"/>
              <a:t>Он нужен для более эффективного использование системы и ресурсов, быстрого развертывания готовых программных продуктов, а также для их масштабирования и переноса в другие среды с гарантированным сохранением стабильной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6610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FCA72-0B90-A342-B95A-F98A655B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 / CD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E6F94E-CFE2-6F4C-8646-5DD23FD5D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Непрерывная интеграция </a:t>
            </a:r>
            <a:r>
              <a:rPr lang="ru-RU" dirty="0"/>
              <a:t>(</a:t>
            </a:r>
            <a:r>
              <a:rPr lang="en" dirty="0"/>
              <a:t>Continuous Integration, CI) </a:t>
            </a:r>
            <a:r>
              <a:rPr lang="ru-RU" dirty="0"/>
              <a:t>и </a:t>
            </a:r>
            <a:r>
              <a:rPr lang="ru-RU" b="1" u="sng" dirty="0"/>
              <a:t>непрерывная поставка </a:t>
            </a:r>
            <a:r>
              <a:rPr lang="ru-RU" dirty="0"/>
              <a:t>(</a:t>
            </a:r>
            <a:r>
              <a:rPr lang="en" dirty="0"/>
              <a:t>Continuous Delivery, CD) </a:t>
            </a:r>
            <a:r>
              <a:rPr lang="ru-RU" dirty="0"/>
              <a:t>представляют собой культуру, набор принципов и практик, которые позволяют разработчикам чаще и надежнее развертывать изменения программного обеспечения.</a:t>
            </a:r>
            <a:br>
              <a:rPr lang="ru-RU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CI</a:t>
            </a:r>
            <a:r>
              <a:rPr lang="en-US" dirty="0"/>
              <a:t> - </a:t>
            </a:r>
            <a:r>
              <a:rPr lang="ru-RU" dirty="0"/>
              <a:t>обеспечивает последовательный и автоматизированный способ сборки, упаковки и тестирования приложений</a:t>
            </a:r>
          </a:p>
          <a:p>
            <a:pPr marL="0" indent="0">
              <a:buNone/>
            </a:pPr>
            <a:r>
              <a:rPr lang="en-US" b="1" dirty="0"/>
              <a:t>CD</a:t>
            </a:r>
            <a:r>
              <a:rPr lang="en-US" dirty="0"/>
              <a:t> - </a:t>
            </a:r>
            <a:r>
              <a:rPr lang="ru-RU" dirty="0"/>
              <a:t>автоматизирует развертывание приложений в различные окружения</a:t>
            </a:r>
          </a:p>
        </p:txBody>
      </p:sp>
    </p:spTree>
    <p:extLst>
      <p:ext uri="{BB962C8B-B14F-4D97-AF65-F5344CB8AC3E}">
        <p14:creationId xmlns:p14="http://schemas.microsoft.com/office/powerpoint/2010/main" val="16472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FCA72-0B90-A342-B95A-F98A655B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 / CD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E6F94E-CFE2-6F4C-8646-5DD23FD5D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349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" sz="2400" dirty="0"/>
              <a:t>CI/CD — </a:t>
            </a:r>
            <a:r>
              <a:rPr lang="ru-RU" sz="2400" dirty="0"/>
              <a:t>это одна из </a:t>
            </a:r>
            <a:r>
              <a:rPr lang="en" sz="2400" dirty="0"/>
              <a:t>DevOps-</a:t>
            </a:r>
            <a:r>
              <a:rPr lang="ru-RU" sz="2400" dirty="0"/>
              <a:t>практик. Она также относится и к </a:t>
            </a:r>
            <a:r>
              <a:rPr lang="en" sz="2400" b="1" dirty="0"/>
              <a:t>agile-</a:t>
            </a:r>
            <a:r>
              <a:rPr lang="ru-RU" sz="2400" dirty="0"/>
              <a:t>практикам: автоматизация развертывания позволяет разработчикам сосредоточиться на реализации бизнес-требований, на качестве кода и безопасности</a:t>
            </a:r>
            <a:endParaRPr lang="en-US" sz="2400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5EA6F2BF-1C44-0744-82D9-090083713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55" y="2549126"/>
            <a:ext cx="7724689" cy="40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7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9935A-E097-2644-B944-262512EFB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А что еще есть?</a:t>
            </a:r>
          </a:p>
        </p:txBody>
      </p:sp>
    </p:spTree>
    <p:extLst>
      <p:ext uri="{BB962C8B-B14F-4D97-AF65-F5344CB8AC3E}">
        <p14:creationId xmlns:p14="http://schemas.microsoft.com/office/powerpoint/2010/main" val="18055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A7650-6E38-4E41-90E3-A71A4D22E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19" y="575032"/>
            <a:ext cx="7104156" cy="819222"/>
          </a:xfrm>
        </p:spPr>
        <p:txBody>
          <a:bodyPr/>
          <a:lstStyle/>
          <a:p>
            <a:r>
              <a:rPr lang="ru-RU" dirty="0"/>
              <a:t>Первые программисты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6978399-218A-9149-9C27-3FE1FED0B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t="5758" r="8609" b="8984"/>
          <a:stretch/>
        </p:blipFill>
        <p:spPr bwMode="auto">
          <a:xfrm>
            <a:off x="6614440" y="3519190"/>
            <a:ext cx="4693740" cy="276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2883952-E72A-3441-B232-A15E2861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9" y="1919263"/>
            <a:ext cx="5359924" cy="39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1D83A16-5F08-DC43-9D67-01D30C89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85" y="394719"/>
            <a:ext cx="3022600" cy="29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598F-8758-2D4C-A6EF-C921A7F7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Kubernetes (K8s)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76B8D3-14D3-164B-94AF-67E7A9699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836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" dirty="0"/>
              <a:t>— </a:t>
            </a:r>
            <a:r>
              <a:rPr lang="ru-RU" dirty="0"/>
              <a:t>портативная платформа </a:t>
            </a:r>
            <a:r>
              <a:rPr lang="ru-RU" dirty="0" err="1"/>
              <a:t>оркестрации</a:t>
            </a:r>
            <a:r>
              <a:rPr lang="ru-RU" dirty="0"/>
              <a:t> контейнеров с открытым исходным кодом. Этот инструмент используется для автоматизации развертывания контейнерных приложений на разных хостах, а также планового масштабирования и управления ими.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7A89C6E0-53C9-E84D-BAA6-E14B1E00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38" y="3034602"/>
            <a:ext cx="7885324" cy="36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734AF-46F4-AC48-AC4D-517F3B17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980"/>
            <a:ext cx="10515600" cy="1325563"/>
          </a:xfrm>
        </p:spPr>
        <p:txBody>
          <a:bodyPr/>
          <a:lstStyle/>
          <a:p>
            <a:r>
              <a:rPr lang="en-US" dirty="0"/>
              <a:t>ELK</a:t>
            </a:r>
            <a:endParaRPr lang="ru-RU" dirty="0"/>
          </a:p>
        </p:txBody>
      </p:sp>
      <p:pic>
        <p:nvPicPr>
          <p:cNvPr id="34818" name="Picture 2" descr="я импортирую журналы IIS в Logstash с помощью Filebeat, а Logstash настроен...">
            <a:extLst>
              <a:ext uri="{FF2B5EF4-FFF2-40B4-BE49-F238E27FC236}">
                <a16:creationId xmlns:a16="http://schemas.microsoft.com/office/drawing/2014/main" id="{212939A6-0F87-314C-98E8-63D9613F7E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0"/>
          <a:stretch/>
        </p:blipFill>
        <p:spPr bwMode="auto">
          <a:xfrm>
            <a:off x="1949379" y="3935295"/>
            <a:ext cx="7867859" cy="27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4BBF21-8864-8D40-BFE9-579A154F5378}"/>
              </a:ext>
            </a:extLst>
          </p:cNvPr>
          <p:cNvSpPr txBox="1"/>
          <p:nvPr/>
        </p:nvSpPr>
        <p:spPr>
          <a:xfrm>
            <a:off x="473947" y="1372157"/>
            <a:ext cx="112441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/>
              <a:t>Logstash</a:t>
            </a:r>
            <a:r>
              <a:rPr lang="en" sz="2400" dirty="0"/>
              <a:t> — </a:t>
            </a:r>
            <a:r>
              <a:rPr lang="ru-RU" sz="2400" dirty="0"/>
              <a:t>средство сбора, преобразования и сохранения в общем хранилище событий из файлов, баз данных, логов и других источников в реальном времени.</a:t>
            </a:r>
            <a:endParaRPr lang="en-US" sz="2400" dirty="0"/>
          </a:p>
          <a:p>
            <a:r>
              <a:rPr lang="en" sz="2400" b="1" dirty="0"/>
              <a:t>Elasticsearch</a:t>
            </a:r>
            <a:r>
              <a:rPr lang="en" sz="2400" dirty="0"/>
              <a:t> (ES) – </a:t>
            </a:r>
            <a:r>
              <a:rPr lang="ru-RU" sz="2400" dirty="0"/>
              <a:t>масштабируемая утилита полнотекстового поиска и аналитики, которая позволяет быстро в режиме реального времени хранить, искать и анализировать большие объемы данных. </a:t>
            </a:r>
            <a:endParaRPr lang="en" sz="2400" dirty="0"/>
          </a:p>
          <a:p>
            <a:r>
              <a:rPr lang="en" sz="2400" b="1" dirty="0"/>
              <a:t>Kibana</a:t>
            </a:r>
            <a:r>
              <a:rPr lang="en" sz="2400" dirty="0"/>
              <a:t> – </a:t>
            </a:r>
            <a:r>
              <a:rPr lang="ru-RU" sz="2400" dirty="0"/>
              <a:t>визуальный инструмент для </a:t>
            </a:r>
            <a:r>
              <a:rPr lang="en" sz="2400" dirty="0"/>
              <a:t>Elasticsearch, </a:t>
            </a:r>
            <a:r>
              <a:rPr lang="ru-RU" sz="2400" dirty="0"/>
              <a:t>чтобы взаимодействовать с данными, которые хранятся в индексах </a:t>
            </a:r>
            <a:r>
              <a:rPr lang="en" sz="2400" dirty="0"/>
              <a:t>ES.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529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94488-98B0-BC46-B993-98989DFC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KAFKA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82646-0DAA-FD4E-BC14-F1B9F2604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" b="1" dirty="0"/>
              <a:t>Apache Kafka</a:t>
            </a:r>
            <a:r>
              <a:rPr lang="en" dirty="0"/>
              <a:t> — </a:t>
            </a:r>
            <a:r>
              <a:rPr lang="ru-RU" dirty="0"/>
              <a:t>распределённый программный брокер</a:t>
            </a:r>
            <a:r>
              <a:rPr lang="ru-RU" dirty="0">
                <a:hlinkClick r:id="rId2" tooltip="Брокер сообщений"/>
              </a:rPr>
              <a:t> </a:t>
            </a:r>
            <a:r>
              <a:rPr lang="ru-RU" dirty="0"/>
              <a:t>сообщений, проект с открытым исходным кодом</a:t>
            </a:r>
            <a:r>
              <a:rPr lang="en" dirty="0"/>
              <a:t>. </a:t>
            </a:r>
            <a:endParaRPr lang="ru-RU" dirty="0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F74A9242-3EEE-B045-A17B-239FCD443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3463"/>
          <a:stretch/>
        </p:blipFill>
        <p:spPr bwMode="auto">
          <a:xfrm>
            <a:off x="2582426" y="2494734"/>
            <a:ext cx="7231463" cy="436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137AD-F0A0-1D40-92F4-267180076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WebSocket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081700-D168-274B-AECE-918BD5763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1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" dirty="0"/>
              <a:t>— </a:t>
            </a:r>
            <a:r>
              <a:rPr lang="ru-RU" dirty="0"/>
              <a:t>протокол связи поверх </a:t>
            </a:r>
            <a:r>
              <a:rPr lang="en" dirty="0"/>
              <a:t>TCP-</a:t>
            </a:r>
            <a:r>
              <a:rPr lang="ru-RU" dirty="0"/>
              <a:t>соединения, предназначенный для обмена сообщениями между браузером и веб-сервером в режиме реального времени.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8B6AFEEA-DB29-FD48-8402-4229C614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21" y="2730688"/>
            <a:ext cx="7415684" cy="414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DF6E54-D19C-4CD4-8F96-28069ABFC599}"/>
              </a:ext>
            </a:extLst>
          </p:cNvPr>
          <p:cNvSpPr/>
          <p:nvPr/>
        </p:nvSpPr>
        <p:spPr>
          <a:xfrm>
            <a:off x="1795045" y="1226456"/>
            <a:ext cx="8880656" cy="4405088"/>
          </a:xfrm>
          <a:prstGeom prst="rect">
            <a:avLst/>
          </a:prstGeom>
          <a:solidFill>
            <a:srgbClr val="60709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A7E80435-8CBD-49DE-A3E2-BAA82F873308}"/>
              </a:ext>
            </a:extLst>
          </p:cNvPr>
          <p:cNvSpPr txBox="1">
            <a:spLocks/>
          </p:cNvSpPr>
          <p:nvPr/>
        </p:nvSpPr>
        <p:spPr>
          <a:xfrm>
            <a:off x="1367491" y="2863915"/>
            <a:ext cx="9735764" cy="3496692"/>
          </a:xfrm>
          <a:prstGeom prst="rect">
            <a:avLst/>
          </a:prstGeom>
          <a:effectLst>
            <a:outerShdw blurRad="50800" dist="38100" dir="5400000" algn="t" rotWithShape="0">
              <a:schemeClr val="accent4">
                <a:lumMod val="50000"/>
                <a:alpha val="40000"/>
              </a:scheme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7704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73086-4B53-439B-B061-CD50F5B3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Команды разработки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323C30-6CA8-1D49-BA23-6939EA0E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48" y="146399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Проектные менеджеры</a:t>
            </a:r>
          </a:p>
          <a:p>
            <a:r>
              <a:rPr lang="ru-RU" dirty="0" err="1"/>
              <a:t>Тимлиды</a:t>
            </a:r>
            <a:endParaRPr lang="ru-RU" dirty="0"/>
          </a:p>
          <a:p>
            <a:r>
              <a:rPr lang="ru-RU" dirty="0" err="1"/>
              <a:t>Фронтенд</a:t>
            </a:r>
            <a:r>
              <a:rPr lang="ru-RU" dirty="0"/>
              <a:t> разработчики</a:t>
            </a:r>
          </a:p>
          <a:p>
            <a:r>
              <a:rPr lang="ru-RU" dirty="0" err="1"/>
              <a:t>Бэкенд</a:t>
            </a:r>
            <a:r>
              <a:rPr lang="ru-RU" dirty="0"/>
              <a:t> разработчики </a:t>
            </a:r>
          </a:p>
          <a:p>
            <a:r>
              <a:rPr lang="en" dirty="0"/>
              <a:t>UI/UX </a:t>
            </a:r>
            <a:r>
              <a:rPr lang="ru-RU" dirty="0"/>
              <a:t>дизайнеры</a:t>
            </a:r>
          </a:p>
          <a:p>
            <a:r>
              <a:rPr lang="en" dirty="0"/>
              <a:t>QA </a:t>
            </a:r>
            <a:r>
              <a:rPr lang="ru-RU" dirty="0"/>
              <a:t>инженеры</a:t>
            </a:r>
          </a:p>
          <a:p>
            <a:r>
              <a:rPr lang="ru-RU" dirty="0"/>
              <a:t>Аналитики (системные / бизнес)</a:t>
            </a:r>
          </a:p>
          <a:p>
            <a:r>
              <a:rPr lang="ru-RU" dirty="0"/>
              <a:t>Менеджеры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43E5CB-A95C-0C47-9CE7-47075AA5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03" y="489840"/>
            <a:ext cx="4341354" cy="289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8B69F74-911E-3242-8595-24BDA44C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03" y="3471178"/>
            <a:ext cx="4346815" cy="28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2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1CC68-B8C9-544A-965F-2179BB92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Waterfall </a:t>
            </a:r>
            <a:r>
              <a:rPr lang="ru-RU" dirty="0"/>
              <a:t>или как было раньше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5C74A2F0-DB39-0B41-9547-DB736AF2C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35" y="1690688"/>
            <a:ext cx="8040129" cy="42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0FD025C-1E93-EF42-9834-78F19AB6B377}"/>
              </a:ext>
            </a:extLst>
          </p:cNvPr>
          <p:cNvSpPr txBox="1">
            <a:spLocks/>
          </p:cNvSpPr>
          <p:nvPr/>
        </p:nvSpPr>
        <p:spPr>
          <a:xfrm>
            <a:off x="838199" y="5502403"/>
            <a:ext cx="8898925" cy="99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07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Сделал и забыл  </a:t>
            </a:r>
          </a:p>
        </p:txBody>
      </p:sp>
      <p:pic>
        <p:nvPicPr>
          <p:cNvPr id="4098" name="Picture 2" descr="Улыбающееся лицо в холодном поту с открытым ртом">
            <a:extLst>
              <a:ext uri="{FF2B5EF4-FFF2-40B4-BE49-F238E27FC236}">
                <a16:creationId xmlns:a16="http://schemas.microsoft.com/office/drawing/2014/main" id="{1FEDC356-1D2F-C24A-B902-BBC89E76F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15" y="5675365"/>
            <a:ext cx="656905" cy="64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0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73086-4B53-439B-B061-CD50F5B3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– </a:t>
            </a:r>
            <a:r>
              <a:rPr lang="ru-RU" dirty="0"/>
              <a:t>гибкая постоянная разработка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43A600A1-6D3F-D849-BFAB-1DBB20BF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6" y="1138331"/>
            <a:ext cx="6640579" cy="415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C4F0756-00AE-FB4A-B028-3E938950D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78" y="3614352"/>
            <a:ext cx="4526606" cy="30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7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73086-4B53-439B-B061-CD50F5B3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Kanban </a:t>
            </a:r>
            <a:r>
              <a:rPr lang="en-US" dirty="0" err="1"/>
              <a:t>дос</a:t>
            </a:r>
            <a:r>
              <a:rPr lang="ru-RU" dirty="0" err="1"/>
              <a:t>ки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323C30-6CA8-1D49-BA23-6939EA0E2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6CA978-FC6E-5746-98ED-19A3078A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301314" cy="24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7E42594-F9DC-6643-A9B7-F51624D72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09" y="3695572"/>
            <a:ext cx="5152767" cy="28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>
            <a:extLst>
              <a:ext uri="{FF2B5EF4-FFF2-40B4-BE49-F238E27FC236}">
                <a16:creationId xmlns:a16="http://schemas.microsoft.com/office/drawing/2014/main" id="{ED5B0735-AB02-EB46-87D7-8F85EAACF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C71D321-143C-B449-AC29-8E97DD7B6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3" r="12231"/>
          <a:stretch/>
        </p:blipFill>
        <p:spPr bwMode="auto">
          <a:xfrm>
            <a:off x="6367850" y="374307"/>
            <a:ext cx="5152768" cy="385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73086-4B53-439B-B061-CD50F5B3F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Помощники в работе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323C30-6CA8-1D49-BA23-6939EA0E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5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Jira</a:t>
            </a:r>
            <a:endParaRPr lang="ru-RU" dirty="0"/>
          </a:p>
          <a:p>
            <a:r>
              <a:rPr lang="en-US" dirty="0"/>
              <a:t>Trello </a:t>
            </a:r>
          </a:p>
          <a:p>
            <a:r>
              <a:rPr lang="en-US" dirty="0"/>
              <a:t>Confluence</a:t>
            </a:r>
            <a:endParaRPr lang="ru-RU" dirty="0"/>
          </a:p>
          <a:p>
            <a:r>
              <a:rPr lang="en-US" dirty="0"/>
              <a:t>Slack</a:t>
            </a:r>
          </a:p>
          <a:p>
            <a:r>
              <a:rPr lang="en-US" dirty="0"/>
              <a:t>Zoom</a:t>
            </a:r>
            <a:endParaRPr lang="ru-RU" dirty="0"/>
          </a:p>
          <a:p>
            <a:r>
              <a:rPr lang="en-US" dirty="0"/>
              <a:t>Bitrix24</a:t>
            </a:r>
            <a:endParaRPr lang="ru-RU" dirty="0"/>
          </a:p>
          <a:p>
            <a:r>
              <a:rPr lang="en-US" dirty="0"/>
              <a:t>MS Teams</a:t>
            </a:r>
            <a:endParaRPr lang="ru-RU" dirty="0"/>
          </a:p>
          <a:p>
            <a:r>
              <a:rPr lang="en-US" dirty="0"/>
              <a:t>Discord </a:t>
            </a:r>
            <a:endParaRPr lang="ru-RU" dirty="0"/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ED5B0735-AB02-EB46-87D7-8F85EAACF4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212F8EC-954A-B448-AFC8-FCE800C0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7" y="1825625"/>
            <a:ext cx="6643688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1071</Words>
  <Application>Microsoft Macintosh PowerPoint</Application>
  <PresentationFormat>Широкоэкранный</PresentationFormat>
  <Paragraphs>192</Paragraphs>
  <Slides>44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Arial</vt:lpstr>
      <vt:lpstr>Calibri</vt:lpstr>
      <vt:lpstr>Calibri Light</vt:lpstr>
      <vt:lpstr>Тема Office</vt:lpstr>
      <vt:lpstr>Современные технологии в разработке и развертывании программного обеспечения </vt:lpstr>
      <vt:lpstr>О чем поговорим</vt:lpstr>
      <vt:lpstr>Проектный менеджмент</vt:lpstr>
      <vt:lpstr>Первые программисты</vt:lpstr>
      <vt:lpstr>Команды разработки</vt:lpstr>
      <vt:lpstr>Waterfall или как было раньше</vt:lpstr>
      <vt:lpstr>Agile – гибкая постоянная разработка</vt:lpstr>
      <vt:lpstr>Kanban доски</vt:lpstr>
      <vt:lpstr>Помощники в работе</vt:lpstr>
      <vt:lpstr>Проектирование</vt:lpstr>
      <vt:lpstr>Архитектуры программного обеспечения</vt:lpstr>
      <vt:lpstr>Многослойная (монолитная) архитектура (Layered Architecture).</vt:lpstr>
      <vt:lpstr>Многоуровневая архитектура  (Tiered Architecture)</vt:lpstr>
      <vt:lpstr>Сервис-ориентированная архитектура (Service Oriented Architecture — SOA)</vt:lpstr>
      <vt:lpstr>Микросервисная архитектура  (Microservice Architecture)</vt:lpstr>
      <vt:lpstr>Сравнение архитектур</vt:lpstr>
      <vt:lpstr>Разработка</vt:lpstr>
      <vt:lpstr>Веб-сервисы</vt:lpstr>
      <vt:lpstr>API — набор функций веб-сервиса</vt:lpstr>
      <vt:lpstr> Веб-сервера </vt:lpstr>
      <vt:lpstr>Коды состояния сервера</vt:lpstr>
      <vt:lpstr>Протоколы и форматы обмена сообщениями  веб-сервисов</vt:lpstr>
      <vt:lpstr>XML для SOAP </vt:lpstr>
      <vt:lpstr>JSON для REST </vt:lpstr>
      <vt:lpstr>Презентация PowerPoint</vt:lpstr>
      <vt:lpstr>GraphQL</vt:lpstr>
      <vt:lpstr> Базы данных и SQL</vt:lpstr>
      <vt:lpstr>Языки программирования</vt:lpstr>
      <vt:lpstr>Системы контроля версий </vt:lpstr>
      <vt:lpstr>Развертывание</vt:lpstr>
      <vt:lpstr>Развертывание программного обеспечения (Software deployment) </vt:lpstr>
      <vt:lpstr>Окружение</vt:lpstr>
      <vt:lpstr>Хостинг</vt:lpstr>
      <vt:lpstr>Виртуализация</vt:lpstr>
      <vt:lpstr>Контейнеризация  (контейнерная виртуализация) </vt:lpstr>
      <vt:lpstr>Docker</vt:lpstr>
      <vt:lpstr>CI / CD</vt:lpstr>
      <vt:lpstr>CI / CD</vt:lpstr>
      <vt:lpstr>А что еще есть?</vt:lpstr>
      <vt:lpstr>Kubernetes (K8s)</vt:lpstr>
      <vt:lpstr>ELK</vt:lpstr>
      <vt:lpstr>APACHE KAFKA</vt:lpstr>
      <vt:lpstr>WebSocket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Станислав Бреусов</cp:lastModifiedBy>
  <cp:revision>40</cp:revision>
  <dcterms:created xsi:type="dcterms:W3CDTF">2021-12-06T03:54:55Z</dcterms:created>
  <dcterms:modified xsi:type="dcterms:W3CDTF">2022-02-20T08:29:08Z</dcterms:modified>
</cp:coreProperties>
</file>