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400" r:id="rId2"/>
    <p:sldId id="401" r:id="rId3"/>
    <p:sldId id="404" r:id="rId4"/>
    <p:sldId id="405" r:id="rId5"/>
    <p:sldId id="406" r:id="rId6"/>
  </p:sldIdLst>
  <p:sldSz cx="12192000" cy="6858000"/>
  <p:notesSz cx="6858000" cy="994727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21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66"/>
    <a:srgbClr val="FF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37B3E6-FCA4-4B6B-A539-F4ED3E498D46}">
  <a:tblStyle styleId="{8A37B3E6-FCA4-4B6B-A539-F4ED3E498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09" autoAdjust="0"/>
    <p:restoredTop sz="99657" autoAdjust="0"/>
  </p:normalViewPr>
  <p:slideViewPr>
    <p:cSldViewPr snapToGrid="0">
      <p:cViewPr varScale="1">
        <p:scale>
          <a:sx n="116" d="100"/>
          <a:sy n="116" d="100"/>
        </p:scale>
        <p:origin x="708" y="108"/>
      </p:cViewPr>
      <p:guideLst>
        <p:guide orient="horz" pos="2160"/>
        <p:guide pos="2880"/>
        <p:guide orient="horz" pos="21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8184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9448184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9408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D0D4-C3D4-444A-9CB1-454BDA9CA1A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D0D4-C3D4-444A-9CB1-454BDA9CA1A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0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D0D4-C3D4-444A-9CB1-454BDA9CA1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9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D0D4-C3D4-444A-9CB1-454BDA9CA1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9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D0D4-C3D4-444A-9CB1-454BDA9CA1A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8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67D660-0F46-4228-891C-DF51CDE87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66710D0-2DE5-472B-9F28-D83B3CB31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CC99A2-C77B-4F78-B1D3-7E522C5EA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FDDC-868D-4BAB-AB5A-F5641A890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DBF630-4A76-49EC-8A77-BDB66BC5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6B8153-D8F4-440B-BE32-09BDE20C4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5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6C648-A4B5-44EA-9A42-70DE0CE4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4B5B53-C1CE-4B67-82D4-2283DC72A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758FFA-76A3-4277-A256-8C2ACACC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B750-5DA3-48F2-9F0D-EC95729BD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F24C67-E92C-48D3-BBA6-53A04B3B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FB0CAC-CB59-4CB0-AEDC-1F9FE8BF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4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47959EC-DCCE-4E8F-9370-34B5DC3B2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B52EBB-BF20-4B59-8A4A-F3591F870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B4680A-AEA5-4553-AAD1-4359AC044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B429-4B8D-4E3C-B04A-8BA41431AD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1C2942-2CF7-4610-88A7-66A1E791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BBD0BC-2E8A-4B2F-9DDD-9591229B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2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15E3EA-FAAA-4C3C-8A0B-9013E07A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EE03A2-3453-4153-8F8B-5F6A13F92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7DC04A-6462-4D27-A1E2-B39D4AB3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74488-2A38-41BA-B982-D0150D14DD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9AFE68-8560-42F2-972D-B115F1CB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44AB2C-01B2-4100-AC9C-8708772C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ADB4EE-407C-49E5-9912-A3B6AD1D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27DA5E-A2E6-4420-B850-92FA4E22D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739227-3BE8-4B90-AD13-1D3A1063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8B07-0442-4616-965E-53CA3BFBF2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614C7E-7C4A-4CCA-A158-2E58FFD2B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B441FD-5270-4393-A81E-73E0F830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4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618DAC-AE01-46E3-9903-65B5D8B0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55EB90-FD90-4431-A050-4C2BC1729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3AF3A1-5A82-4224-A700-94D5ED178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BC376E0-9D16-4EFA-B44A-F58CDA8B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F6F-7317-4251-9444-42277DB307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4FD528-0B35-4774-B768-867539A9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314A81-F8DE-4827-B846-F385A745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9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1BAC2-04B3-478A-A10F-D70C1095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7CC3DA-4B86-4F7C-9DFE-53F3BC2FC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7109DE-7E66-4C72-B080-885ABB5E5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EA19F99-70EE-4BDD-840C-7BE06CC9A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9D082FD-64EB-4E73-A9D2-E7DD010C3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1BC35A8-A88F-4884-AF43-6AA3D294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D1EB-94E5-4468-8CCA-253CA70FAA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C169F7B-682B-48C1-9370-2396BF81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9946CDA-6AA1-49FF-8536-CB22177D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5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EB9292-BE4D-4406-92F0-55164299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C454A0-17F2-44F7-B632-4FB5E445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74DC-900A-4EA0-9E3B-13CF76AA48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849D62E-4909-4575-B16C-F1125A59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A3A87CD-6562-4612-993D-89EE81A3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9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B76C77-9887-45A7-803C-2B19106C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40E1-2724-41CB-B59E-16429B07EF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8E2EA18-DCF7-4642-9257-28EA85D28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EA0E291-C0D8-4184-8E92-EB15B3A4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0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4BE7C-9251-4A7F-A19B-35B2C920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477019-D86D-4F79-BC06-19C6EF59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BE3520-C9F8-49C5-BD45-319EB8ABB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DB18A5-F198-4B12-A281-6196FB21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37A7-C079-4E42-88BC-D45D212AA6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35654B-5004-4D32-9DDB-FAC5146C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9BE4268-0D52-4D72-8060-8D365E5F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6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A8B40F-6DD9-42A6-A4E6-71B8C8C7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1C560A6-D8AE-419C-8FED-6B6F1349A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5BFE986-9852-422B-8134-44FB518AF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1FA765-1032-437A-8119-BDE270191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AED8-CCCA-4296-94AD-6FD8615F23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63E50A-17AF-4676-9F01-FC4E1FB1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4117D1-52E1-4883-95DE-884DB8C1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30FC-BBCC-4404-AAA0-B45DDDF490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6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30068-129C-432A-9EC5-8FA56739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191068-CD2A-412D-A2A8-1B4AF5B6F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8CE889-C824-4C8F-B269-948002795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F3F1BA6-2E4A-4973-BC24-6E6950215E9F}" type="datetime1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08.04.2022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42E0BE9-5ADB-41F3-BF8F-79D366576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A0869A-1B96-476F-8603-CCC9E58FE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39430FC-BBCC-4404-AAA0-B45DDDF490E7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718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5142"/>
            <a:ext cx="12192000" cy="905257"/>
          </a:xfrm>
        </p:spPr>
        <p:txBody>
          <a:bodyPr anchor="ctr"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Заявка на участие в Конкурсе </a:t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>«Учимся и работаем в стиле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Lean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» 2022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4974" y="392748"/>
            <a:ext cx="5827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255295-EBF4-493B-A30A-91C55C05F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5" y="283849"/>
            <a:ext cx="4981184" cy="586533"/>
          </a:xfrm>
          <a:prstGeom prst="rect">
            <a:avLst/>
          </a:prstGeom>
        </p:spPr>
      </p:pic>
      <p:graphicFrame>
        <p:nvGraphicFramePr>
          <p:cNvPr id="6" name="Таблица 13">
            <a:extLst>
              <a:ext uri="{FF2B5EF4-FFF2-40B4-BE49-F238E27FC236}">
                <a16:creationId xmlns:a16="http://schemas.microsoft.com/office/drawing/2014/main" xmlns="" id="{9872B073-EBBD-463E-8AD4-1868812FF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55284"/>
              </p:ext>
            </p:extLst>
          </p:nvPr>
        </p:nvGraphicFramePr>
        <p:xfrm>
          <a:off x="899159" y="2240280"/>
          <a:ext cx="11001487" cy="3992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494019">
                  <a:extLst>
                    <a:ext uri="{9D8B030D-6E8A-4147-A177-3AD203B41FA5}">
                      <a16:colId xmlns:a16="http://schemas.microsoft.com/office/drawing/2014/main" xmlns="" val="1206509961"/>
                    </a:ext>
                  </a:extLst>
                </a:gridCol>
                <a:gridCol w="5507468">
                  <a:extLst>
                    <a:ext uri="{9D8B030D-6E8A-4147-A177-3AD203B41FA5}">
                      <a16:colId xmlns:a16="http://schemas.microsoft.com/office/drawing/2014/main" xmlns="" val="3294496617"/>
                    </a:ext>
                  </a:extLst>
                </a:gridCol>
              </a:tblGrid>
              <a:tr h="685599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Номинация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Технологии и методы снижения себестоимости услуг образования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05288599"/>
                  </a:ext>
                </a:extLst>
              </a:tr>
              <a:tr h="685599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Заявки (Идеи)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cs typeface="Times New Roman" panose="02020603050405020304" pitchFamily="18" charset="0"/>
                        </a:rPr>
                        <a:t>Снижение эксплуатационных затрат на содержание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effectLst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cs typeface="Times New Roman" panose="02020603050405020304" pitchFamily="18" charset="0"/>
                        </a:rPr>
                        <a:t>техники Университета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66202258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+mj-lt"/>
                        </a:rPr>
                        <a:t>Боканова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89504830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</a:rPr>
                        <a:t>Гульназ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48380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+mj-lt"/>
                        </a:rPr>
                        <a:t>Шегебаевна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4047874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Контактный телефон (желательно с 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</a:rPr>
                        <a:t>+7 708 221 6758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9804153"/>
                  </a:ext>
                </a:extLst>
              </a:tr>
              <a:tr h="387512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j-lt"/>
                        </a:rPr>
                        <a:t>g.bokanova@aues.kz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6917971"/>
                  </a:ext>
                </a:extLst>
              </a:tr>
              <a:tr h="596173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места работы/учебы, должность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</a:rPr>
                        <a:t>АУЭС им. Г.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+mj-lt"/>
                        </a:rPr>
                        <a:t>Даукеева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</a:rPr>
                        <a:t>, Кафедра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latin typeface="+mj-lt"/>
                        </a:rPr>
                        <a:t>МиП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+mj-lt"/>
                        </a:rPr>
                        <a:t>, доцент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566454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1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50214" y="407988"/>
            <a:ext cx="5827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255295-EBF4-493B-A30A-91C55C05F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5" y="238129"/>
            <a:ext cx="4981184" cy="586533"/>
          </a:xfrm>
          <a:prstGeom prst="rect">
            <a:avLst/>
          </a:prstGeom>
        </p:spPr>
      </p:pic>
      <p:sp>
        <p:nvSpPr>
          <p:cNvPr id="11" name="Скругленный прямоугольник 14">
            <a:extLst>
              <a:ext uri="{FF2B5EF4-FFF2-40B4-BE49-F238E27FC236}">
                <a16:creationId xmlns:a16="http://schemas.microsoft.com/office/drawing/2014/main" xmlns="" id="{48FAF9B8-5555-47E5-8DD1-362AB273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772" y="1430817"/>
            <a:ext cx="10125521" cy="442674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0000" rIns="90000" anchor="ctr">
            <a:spAutoFit/>
          </a:bodyPr>
          <a:lstStyle>
            <a:lvl1pPr defTabSz="144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Выявленная автором проблема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xmlns="" id="{E49F723D-9C10-44FE-AECB-6AEF87F050B1}"/>
              </a:ext>
            </a:extLst>
          </p:cNvPr>
          <p:cNvSpPr/>
          <p:nvPr/>
        </p:nvSpPr>
        <p:spPr bwMode="auto">
          <a:xfrm>
            <a:off x="855331" y="1267691"/>
            <a:ext cx="793360" cy="768927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cs typeface="Calibri" pitchFamily="34" charset="0"/>
              </a:rPr>
              <a:t>1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6C437C8-6815-4D7E-B3D0-917D9765549E}"/>
              </a:ext>
            </a:extLst>
          </p:cNvPr>
          <p:cNvSpPr/>
          <p:nvPr/>
        </p:nvSpPr>
        <p:spPr>
          <a:xfrm>
            <a:off x="1648691" y="1909599"/>
            <a:ext cx="9960601" cy="13234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2000" b="0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После окончания работы учащиеся и сотрудники, в силу человеческих факторов, забывают выключать </a:t>
            </a:r>
            <a:r>
              <a:rPr lang="en-US" sz="2000" b="0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desktop </a:t>
            </a:r>
            <a:r>
              <a:rPr lang="ru-RU" sz="2000" b="0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компьютеры. Если компьютер некоторое время не использовался и монитор погас - то что компьютер не выключен не бросается в глаза. В результате компьютер включен все 24 часа в </a:t>
            </a:r>
            <a:r>
              <a:rPr lang="ru-RU" sz="2000" b="0" kern="1200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сутки.</a:t>
            </a:r>
            <a:endParaRPr lang="ru-RU" sz="2000" b="0" kern="120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90B72ACE-360C-458E-B5D9-3C370F55C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772" y="3592126"/>
            <a:ext cx="10125521" cy="442674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0000" rIns="90000" anchor="ctr">
            <a:spAutoFit/>
          </a:bodyPr>
          <a:lstStyle>
            <a:lvl1pPr defTabSz="144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Краткое описание предложения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xmlns="" id="{59C78365-392C-4EFC-A588-F9EF3308BED1}"/>
              </a:ext>
            </a:extLst>
          </p:cNvPr>
          <p:cNvSpPr/>
          <p:nvPr/>
        </p:nvSpPr>
        <p:spPr bwMode="auto">
          <a:xfrm>
            <a:off x="855331" y="3429000"/>
            <a:ext cx="793360" cy="768927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cs typeface="Calibri" pitchFamily="34" charset="0"/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3664E60-169F-494C-9D87-552B42E0ACC9}"/>
              </a:ext>
            </a:extLst>
          </p:cNvPr>
          <p:cNvSpPr/>
          <p:nvPr/>
        </p:nvSpPr>
        <p:spPr>
          <a:xfrm>
            <a:off x="1648691" y="4080987"/>
            <a:ext cx="9960601" cy="132343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2000" b="0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Снизить эксплуатационные затраты на содержание </a:t>
            </a:r>
            <a:r>
              <a:rPr lang="en-US" sz="2000" b="0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IT </a:t>
            </a:r>
            <a:r>
              <a:rPr lang="ru-RU" sz="2000" b="0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техники Университета предлагается за счет установки на компьютеры специального программного обеспечения, которое автоматически выключает компьютер в установленное время при выполнении определенных условий.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66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34974" y="453708"/>
            <a:ext cx="5827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255295-EBF4-493B-A30A-91C55C05F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5" y="268609"/>
            <a:ext cx="4981184" cy="586533"/>
          </a:xfrm>
          <a:prstGeom prst="rect">
            <a:avLst/>
          </a:prstGeom>
        </p:spPr>
      </p:pic>
      <p:sp>
        <p:nvSpPr>
          <p:cNvPr id="11" name="Скругленный прямоугольник 14">
            <a:extLst>
              <a:ext uri="{FF2B5EF4-FFF2-40B4-BE49-F238E27FC236}">
                <a16:creationId xmlns:a16="http://schemas.microsoft.com/office/drawing/2014/main" xmlns="" id="{48FAF9B8-5555-47E5-8DD1-362AB273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772" y="1430817"/>
            <a:ext cx="10125521" cy="442674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C0C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0000" rIns="90000" anchor="ctr">
            <a:spAutoFit/>
          </a:bodyPr>
          <a:lstStyle>
            <a:lvl1pPr defTabSz="144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Предлагаемое решение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xmlns="" id="{E49F723D-9C10-44FE-AECB-6AEF87F050B1}"/>
              </a:ext>
            </a:extLst>
          </p:cNvPr>
          <p:cNvSpPr/>
          <p:nvPr/>
        </p:nvSpPr>
        <p:spPr bwMode="auto">
          <a:xfrm>
            <a:off x="855331" y="1267691"/>
            <a:ext cx="793360" cy="768927"/>
          </a:xfrm>
          <a:prstGeom prst="flowChartConnector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cs typeface="Calibri" pitchFamily="34" charset="0"/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80764E3-74BA-4304-A8D1-0CA96B0AE6AE}"/>
              </a:ext>
            </a:extLst>
          </p:cNvPr>
          <p:cNvSpPr/>
          <p:nvPr/>
        </p:nvSpPr>
        <p:spPr>
          <a:xfrm>
            <a:off x="1648691" y="1922443"/>
            <a:ext cx="9960601" cy="44012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2000" b="0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1. Решение не является новым, но, насколько известно автору, не используется в Университете. </a:t>
            </a:r>
          </a:p>
          <a:p>
            <a:r>
              <a:rPr lang="ru-RU" sz="20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2. В интернете есть готовые бесплатные программные продукты обеспечивающие отключение компьютера в указанное время если не установлены дополнительные ограничения на выполнение этого действия. </a:t>
            </a:r>
          </a:p>
          <a:p>
            <a:r>
              <a:rPr lang="ru-RU" sz="20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3. Данное ПО не лицензируется и не защищается авторскими правами. </a:t>
            </a:r>
          </a:p>
          <a:p>
            <a:r>
              <a:rPr lang="ru-RU" sz="20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Так как такое ПО не является сложным, оно может быть также разработано </a:t>
            </a:r>
            <a:r>
              <a:rPr lang="en-US" sz="20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IT</a:t>
            </a:r>
            <a:r>
              <a:rPr lang="ru-RU" sz="20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 специалистами или учащимися Университета, если использование готового ПО нежелательно из соображений безопасности.</a:t>
            </a:r>
          </a:p>
          <a:p>
            <a:r>
              <a:rPr lang="ru-RU" sz="2000" b="0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4. ПО следует установить на все компьютеры используемые в учебном процессе и на компьютеры сотрудников, кроме тех, которые в силу каких-то причин должны быть включены круглосуточно.</a:t>
            </a:r>
          </a:p>
          <a:p>
            <a:r>
              <a:rPr lang="ru-RU" sz="20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5. Работа может быть выполнена без привлечения дополнительных ресурсов в краткие сроки и не требует дополнительных финансовых </a:t>
            </a:r>
            <a:r>
              <a:rPr lang="ru-RU" sz="2000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затрат.</a:t>
            </a:r>
            <a:endParaRPr lang="ru-RU" sz="2000" b="0" kern="120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82574" y="438468"/>
            <a:ext cx="5827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255295-EBF4-493B-A30A-91C55C05F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5" y="253369"/>
            <a:ext cx="4981184" cy="586533"/>
          </a:xfrm>
          <a:prstGeom prst="rect">
            <a:avLst/>
          </a:prstGeom>
        </p:spPr>
      </p:pic>
      <p:sp>
        <p:nvSpPr>
          <p:cNvPr id="11" name="Скругленный прямоугольник 14">
            <a:extLst>
              <a:ext uri="{FF2B5EF4-FFF2-40B4-BE49-F238E27FC236}">
                <a16:creationId xmlns:a16="http://schemas.microsoft.com/office/drawing/2014/main" xmlns="" id="{48FAF9B8-5555-47E5-8DD1-362AB273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772" y="1430817"/>
            <a:ext cx="10125521" cy="442674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rgbClr val="C0C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0000" rIns="90000" anchor="ctr">
            <a:spAutoFit/>
          </a:bodyPr>
          <a:lstStyle>
            <a:lvl1pPr defTabSz="144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Ожидаемый результат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xmlns="" id="{E49F723D-9C10-44FE-AECB-6AEF87F050B1}"/>
              </a:ext>
            </a:extLst>
          </p:cNvPr>
          <p:cNvSpPr/>
          <p:nvPr/>
        </p:nvSpPr>
        <p:spPr bwMode="auto">
          <a:xfrm>
            <a:off x="855331" y="1267691"/>
            <a:ext cx="793360" cy="768927"/>
          </a:xfrm>
          <a:prstGeom prst="flowChartConnector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>
                <a:solidFill>
                  <a:prstClr val="white"/>
                </a:solidFill>
                <a:cs typeface="Calibri" pitchFamily="34" charset="0"/>
              </a:rPr>
              <a:t>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80764E3-74BA-4304-A8D1-0CA96B0AE6AE}"/>
              </a:ext>
            </a:extLst>
          </p:cNvPr>
          <p:cNvSpPr/>
          <p:nvPr/>
        </p:nvSpPr>
        <p:spPr>
          <a:xfrm>
            <a:off x="1648692" y="1932082"/>
            <a:ext cx="9960601" cy="317009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Снижение затрат на электроэнергию, что кроме прямой экономии средств позволит рационально и эффективно использовать ресурсы и свести к минимуму негативное влияние на окружающую среду; </a:t>
            </a:r>
          </a:p>
          <a:p>
            <a:pPr marL="457200" indent="-457200">
              <a:buAutoNum type="arabicPeriod"/>
            </a:pPr>
            <a:r>
              <a:rPr lang="ru-RU" sz="20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Увеличение срока эксплуатации компьютеров;</a:t>
            </a:r>
          </a:p>
          <a:p>
            <a:pPr marL="457200" indent="-457200">
              <a:buAutoNum type="arabicPeriod"/>
            </a:pPr>
            <a:r>
              <a:rPr lang="ru-RU" sz="20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Снижение риска выхода из строя компьютеров при аварийных отключениях и включениях электропитания и, как следствие, снижение затрат на ремонт и обслуживание компьютеров;</a:t>
            </a:r>
          </a:p>
          <a:p>
            <a:pPr marL="457200" indent="-457200">
              <a:buAutoNum type="arabicPeriod"/>
            </a:pPr>
            <a:r>
              <a:rPr lang="ru-RU" sz="20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Снижение риска самовозгорания техники не находящейся под присмотром пользователей;</a:t>
            </a:r>
          </a:p>
          <a:p>
            <a:pPr marL="457200" indent="-457200">
              <a:buAutoNum type="arabicPeriod"/>
            </a:pPr>
            <a:r>
              <a:rPr lang="ru-RU" sz="20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Предотвращение несан</a:t>
            </a:r>
            <a:r>
              <a:rPr lang="ru-RU" sz="20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кционированного использования компьютерной техники.</a:t>
            </a:r>
            <a:endParaRPr lang="ru-RU" sz="2000" b="1" kern="1200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8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95934" y="407988"/>
            <a:ext cx="5827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255295-EBF4-493B-A30A-91C55C05F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05" y="283849"/>
            <a:ext cx="4981184" cy="586533"/>
          </a:xfrm>
          <a:prstGeom prst="rect">
            <a:avLst/>
          </a:prstGeom>
        </p:spPr>
      </p:pic>
      <p:sp>
        <p:nvSpPr>
          <p:cNvPr id="11" name="Скругленный прямоугольник 14">
            <a:extLst>
              <a:ext uri="{FF2B5EF4-FFF2-40B4-BE49-F238E27FC236}">
                <a16:creationId xmlns:a16="http://schemas.microsoft.com/office/drawing/2014/main" xmlns="" id="{48FAF9B8-5555-47E5-8DD1-362AB273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772" y="1430817"/>
            <a:ext cx="10125521" cy="44267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 algn="ctr">
            <a:solidFill>
              <a:srgbClr val="C0C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0000" rIns="90000" anchor="ctr">
            <a:spAutoFit/>
          </a:bodyPr>
          <a:lstStyle>
            <a:lvl1pPr defTabSz="144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41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414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414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414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 Экономический эффект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xmlns="" id="{E49F723D-9C10-44FE-AECB-6AEF87F050B1}"/>
              </a:ext>
            </a:extLst>
          </p:cNvPr>
          <p:cNvSpPr/>
          <p:nvPr/>
        </p:nvSpPr>
        <p:spPr bwMode="auto">
          <a:xfrm>
            <a:off x="855331" y="1267691"/>
            <a:ext cx="793360" cy="768927"/>
          </a:xfrm>
          <a:prstGeom prst="flowChartConnector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cs typeface="Calibri" pitchFamily="34" charset="0"/>
              </a:rPr>
              <a:t>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80764E3-74BA-4304-A8D1-0CA96B0AE6AE}"/>
              </a:ext>
            </a:extLst>
          </p:cNvPr>
          <p:cNvSpPr/>
          <p:nvPr/>
        </p:nvSpPr>
        <p:spPr>
          <a:xfrm>
            <a:off x="1648691" y="1764789"/>
            <a:ext cx="9960601" cy="470898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Экономический эффект может быть рассчитан при наличии следующей информации: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1) количество компьютеров на которых целесообразно установить ПО. 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2) средняя потребляемая компьютерами мощность.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3) статистика по не выключенным компьютерам.</a:t>
            </a:r>
          </a:p>
          <a:p>
            <a:endParaRPr lang="ru-RU" sz="2000" b="1" kern="1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Для оценки привожу расчет для :</a:t>
            </a:r>
          </a:p>
          <a:p>
            <a:endParaRPr lang="ru-RU" sz="2000" b="1" kern="1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Количество компьютеров – 100 шт.;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Средняя мощность потребления - 400 Вт;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Полезная продолжительность работы – 9 часов (8-ми часовой с учетом обеда раб. день); Вероятность </a:t>
            </a:r>
            <a:r>
              <a:rPr lang="ru-RU" sz="2000" b="1" kern="12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невыключения</a:t>
            </a:r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компьютера – 5 % (5 компьютеров из 100 не выключен);</a:t>
            </a:r>
          </a:p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Тариф на электроэнергию – 20 тенге за 1 кВт/ч.</a:t>
            </a:r>
          </a:p>
          <a:p>
            <a:endParaRPr lang="ru-RU" sz="2000" b="1" kern="12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2000" b="1" kern="12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Чистая экономия = 100*0,05*((400/1000)*(24-9))*365*20 = 219 000 тенге</a:t>
            </a:r>
            <a:endParaRPr lang="ru-RU" sz="2000" b="1" kern="12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147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97" y="0"/>
            <a:ext cx="106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93058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9487</TotalTime>
  <Words>488</Words>
  <Application>Microsoft Office PowerPoint</Application>
  <PresentationFormat>Широкоэкранный</PresentationFormat>
  <Paragraphs>63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Times New Roman</vt:lpstr>
      <vt:lpstr>Arial</vt:lpstr>
      <vt:lpstr>Calibri Light</vt:lpstr>
      <vt:lpstr>3_Тема Office</vt:lpstr>
      <vt:lpstr>Заявка на участие в Конкурсе  «Учимся и работаем в стиле Lean» 2022 года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Болатхан Жансая Арысланбековна</dc:creator>
  <cp:lastModifiedBy>Ainur Tashibayeva</cp:lastModifiedBy>
  <cp:revision>626</cp:revision>
  <cp:lastPrinted>2022-03-05T01:51:30Z</cp:lastPrinted>
  <dcterms:modified xsi:type="dcterms:W3CDTF">2022-04-08T03:45:53Z</dcterms:modified>
</cp:coreProperties>
</file>