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6" r:id="rId3"/>
    <p:sldId id="350" r:id="rId4"/>
    <p:sldId id="351" r:id="rId5"/>
    <p:sldId id="354" r:id="rId6"/>
    <p:sldId id="355" r:id="rId7"/>
    <p:sldId id="356" r:id="rId8"/>
    <p:sldId id="357" r:id="rId9"/>
    <p:sldId id="304" r:id="rId10"/>
    <p:sldId id="32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04B0"/>
    <a:srgbClr val="2713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57" d="100"/>
          <a:sy n="57" d="100"/>
        </p:scale>
        <p:origin x="-185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094CD-290C-4EC8-B4A9-95A60E925DF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A7E543-019D-4E52-B5A9-FDF60ECEB247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sz="24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Очное обучение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Очно-заочное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Заочное обучение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999E50C-5C52-4A90-8F85-578DC84EC659}" type="parTrans" cxnId="{C307C2A9-CC27-4ABE-896B-A6C8EF67D3DB}">
      <dgm:prSet/>
      <dgm:spPr/>
      <dgm:t>
        <a:bodyPr/>
        <a:lstStyle/>
        <a:p>
          <a:endParaRPr lang="ru-RU"/>
        </a:p>
      </dgm:t>
    </dgm:pt>
    <dgm:pt modelId="{0C821BDA-64F7-4BE9-AE13-F1A8ABDCCE7E}" type="sibTrans" cxnId="{C307C2A9-CC27-4ABE-896B-A6C8EF67D3DB}">
      <dgm:prSet/>
      <dgm:spPr/>
      <dgm:t>
        <a:bodyPr/>
        <a:lstStyle/>
        <a:p>
          <a:endParaRPr lang="ru-RU"/>
        </a:p>
      </dgm:t>
    </dgm:pt>
    <dgm:pt modelId="{CD4A3F2A-BDBC-4B2D-B370-4E6E4B20265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Магистратура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Очное обучение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Очно-заочное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Заочное обучение</a:t>
          </a:r>
          <a:endParaRPr lang="ru-RU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29065BC2-7FA5-4438-A918-3555343FEBB2}" type="parTrans" cxnId="{48CFF7A7-0D64-42D6-8247-811DEC15C1E8}">
      <dgm:prSet/>
      <dgm:spPr/>
      <dgm:t>
        <a:bodyPr/>
        <a:lstStyle/>
        <a:p>
          <a:endParaRPr lang="ru-RU"/>
        </a:p>
      </dgm:t>
    </dgm:pt>
    <dgm:pt modelId="{E151B868-82B1-4E5F-88E6-6A612FE856BF}" type="sibTrans" cxnId="{48CFF7A7-0D64-42D6-8247-811DEC15C1E8}">
      <dgm:prSet/>
      <dgm:spPr/>
      <dgm:t>
        <a:bodyPr/>
        <a:lstStyle/>
        <a:p>
          <a:endParaRPr lang="ru-RU"/>
        </a:p>
      </dgm:t>
    </dgm:pt>
    <dgm:pt modelId="{AC3E55C7-1FC7-432D-9FE3-87BB15B6EF2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Аспирантура</a:t>
          </a:r>
        </a:p>
        <a:p>
          <a:r>
            <a: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последние 10 лет подготовлено более 20 кандидатов наук.</a:t>
          </a:r>
        </a:p>
      </dgm:t>
    </dgm:pt>
    <dgm:pt modelId="{1C624950-1665-4A3D-B235-7962D7549AAC}" type="parTrans" cxnId="{FF9E85C7-40B7-4CA7-8CFE-5D40D1338BA9}">
      <dgm:prSet/>
      <dgm:spPr/>
      <dgm:t>
        <a:bodyPr/>
        <a:lstStyle/>
        <a:p>
          <a:endParaRPr lang="ru-RU"/>
        </a:p>
      </dgm:t>
    </dgm:pt>
    <dgm:pt modelId="{B95CC198-AE87-4772-938E-AEECA4EBF4BC}" type="sibTrans" cxnId="{FF9E85C7-40B7-4CA7-8CFE-5D40D1338BA9}">
      <dgm:prSet/>
      <dgm:spPr/>
      <dgm:t>
        <a:bodyPr/>
        <a:lstStyle/>
        <a:p>
          <a:endParaRPr lang="ru-RU"/>
        </a:p>
      </dgm:t>
    </dgm:pt>
    <dgm:pt modelId="{D8A05A34-7CE2-4641-8419-51C6B573BB95}" type="pres">
      <dgm:prSet presAssocID="{5FE094CD-290C-4EC8-B4A9-95A60E925D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E72A3B-B933-4644-AC14-F8F73434DFB8}" type="pres">
      <dgm:prSet presAssocID="{78A7E543-019D-4E52-B5A9-FDF60ECEB247}" presName="composite" presStyleCnt="0"/>
      <dgm:spPr/>
    </dgm:pt>
    <dgm:pt modelId="{C19F0A7F-FC94-40AA-A4BC-6F0E03B407F6}" type="pres">
      <dgm:prSet presAssocID="{78A7E543-019D-4E52-B5A9-FDF60ECEB247}" presName="LShape" presStyleLbl="alignNode1" presStyleIdx="0" presStyleCnt="5"/>
      <dgm:spPr/>
    </dgm:pt>
    <dgm:pt modelId="{5358B925-DA4C-44D3-AA78-1F9D5B46FB77}" type="pres">
      <dgm:prSet presAssocID="{78A7E543-019D-4E52-B5A9-FDF60ECEB24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13854-F23C-4BF4-8584-983E14AA25AF}" type="pres">
      <dgm:prSet presAssocID="{78A7E543-019D-4E52-B5A9-FDF60ECEB247}" presName="Triangle" presStyleLbl="alignNode1" presStyleIdx="1" presStyleCnt="5"/>
      <dgm:spPr/>
    </dgm:pt>
    <dgm:pt modelId="{C36AD5B1-2825-4E4A-8F18-01C0F34E6CBA}" type="pres">
      <dgm:prSet presAssocID="{0C821BDA-64F7-4BE9-AE13-F1A8ABDCCE7E}" presName="sibTrans" presStyleCnt="0"/>
      <dgm:spPr/>
    </dgm:pt>
    <dgm:pt modelId="{1658E5AB-C648-4DD7-906B-6A4068D95DC3}" type="pres">
      <dgm:prSet presAssocID="{0C821BDA-64F7-4BE9-AE13-F1A8ABDCCE7E}" presName="space" presStyleCnt="0"/>
      <dgm:spPr/>
    </dgm:pt>
    <dgm:pt modelId="{34D1F842-58DD-497D-AEFB-275501C3ACC7}" type="pres">
      <dgm:prSet presAssocID="{CD4A3F2A-BDBC-4B2D-B370-4E6E4B202656}" presName="composite" presStyleCnt="0"/>
      <dgm:spPr/>
    </dgm:pt>
    <dgm:pt modelId="{A12C2005-BBB7-467B-9A0E-A25459C82714}" type="pres">
      <dgm:prSet presAssocID="{CD4A3F2A-BDBC-4B2D-B370-4E6E4B202656}" presName="LShape" presStyleLbl="alignNode1" presStyleIdx="2" presStyleCnt="5"/>
      <dgm:spPr/>
    </dgm:pt>
    <dgm:pt modelId="{C4F01267-B7BF-43BF-85E6-801CD85A29A6}" type="pres">
      <dgm:prSet presAssocID="{CD4A3F2A-BDBC-4B2D-B370-4E6E4B202656}" presName="ParentText" presStyleLbl="revTx" presStyleIdx="1" presStyleCnt="3" custScaleY="100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FC6D-DD8A-4501-9CA8-6668B4691880}" type="pres">
      <dgm:prSet presAssocID="{CD4A3F2A-BDBC-4B2D-B370-4E6E4B202656}" presName="Triangle" presStyleLbl="alignNode1" presStyleIdx="3" presStyleCnt="5"/>
      <dgm:spPr/>
    </dgm:pt>
    <dgm:pt modelId="{29A7A510-C07D-4959-8CDA-28A371638014}" type="pres">
      <dgm:prSet presAssocID="{E151B868-82B1-4E5F-88E6-6A612FE856BF}" presName="sibTrans" presStyleCnt="0"/>
      <dgm:spPr/>
    </dgm:pt>
    <dgm:pt modelId="{ED749C05-D794-450A-8745-90CDEB66BBE8}" type="pres">
      <dgm:prSet presAssocID="{E151B868-82B1-4E5F-88E6-6A612FE856BF}" presName="space" presStyleCnt="0"/>
      <dgm:spPr/>
    </dgm:pt>
    <dgm:pt modelId="{EC9E33F4-CDB7-4291-810C-0EAD1094A526}" type="pres">
      <dgm:prSet presAssocID="{AC3E55C7-1FC7-432D-9FE3-87BB15B6EF2A}" presName="composite" presStyleCnt="0"/>
      <dgm:spPr/>
    </dgm:pt>
    <dgm:pt modelId="{E889C341-27B5-49F6-9972-E0C16B63EA12}" type="pres">
      <dgm:prSet presAssocID="{AC3E55C7-1FC7-432D-9FE3-87BB15B6EF2A}" presName="LShape" presStyleLbl="alignNode1" presStyleIdx="4" presStyleCnt="5"/>
      <dgm:spPr/>
    </dgm:pt>
    <dgm:pt modelId="{3A2298A9-5620-41AB-A887-C4C1854ED055}" type="pres">
      <dgm:prSet presAssocID="{AC3E55C7-1FC7-432D-9FE3-87BB15B6EF2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FF7A7-0D64-42D6-8247-811DEC15C1E8}" srcId="{5FE094CD-290C-4EC8-B4A9-95A60E925DF8}" destId="{CD4A3F2A-BDBC-4B2D-B370-4E6E4B202656}" srcOrd="1" destOrd="0" parTransId="{29065BC2-7FA5-4438-A918-3555343FEBB2}" sibTransId="{E151B868-82B1-4E5F-88E6-6A612FE856BF}"/>
    <dgm:cxn modelId="{FF9E85C7-40B7-4CA7-8CFE-5D40D1338BA9}" srcId="{5FE094CD-290C-4EC8-B4A9-95A60E925DF8}" destId="{AC3E55C7-1FC7-432D-9FE3-87BB15B6EF2A}" srcOrd="2" destOrd="0" parTransId="{1C624950-1665-4A3D-B235-7962D7549AAC}" sibTransId="{B95CC198-AE87-4772-938E-AEECA4EBF4BC}"/>
    <dgm:cxn modelId="{609B507E-F5C6-4B52-8FA6-662EB1AED701}" type="presOf" srcId="{CD4A3F2A-BDBC-4B2D-B370-4E6E4B202656}" destId="{C4F01267-B7BF-43BF-85E6-801CD85A29A6}" srcOrd="0" destOrd="0" presId="urn:microsoft.com/office/officeart/2009/3/layout/StepUpProcess"/>
    <dgm:cxn modelId="{C307C2A9-CC27-4ABE-896B-A6C8EF67D3DB}" srcId="{5FE094CD-290C-4EC8-B4A9-95A60E925DF8}" destId="{78A7E543-019D-4E52-B5A9-FDF60ECEB247}" srcOrd="0" destOrd="0" parTransId="{F999E50C-5C52-4A90-8F85-578DC84EC659}" sibTransId="{0C821BDA-64F7-4BE9-AE13-F1A8ABDCCE7E}"/>
    <dgm:cxn modelId="{32BCAC9C-3E5A-4417-9F7E-ACC19E6284BA}" type="presOf" srcId="{AC3E55C7-1FC7-432D-9FE3-87BB15B6EF2A}" destId="{3A2298A9-5620-41AB-A887-C4C1854ED055}" srcOrd="0" destOrd="0" presId="urn:microsoft.com/office/officeart/2009/3/layout/StepUpProcess"/>
    <dgm:cxn modelId="{3C0C9F70-B03B-4193-BC10-3D799AF3C918}" type="presOf" srcId="{5FE094CD-290C-4EC8-B4A9-95A60E925DF8}" destId="{D8A05A34-7CE2-4641-8419-51C6B573BB95}" srcOrd="0" destOrd="0" presId="urn:microsoft.com/office/officeart/2009/3/layout/StepUpProcess"/>
    <dgm:cxn modelId="{E11FF39E-ACF0-48FC-AEFC-0CB266E7BB59}" type="presOf" srcId="{78A7E543-019D-4E52-B5A9-FDF60ECEB247}" destId="{5358B925-DA4C-44D3-AA78-1F9D5B46FB77}" srcOrd="0" destOrd="0" presId="urn:microsoft.com/office/officeart/2009/3/layout/StepUpProcess"/>
    <dgm:cxn modelId="{52B3B19F-A031-43FD-9F29-81109101C720}" type="presParOf" srcId="{D8A05A34-7CE2-4641-8419-51C6B573BB95}" destId="{FCE72A3B-B933-4644-AC14-F8F73434DFB8}" srcOrd="0" destOrd="0" presId="urn:microsoft.com/office/officeart/2009/3/layout/StepUpProcess"/>
    <dgm:cxn modelId="{9467CDE4-F176-416D-8991-F8779620F1E6}" type="presParOf" srcId="{FCE72A3B-B933-4644-AC14-F8F73434DFB8}" destId="{C19F0A7F-FC94-40AA-A4BC-6F0E03B407F6}" srcOrd="0" destOrd="0" presId="urn:microsoft.com/office/officeart/2009/3/layout/StepUpProcess"/>
    <dgm:cxn modelId="{5541C4CE-96C1-4A29-9DAF-7722AB44E497}" type="presParOf" srcId="{FCE72A3B-B933-4644-AC14-F8F73434DFB8}" destId="{5358B925-DA4C-44D3-AA78-1F9D5B46FB77}" srcOrd="1" destOrd="0" presId="urn:microsoft.com/office/officeart/2009/3/layout/StepUpProcess"/>
    <dgm:cxn modelId="{95E603AD-2389-4DF8-ACB2-86D0778005D4}" type="presParOf" srcId="{FCE72A3B-B933-4644-AC14-F8F73434DFB8}" destId="{F2913854-F23C-4BF4-8584-983E14AA25AF}" srcOrd="2" destOrd="0" presId="urn:microsoft.com/office/officeart/2009/3/layout/StepUpProcess"/>
    <dgm:cxn modelId="{C5E67958-F729-4001-8433-7CFD3DDEAC8C}" type="presParOf" srcId="{D8A05A34-7CE2-4641-8419-51C6B573BB95}" destId="{C36AD5B1-2825-4E4A-8F18-01C0F34E6CBA}" srcOrd="1" destOrd="0" presId="urn:microsoft.com/office/officeart/2009/3/layout/StepUpProcess"/>
    <dgm:cxn modelId="{538D0DAD-50B7-4724-AE85-A8434C3EB65B}" type="presParOf" srcId="{C36AD5B1-2825-4E4A-8F18-01C0F34E6CBA}" destId="{1658E5AB-C648-4DD7-906B-6A4068D95DC3}" srcOrd="0" destOrd="0" presId="urn:microsoft.com/office/officeart/2009/3/layout/StepUpProcess"/>
    <dgm:cxn modelId="{88549EB5-3701-4441-89E5-E2E9E10D9793}" type="presParOf" srcId="{D8A05A34-7CE2-4641-8419-51C6B573BB95}" destId="{34D1F842-58DD-497D-AEFB-275501C3ACC7}" srcOrd="2" destOrd="0" presId="urn:microsoft.com/office/officeart/2009/3/layout/StepUpProcess"/>
    <dgm:cxn modelId="{0F59439E-EA14-4BEC-B07E-93287AB07EBB}" type="presParOf" srcId="{34D1F842-58DD-497D-AEFB-275501C3ACC7}" destId="{A12C2005-BBB7-467B-9A0E-A25459C82714}" srcOrd="0" destOrd="0" presId="urn:microsoft.com/office/officeart/2009/3/layout/StepUpProcess"/>
    <dgm:cxn modelId="{90C13D43-A782-473D-9ECD-36715C0C761B}" type="presParOf" srcId="{34D1F842-58DD-497D-AEFB-275501C3ACC7}" destId="{C4F01267-B7BF-43BF-85E6-801CD85A29A6}" srcOrd="1" destOrd="0" presId="urn:microsoft.com/office/officeart/2009/3/layout/StepUpProcess"/>
    <dgm:cxn modelId="{031FF7B2-1306-4B79-A9D5-EA23BD0DB4B7}" type="presParOf" srcId="{34D1F842-58DD-497D-AEFB-275501C3ACC7}" destId="{4CF5FC6D-DD8A-4501-9CA8-6668B4691880}" srcOrd="2" destOrd="0" presId="urn:microsoft.com/office/officeart/2009/3/layout/StepUpProcess"/>
    <dgm:cxn modelId="{51295928-8493-460F-A14F-D921E95EA0D6}" type="presParOf" srcId="{D8A05A34-7CE2-4641-8419-51C6B573BB95}" destId="{29A7A510-C07D-4959-8CDA-28A371638014}" srcOrd="3" destOrd="0" presId="urn:microsoft.com/office/officeart/2009/3/layout/StepUpProcess"/>
    <dgm:cxn modelId="{EDFE494D-4F80-4E94-83A1-22F7D32C14E9}" type="presParOf" srcId="{29A7A510-C07D-4959-8CDA-28A371638014}" destId="{ED749C05-D794-450A-8745-90CDEB66BBE8}" srcOrd="0" destOrd="0" presId="urn:microsoft.com/office/officeart/2009/3/layout/StepUpProcess"/>
    <dgm:cxn modelId="{802E6218-A062-42C9-9924-4752416D108B}" type="presParOf" srcId="{D8A05A34-7CE2-4641-8419-51C6B573BB95}" destId="{EC9E33F4-CDB7-4291-810C-0EAD1094A526}" srcOrd="4" destOrd="0" presId="urn:microsoft.com/office/officeart/2009/3/layout/StepUpProcess"/>
    <dgm:cxn modelId="{1A7E0F73-17F1-491F-8084-16CD20E909C8}" type="presParOf" srcId="{EC9E33F4-CDB7-4291-810C-0EAD1094A526}" destId="{E889C341-27B5-49F6-9972-E0C16B63EA12}" srcOrd="0" destOrd="0" presId="urn:microsoft.com/office/officeart/2009/3/layout/StepUpProcess"/>
    <dgm:cxn modelId="{FA3A84B6-02E9-4D93-9A83-F2747CD9D92D}" type="presParOf" srcId="{EC9E33F4-CDB7-4291-810C-0EAD1094A526}" destId="{3A2298A9-5620-41AB-A887-C4C1854ED0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24BA5-2DE9-45B7-809C-CD8B43DC61FF}" type="doc">
      <dgm:prSet loTypeId="urn:microsoft.com/office/officeart/2005/8/layout/default#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662642-3D29-4E49-8814-F053EF360D7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Профиль </a:t>
          </a:r>
          <a:r>
            <a:rPr lang="ru-RU" sz="2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«Экономика бизнеса»</a:t>
          </a:r>
          <a:endParaRPr lang="ru-RU" sz="2400" b="1" dirty="0">
            <a:solidFill>
              <a:srgbClr val="FF0000"/>
            </a:solidFill>
          </a:endParaRPr>
        </a:p>
      </dgm:t>
    </dgm:pt>
    <dgm:pt modelId="{A8FFFDB9-6296-4F51-90A6-1BA8EBB1470F}" type="parTrans" cxnId="{63315BA9-C0D9-4704-B19A-E59B5A11DA29}">
      <dgm:prSet/>
      <dgm:spPr/>
      <dgm:t>
        <a:bodyPr/>
        <a:lstStyle/>
        <a:p>
          <a:pPr algn="ctr"/>
          <a:endParaRPr lang="ru-RU"/>
        </a:p>
      </dgm:t>
    </dgm:pt>
    <dgm:pt modelId="{BC6EDD75-A64D-4EC2-A016-625E6DCA17A5}" type="sibTrans" cxnId="{63315BA9-C0D9-4704-B19A-E59B5A11DA29}">
      <dgm:prSet/>
      <dgm:spPr/>
      <dgm:t>
        <a:bodyPr/>
        <a:lstStyle/>
        <a:p>
          <a:pPr algn="ctr"/>
          <a:endParaRPr lang="ru-RU"/>
        </a:p>
      </dgm:t>
    </dgm:pt>
    <dgm:pt modelId="{45816125-2AA1-4936-9ADE-D6B47C7D9E2A}" type="pres">
      <dgm:prSet presAssocID="{06F24BA5-2DE9-45B7-809C-CD8B43DC6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2CF5C-94AD-46E7-9182-91DA12D3787A}" type="pres">
      <dgm:prSet presAssocID="{AA662642-3D29-4E49-8814-F053EF360D7D}" presName="node" presStyleLbl="node1" presStyleIdx="0" presStyleCnt="1" custScaleX="731208" custLinFactNeighborX="14981" custLinFactNeighborY="-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B9FE1-E6F9-4F57-A769-B2F1DAF812AE}" type="presOf" srcId="{AA662642-3D29-4E49-8814-F053EF360D7D}" destId="{22A2CF5C-94AD-46E7-9182-91DA12D3787A}" srcOrd="0" destOrd="0" presId="urn:microsoft.com/office/officeart/2005/8/layout/default#1"/>
    <dgm:cxn modelId="{63315BA9-C0D9-4704-B19A-E59B5A11DA29}" srcId="{06F24BA5-2DE9-45B7-809C-CD8B43DC61FF}" destId="{AA662642-3D29-4E49-8814-F053EF360D7D}" srcOrd="0" destOrd="0" parTransId="{A8FFFDB9-6296-4F51-90A6-1BA8EBB1470F}" sibTransId="{BC6EDD75-A64D-4EC2-A016-625E6DCA17A5}"/>
    <dgm:cxn modelId="{BD291DB1-4040-46BE-B0C1-953761ABF31E}" type="presOf" srcId="{06F24BA5-2DE9-45B7-809C-CD8B43DC61FF}" destId="{45816125-2AA1-4936-9ADE-D6B47C7D9E2A}" srcOrd="0" destOrd="0" presId="urn:microsoft.com/office/officeart/2005/8/layout/default#1"/>
    <dgm:cxn modelId="{FD248081-6FA3-4150-8A78-B72E922AF13A}" type="presParOf" srcId="{45816125-2AA1-4936-9ADE-D6B47C7D9E2A}" destId="{22A2CF5C-94AD-46E7-9182-91DA12D3787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24BA5-2DE9-45B7-809C-CD8B43DC61FF}" type="doc">
      <dgm:prSet loTypeId="urn:microsoft.com/office/officeart/2005/8/layout/default#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662642-3D29-4E49-8814-F053EF360D7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ru-RU" sz="1400" b="1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A8FFFDB9-6296-4F51-90A6-1BA8EBB1470F}" type="parTrans" cxnId="{63315BA9-C0D9-4704-B19A-E59B5A11DA29}">
      <dgm:prSet/>
      <dgm:spPr/>
      <dgm:t>
        <a:bodyPr/>
        <a:lstStyle/>
        <a:p>
          <a:endParaRPr lang="ru-RU"/>
        </a:p>
      </dgm:t>
    </dgm:pt>
    <dgm:pt modelId="{BC6EDD75-A64D-4EC2-A016-625E6DCA17A5}" type="sibTrans" cxnId="{63315BA9-C0D9-4704-B19A-E59B5A11DA29}">
      <dgm:prSet/>
      <dgm:spPr/>
      <dgm:t>
        <a:bodyPr/>
        <a:lstStyle/>
        <a:p>
          <a:endParaRPr lang="ru-RU"/>
        </a:p>
      </dgm:t>
    </dgm:pt>
    <dgm:pt modelId="{45816125-2AA1-4936-9ADE-D6B47C7D9E2A}" type="pres">
      <dgm:prSet presAssocID="{06F24BA5-2DE9-45B7-809C-CD8B43DC6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2CF5C-94AD-46E7-9182-91DA12D3787A}" type="pres">
      <dgm:prSet presAssocID="{AA662642-3D29-4E49-8814-F053EF360D7D}" presName="node" presStyleLbl="node1" presStyleIdx="0" presStyleCnt="1" custScaleX="256964" custScaleY="215384" custLinFactNeighborX="-32579" custLinFactNeighborY="-1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37F94-4597-4C53-BE1A-AB2B26FEC3E3}" type="presOf" srcId="{AA662642-3D29-4E49-8814-F053EF360D7D}" destId="{22A2CF5C-94AD-46E7-9182-91DA12D3787A}" srcOrd="0" destOrd="0" presId="urn:microsoft.com/office/officeart/2005/8/layout/default#2"/>
    <dgm:cxn modelId="{3D20D58F-C00F-4FDD-A1FD-6FDE90D5374F}" type="presOf" srcId="{06F24BA5-2DE9-45B7-809C-CD8B43DC61FF}" destId="{45816125-2AA1-4936-9ADE-D6B47C7D9E2A}" srcOrd="0" destOrd="0" presId="urn:microsoft.com/office/officeart/2005/8/layout/default#2"/>
    <dgm:cxn modelId="{63315BA9-C0D9-4704-B19A-E59B5A11DA29}" srcId="{06F24BA5-2DE9-45B7-809C-CD8B43DC61FF}" destId="{AA662642-3D29-4E49-8814-F053EF360D7D}" srcOrd="0" destOrd="0" parTransId="{A8FFFDB9-6296-4F51-90A6-1BA8EBB1470F}" sibTransId="{BC6EDD75-A64D-4EC2-A016-625E6DCA17A5}"/>
    <dgm:cxn modelId="{E138A0F7-5D85-4DDB-A627-1437912B89A5}" type="presParOf" srcId="{45816125-2AA1-4936-9ADE-D6B47C7D9E2A}" destId="{22A2CF5C-94AD-46E7-9182-91DA12D3787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F0A7F-FC94-40AA-A4BC-6F0E03B407F6}">
      <dsp:nvSpPr>
        <dsp:cNvPr id="0" name=""/>
        <dsp:cNvSpPr/>
      </dsp:nvSpPr>
      <dsp:spPr>
        <a:xfrm rot="5400000">
          <a:off x="486261" y="1747682"/>
          <a:ext cx="1455586" cy="24220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8B925-DA4C-44D3-AA78-1F9D5B46FB77}">
      <dsp:nvSpPr>
        <dsp:cNvPr id="0" name=""/>
        <dsp:cNvSpPr/>
      </dsp:nvSpPr>
      <dsp:spPr>
        <a:xfrm>
          <a:off x="243288" y="2471357"/>
          <a:ext cx="2186651" cy="191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sz="24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Очное обучение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Очно-заочное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Заочное обучение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288" y="2471357"/>
        <a:ext cx="2186651" cy="1916728"/>
      </dsp:txXfrm>
    </dsp:sp>
    <dsp:sp modelId="{F2913854-F23C-4BF4-8584-983E14AA25AF}">
      <dsp:nvSpPr>
        <dsp:cNvPr id="0" name=""/>
        <dsp:cNvSpPr/>
      </dsp:nvSpPr>
      <dsp:spPr>
        <a:xfrm>
          <a:off x="2017364" y="1569367"/>
          <a:ext cx="412575" cy="4125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C2005-BBB7-467B-9A0E-A25459C82714}">
      <dsp:nvSpPr>
        <dsp:cNvPr id="0" name=""/>
        <dsp:cNvSpPr/>
      </dsp:nvSpPr>
      <dsp:spPr>
        <a:xfrm rot="5400000">
          <a:off x="3163150" y="1077462"/>
          <a:ext cx="1455586" cy="24220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1267-B7BF-43BF-85E6-801CD85A29A6}">
      <dsp:nvSpPr>
        <dsp:cNvPr id="0" name=""/>
        <dsp:cNvSpPr/>
      </dsp:nvSpPr>
      <dsp:spPr>
        <a:xfrm>
          <a:off x="2920177" y="1793317"/>
          <a:ext cx="2186651" cy="193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Магистратура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Очное обучение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Очно-заочное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Заочное обучение</a:t>
          </a:r>
          <a:endParaRPr lang="ru-RU" sz="1800" b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920177" y="1793317"/>
        <a:ext cx="2186651" cy="1932369"/>
      </dsp:txXfrm>
    </dsp:sp>
    <dsp:sp modelId="{4CF5FC6D-DD8A-4501-9CA8-6668B4691880}">
      <dsp:nvSpPr>
        <dsp:cNvPr id="0" name=""/>
        <dsp:cNvSpPr/>
      </dsp:nvSpPr>
      <dsp:spPr>
        <a:xfrm>
          <a:off x="4694253" y="899147"/>
          <a:ext cx="412575" cy="4125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9C341-27B5-49F6-9972-E0C16B63EA12}">
      <dsp:nvSpPr>
        <dsp:cNvPr id="0" name=""/>
        <dsp:cNvSpPr/>
      </dsp:nvSpPr>
      <dsp:spPr>
        <a:xfrm rot="5400000">
          <a:off x="5840040" y="415064"/>
          <a:ext cx="1455586" cy="24220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298A9-5620-41AB-A887-C4C1854ED055}">
      <dsp:nvSpPr>
        <dsp:cNvPr id="0" name=""/>
        <dsp:cNvSpPr/>
      </dsp:nvSpPr>
      <dsp:spPr>
        <a:xfrm>
          <a:off x="5597066" y="1138739"/>
          <a:ext cx="2186651" cy="191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Аспирантура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последние 10 лет подготовлено более 20 кандидатов наук.</a:t>
          </a:r>
        </a:p>
      </dsp:txBody>
      <dsp:txXfrm>
        <a:off x="5597066" y="1138739"/>
        <a:ext cx="2186651" cy="1916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2CF5C-94AD-46E7-9182-91DA12D3787A}">
      <dsp:nvSpPr>
        <dsp:cNvPr id="0" name=""/>
        <dsp:cNvSpPr/>
      </dsp:nvSpPr>
      <dsp:spPr>
        <a:xfrm>
          <a:off x="360041" y="1"/>
          <a:ext cx="7666556" cy="629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Профиль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«Экономика бизнеса»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60041" y="1"/>
        <a:ext cx="7666556" cy="6290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2CF5C-94AD-46E7-9182-91DA12D3787A}">
      <dsp:nvSpPr>
        <dsp:cNvPr id="0" name=""/>
        <dsp:cNvSpPr/>
      </dsp:nvSpPr>
      <dsp:spPr>
        <a:xfrm>
          <a:off x="0" y="65432"/>
          <a:ext cx="3348254" cy="16838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65432"/>
        <a:ext cx="3348254" cy="168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96EE-ACFC-42E9-80F4-617D16D53294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7FA8-5BB5-483E-95F3-DEAAE1920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33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F541-CD56-45CB-9B1C-281E4EDCFC9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D6CE7-FB9D-4057-9537-57C6CC73C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7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6280EC-F79E-4427-8A0F-01B14CAB2DBF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82E1ACA-45C9-4C57-A36C-0E9EB6608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600" cy="1927225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Экономики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энергетике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промышленности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(ЭЭП)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ИССЛЕДОВАТЕЛЬСКИЙ УНИВЕРСИТЕТ «МЭИ»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5934670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474893"/>
            <a:ext cx="3096344" cy="11224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9165"/>
            <a:ext cx="2080319" cy="189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9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7342584" cy="1752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материалы НИУ «МЭИ»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080319" cy="189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43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 4"/>
          <p:cNvSpPr>
            <a:spLocks noGrp="1"/>
          </p:cNvSpPr>
          <p:nvPr>
            <p:ph type="body" idx="2"/>
          </p:nvPr>
        </p:nvSpPr>
        <p:spPr>
          <a:xfrm>
            <a:off x="2857488" y="2071678"/>
            <a:ext cx="2736304" cy="3714776"/>
          </a:xfrm>
          <a:ln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Заведующая кафедрой ЭЭП,</a:t>
            </a:r>
          </a:p>
          <a:p>
            <a:pPr eaLnBrk="1" hangingPunct="1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Проректор по экономике НИУ «МЭИ»,</a:t>
            </a:r>
          </a:p>
          <a:p>
            <a:pPr eaLnBrk="1" hangingPunct="1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Кандидат технических наук,</a:t>
            </a:r>
          </a:p>
          <a:p>
            <a:pPr eaLnBrk="1" hangingPunct="1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Профессор по кафедре ЭЭП, </a:t>
            </a:r>
          </a:p>
          <a:p>
            <a:pPr eaLnBrk="1" hangingPunct="1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Лауреат премии Правительства Российской Федерации в области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Содержимое 6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1340768"/>
            <a:ext cx="3168650" cy="4765675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2159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Курдюкова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080319" cy="189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05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92150"/>
            <a:ext cx="8229600" cy="414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Наиболее значимые результаты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340768"/>
            <a:ext cx="4934922" cy="4824412"/>
          </a:xfrm>
        </p:spPr>
        <p:txBody>
          <a:bodyPr/>
          <a:lstStyle/>
          <a:p>
            <a:pPr algn="just" eaLnBrk="1" hangingPunct="1"/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Победа во Всероссийском конкурсе экономических кафедр вузов страны в номинации «Экономика промышленности и организация производства»</a:t>
            </a:r>
          </a:p>
          <a:p>
            <a:pPr marL="0" indent="0" algn="just" eaLnBrk="1" hangingPunct="1"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В составе коллектива кафедры успешно трудятся три лауреата премии Правительства Российской Федерации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кафедры ЭЭП имеют профессионально-общественную аккредитацию (2022 год).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85860"/>
            <a:ext cx="33750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27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285728"/>
            <a:ext cx="7560840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Трехуровневая система подготовки кадров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196975"/>
            <a:ext cx="8640763" cy="482441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29286242"/>
              </p:ext>
            </p:extLst>
          </p:nvPr>
        </p:nvGraphicFramePr>
        <p:xfrm>
          <a:off x="857224" y="1571612"/>
          <a:ext cx="778674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643182"/>
            <a:ext cx="1611610" cy="1058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2000240"/>
            <a:ext cx="1611610" cy="1058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357298"/>
            <a:ext cx="1611610" cy="10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52872"/>
      </p:ext>
    </p:extLst>
  </p:cSld>
  <p:clrMapOvr>
    <a:masterClrMapping/>
  </p:clrMapOvr>
  <p:transition advTm="27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6206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наши преимущества?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Востребованность высококвалифицированных специалистов на рынке труда;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Гарантия высокого уровня подготовки с учетом профессиональных требований, предъявляемых потенциальными работодателями;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работодателей в составлении и рецензировании учебных программ по специальным дисциплинам;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Активное привлечение специалистов - практиков к преподаванию специальных дисциплин;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современных инновационных технологий обучения;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Практико-ориентированный характер подготовки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специалистов;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профессионально-общественной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аккредитации.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980729"/>
            <a:ext cx="8501122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Перечень изучаемых дисциплин</a:t>
            </a:r>
            <a:endParaRPr lang="ru-RU" alt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57818715"/>
              </p:ext>
            </p:extLst>
          </p:nvPr>
        </p:nvGraphicFramePr>
        <p:xfrm>
          <a:off x="539552" y="404664"/>
          <a:ext cx="8072494" cy="62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94523235"/>
              </p:ext>
            </p:extLst>
          </p:nvPr>
        </p:nvGraphicFramePr>
        <p:xfrm>
          <a:off x="5076056" y="2067674"/>
          <a:ext cx="3352456" cy="200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772816"/>
            <a:ext cx="41764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Основы финансовых отношений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Экономика фирмы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Теория менеджмента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Деньги, кредит, банки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Макроэкономическое планирование и прогнозирование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Цифровые технологии в экономических расчетах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Управление человеческими ресурсами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pPr>
              <a:buFontTx/>
              <a:buChar char="-"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283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3840" y="437429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экономического и финансового анализа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Микро- макроэкономика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менеджмент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и управление качеством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Маркетинговая деятельность предприятий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Стратегическое планирование и управление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на предприятии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Бухгалтерский учет</a:t>
            </a:r>
          </a:p>
          <a:p>
            <a:pPr>
              <a:buFont typeface="Wingdings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оценка инвестиций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06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kern="0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Профиль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 бизнеса</a:t>
            </a:r>
            <a:r>
              <a:rPr lang="ru-RU" sz="2400" b="1" kern="0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kern="0" spc="0" dirty="0">
                <a:solidFill>
                  <a:srgbClr val="FF0000"/>
                </a:solidFill>
              </a:rPr>
              <a:t/>
            </a:r>
            <a:br>
              <a:rPr lang="ru-RU" sz="1800" b="1" kern="0" spc="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своим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знаниям в любой организации.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741682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лена\Desktop\ehkonomis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294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на\Desktop\2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1484784"/>
            <a:ext cx="488364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Обучение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ориентировано на  учет особенностей экономической и управленческой  деятельности на предприятиях промышленности.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Область </a:t>
            </a:r>
            <a:r>
              <a:rPr lang="ru-RU" sz="16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профессиональной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деятельности: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планирование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себестоимости продукции и оптимизация затрат,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обоснование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инвестиционных программ, планирование производства,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управление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ценообразованием. 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6237" y="3736082"/>
            <a:ext cx="482453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Выпускник подготовлен к расчетно-экономической,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аналитической,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организационно-управленческой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деятельности в экономических, финансовых, маркетинговых, производственно-экономических, аналитических службах предприятий и организаций различных отраслей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данного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профиля позволяет выпускникам найти применение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89240"/>
            <a:ext cx="8268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Универсальность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данного профиля позволяет выпускникам найти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применение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своим знаниям в любой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любой организации.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4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56792"/>
            <a:ext cx="8429684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инженер-экономист</a:t>
            </a: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экономист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тарифам, </a:t>
            </a:r>
            <a:endParaRPr lang="ru-RU" sz="1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бизнес-аналитик,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аналитик, </a:t>
            </a:r>
            <a:endParaRPr lang="ru-RU" sz="1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экономист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планированию, </a:t>
            </a:r>
            <a:endParaRPr lang="ru-RU" sz="1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экономист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бюджетированию, </a:t>
            </a:r>
            <a:endParaRPr lang="ru-RU" sz="1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экономист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организации и нормированию труда, </a:t>
            </a:r>
            <a:endParaRPr lang="ru-RU" sz="19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специалист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технико-экономическим исследованиям,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экономист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планово-экономического отдела,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планирования и финансового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95536" y="1124744"/>
            <a:ext cx="850112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spc="-1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Выпускники работают в должностях:</a:t>
            </a:r>
          </a:p>
        </p:txBody>
      </p:sp>
      <p:pic>
        <p:nvPicPr>
          <p:cNvPr id="4098" name="Picture 2" descr="C:\Users\Администратор\Desktop\a0e200857c879c57429e05eee29b8d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115371" cy="28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27584" y="476672"/>
            <a:ext cx="7666556" cy="576064"/>
            <a:chOff x="360041" y="1"/>
            <a:chExt cx="7666556" cy="6290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0041" y="1"/>
              <a:ext cx="7666556" cy="629086"/>
            </a:xfrm>
            <a:prstGeom prst="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60041" y="1"/>
              <a:ext cx="7666556" cy="62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Профиль </a:t>
              </a:r>
              <a:r>
                <a:rPr lang="ru-RU" sz="2400" b="1" i="0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«Экономика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бизнеса</a:t>
              </a:r>
              <a:r>
                <a:rPr lang="ru-RU" sz="2400" b="1" i="0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18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0639" cy="8865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выпускников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8153400" cy="3600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Расчет себестоимости продукции;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Обоснование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инвестиционных программ;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Составление схем платежей потребителей;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анализ исполнения бюджетов компании;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ценообразованием;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Управление себестоимостью продукции, снижение затрат;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Составление бизнес-плана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Оценка эффективности инвестиционного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Анализ финансово-хозяйственной деятельности предприятия;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Разработка стратегии развития компании.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fld id="{DD82DCBC-B402-4524-81E2-A73675085317}" type="slidenum">
              <a:rPr lang="ru-RU" sz="1400" b="1">
                <a:solidFill>
                  <a:srgbClr val="FFFFFF"/>
                </a:solidFill>
              </a:rPr>
              <a:pPr algn="ctr">
                <a:defRPr/>
              </a:pPr>
              <a:t>9</a:t>
            </a:fld>
            <a:endParaRPr lang="ru-RU" sz="1400" b="1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43608" cy="368308"/>
          </a:xfrm>
          <a:prstGeom prst="rect">
            <a:avLst/>
          </a:prstGeom>
        </p:spPr>
      </p:pic>
      <p:pic>
        <p:nvPicPr>
          <p:cNvPr id="7170" name="Picture 2" descr="C:\Users\Администратор\Desktop\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37965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002_Berezhkovskaya_16_PP_mid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4102164" cy="16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7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2213</TotalTime>
  <Words>411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Кафедра Экономики  в энергетике и промышленности (ЭЭП)</vt:lpstr>
      <vt:lpstr>Слайд 2</vt:lpstr>
      <vt:lpstr>Наиболее значимые результаты</vt:lpstr>
      <vt:lpstr>Трехуровневая система подготовки кадров</vt:lpstr>
      <vt:lpstr>Слайд 5</vt:lpstr>
      <vt:lpstr>Перечень изучаемых дисциплин</vt:lpstr>
      <vt:lpstr>           Профиль «Экономика бизнеса» </vt:lpstr>
      <vt:lpstr>Слайд 8</vt:lpstr>
      <vt:lpstr>Направления деятельности выпускников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 МЭИ на вызов рынка труда</dc:title>
  <dc:creator>Boris</dc:creator>
  <cp:lastModifiedBy>Дарья Никифорова</cp:lastModifiedBy>
  <cp:revision>188</cp:revision>
  <dcterms:created xsi:type="dcterms:W3CDTF">2014-05-17T12:15:24Z</dcterms:created>
  <dcterms:modified xsi:type="dcterms:W3CDTF">2022-09-18T14:36:41Z</dcterms:modified>
</cp:coreProperties>
</file>