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20"/>
  </p:notesMasterIdLst>
  <p:handoutMasterIdLst>
    <p:handoutMasterId r:id="rId21"/>
  </p:handoutMasterIdLst>
  <p:sldIdLst>
    <p:sldId id="257" r:id="rId6"/>
    <p:sldId id="259" r:id="rId7"/>
    <p:sldId id="276" r:id="rId8"/>
    <p:sldId id="290" r:id="rId9"/>
    <p:sldId id="291" r:id="rId10"/>
    <p:sldId id="292" r:id="rId11"/>
    <p:sldId id="294" r:id="rId12"/>
    <p:sldId id="272" r:id="rId13"/>
    <p:sldId id="295" r:id="rId14"/>
    <p:sldId id="296" r:id="rId15"/>
    <p:sldId id="297" r:id="rId16"/>
    <p:sldId id="298" r:id="rId17"/>
    <p:sldId id="299" r:id="rId18"/>
    <p:sldId id="300" r:id="rId19"/>
  </p:sldIdLst>
  <p:sldSz cx="9144000" cy="6858000" type="screen4x3"/>
  <p:notesSz cx="6797675" cy="9928225"/>
  <p:embeddedFontLst>
    <p:embeddedFont>
      <p:font typeface="Avenir Next Cyr" panose="020B0503020202020204" charset="-52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  <p:embeddedFont>
      <p:font typeface="MV Boli" panose="02000500030200090000" pitchFamily="2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630"/>
    <a:srgbClr val="2B3F6A"/>
    <a:srgbClr val="004077"/>
    <a:srgbClr val="920000"/>
    <a:srgbClr val="C10831"/>
    <a:srgbClr val="AB4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353" autoAdjust="0"/>
  </p:normalViewPr>
  <p:slideViewPr>
    <p:cSldViewPr showGuides="1">
      <p:cViewPr varScale="1">
        <p:scale>
          <a:sx n="99" d="100"/>
          <a:sy n="99" d="100"/>
        </p:scale>
        <p:origin x="1842" y="84"/>
      </p:cViewPr>
      <p:guideLst>
        <p:guide orient="horz" pos="1711"/>
        <p:guide pos="2880"/>
        <p:guide orient="horz" pos="2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20.09.2022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20.09.2022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23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x-none" altLang="ru-RU" smtClean="0"/>
              <a:t>п.2,3,4,5 внесла дополнения.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1FBBAD-C038-416A-B73B-D1F904EDD5E3}" type="slidenum">
              <a:rPr lang="ru-RU" smtClean="0"/>
              <a:t>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3667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x-none" altLang="ru-RU" smtClean="0"/>
              <a:t>п.2 внесла принципиальное дополнение условия сокращения доительности для СПО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1FBBAD-C038-416A-B73B-D1F904EDD5E3}" type="slidenum">
              <a:rPr lang="ru-RU" smtClean="0"/>
              <a:t>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0066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D1DD4-4AAB-4E9E-A590-A37611BAE3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7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r>
              <a:rPr lang="x-none" altLang="ru-RU" smtClean="0"/>
              <a:t>п.3 дополнение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C292A8-DF75-4805-B6A6-FF650D8E4B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89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8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78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82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6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10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84825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05918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601098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2143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735363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05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04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34220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3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213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0FC0E4-DA39-4CE5-BB24-D9F9DE31152E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2135E-DDB9-4ECD-9E3C-62613A0B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561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C88E61-1EB6-434E-BC4C-C6B0D8AF90D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15FF1-2547-4E89-B8EB-0E6300F451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673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5" r:id="rId15"/>
    <p:sldLayoutId id="2147483699" r:id="rId16"/>
    <p:sldLayoutId id="2147483722" r:id="rId17"/>
    <p:sldLayoutId id="2147483728" r:id="rId18"/>
    <p:sldLayoutId id="2147483732" r:id="rId19"/>
    <p:sldLayoutId id="2147483725" r:id="rId20"/>
    <p:sldLayoutId id="2147483729" r:id="rId21"/>
    <p:sldLayoutId id="2147483727" r:id="rId22"/>
    <p:sldLayoutId id="2147483730" r:id="rId23"/>
    <p:sldLayoutId id="2147483724" r:id="rId24"/>
    <p:sldLayoutId id="2147483726" r:id="rId25"/>
    <p:sldLayoutId id="2147483731" r:id="rId26"/>
    <p:sldLayoutId id="2147483697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698" r:id="rId43"/>
    <p:sldLayoutId id="2147483748" r:id="rId44"/>
    <p:sldLayoutId id="2147483749" r:id="rId45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ot.ac.mpei.ru:808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ars.mpei.ru/" TargetMode="External"/><Relationship Id="rId2" Type="http://schemas.openxmlformats.org/officeDocument/2006/relationships/hyperlink" Target="http://ntb.mpei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31.png"/><Relationship Id="rId4" Type="http://schemas.openxmlformats.org/officeDocument/2006/relationships/hyperlink" Target="https://mail.mpei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mailto:KniazevaNinV@mpei.r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PustovalovaNS@mpei.r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pei.ru/Education/educationalprograms/2021/Lists/profiles2021/Disp.aspx?ID=191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937" y="2313568"/>
            <a:ext cx="7756127" cy="1754326"/>
          </a:xfrm>
        </p:spPr>
        <p:txBody>
          <a:bodyPr/>
          <a:lstStyle/>
          <a:p>
            <a:r>
              <a:rPr lang="ru-RU" dirty="0" smtClean="0">
                <a:solidFill>
                  <a:srgbClr val="C10831"/>
                </a:solidFill>
                <a:latin typeface="Corbel" panose="020B0503020204020204" pitchFamily="34" charset="0"/>
              </a:rPr>
              <a:t>Программа </a:t>
            </a:r>
            <a:r>
              <a:rPr lang="ru-RU" dirty="0">
                <a:solidFill>
                  <a:srgbClr val="C10831"/>
                </a:solidFill>
                <a:latin typeface="Corbel" panose="020B0503020204020204" pitchFamily="34" charset="0"/>
              </a:rPr>
              <a:t>бакалавриата</a:t>
            </a:r>
            <a:br>
              <a:rPr lang="ru-RU" dirty="0">
                <a:solidFill>
                  <a:srgbClr val="C10831"/>
                </a:solidFill>
                <a:latin typeface="Corbel" panose="020B0503020204020204" pitchFamily="34" charset="0"/>
              </a:rPr>
            </a:br>
            <a:r>
              <a:rPr lang="ru-RU" dirty="0" smtClean="0">
                <a:solidFill>
                  <a:srgbClr val="004077"/>
                </a:solidFill>
                <a:latin typeface="Corbel" panose="020B0503020204020204" pitchFamily="34" charset="0"/>
              </a:rPr>
              <a:t>Сетевая программа МЭИ-АУЭС</a:t>
            </a:r>
            <a:br>
              <a:rPr lang="ru-RU" dirty="0" smtClean="0">
                <a:solidFill>
                  <a:srgbClr val="004077"/>
                </a:solidFill>
                <a:latin typeface="Corbel" panose="020B0503020204020204" pitchFamily="34" charset="0"/>
              </a:rPr>
            </a:br>
            <a:r>
              <a:rPr lang="ru-RU" dirty="0" smtClean="0">
                <a:solidFill>
                  <a:srgbClr val="004077"/>
                </a:solidFill>
                <a:latin typeface="Corbel" panose="020B0503020204020204" pitchFamily="34" charset="0"/>
              </a:rPr>
              <a:t>38.03.01 Экономика</a:t>
            </a:r>
            <a:endParaRPr lang="ru-RU" dirty="0">
              <a:solidFill>
                <a:srgbClr val="004077"/>
              </a:solidFill>
              <a:latin typeface="Corbel" panose="020B0503020204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b="1" dirty="0">
                <a:solidFill>
                  <a:srgbClr val="C10831"/>
                </a:solidFill>
                <a:latin typeface="Corbel" panose="020B0503020204020204" pitchFamily="34" charset="0"/>
              </a:rPr>
              <a:t>2022 год набора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88640"/>
            <a:ext cx="2246423" cy="14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75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проводится </a:t>
            </a:r>
            <a:r>
              <a:rPr lang="x-none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очно-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с помощью системы дистанционного обучения «Прометей».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системы в сети Интернет 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dot.mpei.ac.ru:8081</a:t>
            </a:r>
            <a:endParaRPr lang="en-US" sz="3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возможностью одновременного подключения всех слушателей и преподавателей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участников образовательного процесса к системе – персональный, по личному логину и паролю.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электронных курсов в СДО «Прометей» учебным планом предусмотрены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 и практические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вечерам в виде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07704" y="157502"/>
            <a:ext cx="5976664" cy="103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информация о</a:t>
            </a:r>
          </a:p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СДО «Прометей»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718"/>
            <a:ext cx="1522512" cy="10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0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509184"/>
            <a:ext cx="8229600" cy="5160176"/>
          </a:xfrm>
          <a:noFill/>
        </p:spPr>
        <p:txBody>
          <a:bodyPr>
            <a:normAutofit fontScale="975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студентов ведётся на основании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календарных планов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курса, разрабатываемых в каждом семестре.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материалы курса выкладываются в электронную библиотеку, откуда доступны для скачивания только обучающимся по данному курсу.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курса предусмотрены контрольно-измерительные</a:t>
            </a:r>
            <a:r>
              <a:rPr lang="x-none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 (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тесты, </a:t>
            </a:r>
            <a:r>
              <a:rPr lang="x-none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расчетно-графические работы, бизнес-кейсы</a:t>
            </a:r>
            <a:r>
              <a:rPr lang="x-none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пр.)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выполняемые студентом самостоятельно.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 сохраняются в СДО в течение всего периода обучения.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07704" y="157502"/>
            <a:ext cx="5976664" cy="103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СДО «Прометей» при обучении студентов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718"/>
            <a:ext cx="1522512" cy="10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376" y="227495"/>
            <a:ext cx="6779096" cy="8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среда университета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http://ntb.mpei.ru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БАРС (электронная зачетка)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https://bars.mpei.ru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электронной почты ОСЭП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https://mail.mpei.ru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на сайте НИУ МЭИ (приказы)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5512" t="9385" r="6689" b="28767"/>
          <a:stretch/>
        </p:blipFill>
        <p:spPr>
          <a:xfrm>
            <a:off x="1043608" y="3343928"/>
            <a:ext cx="7368633" cy="33909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3356992"/>
            <a:ext cx="504056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718"/>
            <a:ext cx="1522512" cy="10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75856" y="1628800"/>
            <a:ext cx="5328592" cy="18158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Начальник отдела дистанционного обучения</a:t>
            </a: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Князева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Нина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KniazevaNinV@mpei.ru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WhatsApp</a:t>
            </a:r>
            <a:r>
              <a:rPr lang="ru-RU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ru-RU" sz="20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+7</a:t>
            </a:r>
            <a:r>
              <a:rPr lang="ru-RU" sz="20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-991-586-75-61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907704" y="157502"/>
            <a:ext cx="5976664" cy="103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Деканат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mpei.ru/Structure/Universe/idlse/structure/ddl/PublishingImages/KnyazevaN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5458" b="20000"/>
          <a:stretch/>
        </p:blipFill>
        <p:spPr bwMode="auto">
          <a:xfrm>
            <a:off x="6804249" y="3789040"/>
            <a:ext cx="1728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nubip.edu.ua/sites/default/files/u138/order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6" y="1988840"/>
            <a:ext cx="926466" cy="13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4690" y="3687122"/>
            <a:ext cx="5678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Общее курирование программы от ИДДО: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Оформление документов при поступлении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Заключение договора на обучение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Расчет учебной нагрузки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Вопросы перевода и восстановления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Решение индивидуальных вопросов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718"/>
            <a:ext cx="1522512" cy="10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1907704" y="157502"/>
            <a:ext cx="5976664" cy="103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курса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3808" y="1623571"/>
            <a:ext cx="5760640" cy="18774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Заместитель начальника ОДО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20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Пустовалова Надежда Сергеевна</a:t>
            </a:r>
          </a:p>
          <a:p>
            <a:pPr algn="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PustovalovaNS@mpei.ru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WhatsApp: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7 901 345-55-17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Картинки по запросу методис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01" y="2594114"/>
            <a:ext cx="1227006" cy="11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 t="21341" r="37381" b="49259"/>
          <a:stretch/>
        </p:blipFill>
        <p:spPr>
          <a:xfrm>
            <a:off x="7078986" y="4149080"/>
            <a:ext cx="1381446" cy="203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95536" y="4047162"/>
            <a:ext cx="640871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Куратор иностранных студентов: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Постоянная коммуникация со студентами 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тьюторами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Подготовка приказов 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перезачет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сокращение сроков обучения, перевод на следующий курс)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Подготовка справок, диплома о высшем образовании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718"/>
            <a:ext cx="1522512" cy="10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421" y="198469"/>
            <a:ext cx="6519612" cy="879522"/>
          </a:xfrm>
        </p:spPr>
        <p:txBody>
          <a:bodyPr/>
          <a:lstStyle/>
          <a:p>
            <a:r>
              <a:rPr lang="ru-RU" dirty="0">
                <a:solidFill>
                  <a:srgbClr val="004077"/>
                </a:solidFill>
                <a:latin typeface="Corbel" panose="020B0503020204020204" pitchFamily="34" charset="0"/>
              </a:rPr>
              <a:t>ИДДО МЭИ сегодня </a:t>
            </a:r>
            <a:r>
              <a:rPr lang="ru-RU" sz="1800" dirty="0">
                <a:solidFill>
                  <a:srgbClr val="004077"/>
                </a:solidFill>
                <a:latin typeface="Corbel" panose="020B0503020204020204" pitchFamily="34" charset="0"/>
              </a:rPr>
              <a:t>обеспечивает  возможность </a:t>
            </a:r>
            <a:br>
              <a:rPr lang="ru-RU" sz="1800" dirty="0">
                <a:solidFill>
                  <a:srgbClr val="004077"/>
                </a:solidFill>
                <a:latin typeface="Corbel" panose="020B0503020204020204" pitchFamily="34" charset="0"/>
              </a:rPr>
            </a:br>
            <a:r>
              <a:rPr lang="ru-RU" sz="1800" dirty="0">
                <a:solidFill>
                  <a:srgbClr val="004077"/>
                </a:solidFill>
                <a:latin typeface="Corbel" panose="020B0503020204020204" pitchFamily="34" charset="0"/>
              </a:rPr>
              <a:t>непрерывного образования в течение всей жизни   </a:t>
            </a:r>
            <a:endParaRPr lang="ru-RU" dirty="0">
              <a:solidFill>
                <a:srgbClr val="004077"/>
              </a:solidFill>
              <a:latin typeface="Corbel" panose="020B0503020204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933" y="2728915"/>
            <a:ext cx="2808312" cy="646986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orbel" panose="020B0503020204020204" pitchFamily="34" charset="0"/>
              </a:rPr>
              <a:t>Программы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orbel" panose="020B0503020204020204" pitchFamily="34" charset="0"/>
              </a:rPr>
              <a:t>бакалавриата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28460" y="2728915"/>
            <a:ext cx="2466081" cy="646986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orbel" panose="020B0503020204020204" pitchFamily="34" charset="0"/>
              </a:rPr>
              <a:t>Программы магистратуры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74420" y="2728915"/>
            <a:ext cx="3312368" cy="646986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orbel" panose="020B0503020204020204" pitchFamily="34" charset="0"/>
              </a:rPr>
              <a:t>Программы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orbel" panose="020B0503020204020204" pitchFamily="34" charset="0"/>
              </a:rPr>
              <a:t> дополнительного образования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3368" y="3560133"/>
            <a:ext cx="2915816" cy="31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13.03.01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Теплоэнергетика и теплотехника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13.03.02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Электроэнергетика и электротехника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27.03.04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Управление в технических системах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09.03.01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Информатика и вычислительная техника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38.03.01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38.03.02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Менеджмент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27.03.02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Управление качеством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38.03.05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Бизнес-информатика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42.03.01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Реклама и связи с общественностью</a:t>
            </a:r>
            <a:endParaRPr lang="ru-RU" sz="1050" b="1" dirty="0">
              <a:solidFill>
                <a:srgbClr val="0040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2071" y="3560133"/>
            <a:ext cx="2808312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09.04.03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Прикладная информатика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13.04.01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Теплоэнергетика и теплотехника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13.04.02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Электроэнергетика и электротехника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38.04.01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Экономика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AB4C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38.04.02 </a:t>
            </a: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Менеджмент</a:t>
            </a:r>
            <a:endParaRPr lang="ru-RU" sz="1050" b="1" dirty="0">
              <a:solidFill>
                <a:srgbClr val="0040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53359" y="3558821"/>
            <a:ext cx="2808312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дополнительного профессионального образования: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0040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Повышения квалификации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0040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переподготовки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Общеразвивающие программы </a:t>
            </a:r>
          </a:p>
        </p:txBody>
      </p:sp>
      <p:pic>
        <p:nvPicPr>
          <p:cNvPr id="2050" name="Picture 2" descr="https://cdn-icons-png.flaticon.com/512/1127/1127283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" y="135753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4380" y="1505923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10 </a:t>
            </a:r>
            <a:r>
              <a:rPr lang="ru-RU" sz="1400" b="1" dirty="0">
                <a:solidFill>
                  <a:srgbClr val="004077"/>
                </a:solidFill>
              </a:rPr>
              <a:t>направлений </a:t>
            </a:r>
          </a:p>
          <a:p>
            <a:r>
              <a:rPr lang="ru-RU" sz="1400" b="1" dirty="0">
                <a:solidFill>
                  <a:srgbClr val="004077"/>
                </a:solidFill>
              </a:rPr>
              <a:t>      подготовки </a:t>
            </a:r>
          </a:p>
        </p:txBody>
      </p:sp>
      <p:pic>
        <p:nvPicPr>
          <p:cNvPr id="2052" name="Picture 4" descr="https://cdn-icons-png.flaticon.com/512/326/326731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6" y="1954717"/>
            <a:ext cx="517649" cy="51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75630" y="2152015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1200 </a:t>
            </a:r>
            <a:r>
              <a:rPr lang="ru-RU" sz="1400" b="1" dirty="0">
                <a:solidFill>
                  <a:srgbClr val="004077"/>
                </a:solidFill>
              </a:rPr>
              <a:t>студентов </a:t>
            </a:r>
          </a:p>
        </p:txBody>
      </p:sp>
      <p:pic>
        <p:nvPicPr>
          <p:cNvPr id="2054" name="Picture 6" descr="https://cdn-icons.flaticon.com/png/512/1412/premium/1412487.png?token=exp=1652431570~hmac=4f27a1bf2d61962c889578c801464ef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78" y="1417096"/>
            <a:ext cx="465428" cy="4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29240" y="148086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160 </a:t>
            </a:r>
            <a:r>
              <a:rPr lang="ru-RU" sz="1400" b="1" dirty="0">
                <a:solidFill>
                  <a:srgbClr val="004077"/>
                </a:solidFill>
              </a:rPr>
              <a:t>преподавателей </a:t>
            </a:r>
          </a:p>
        </p:txBody>
      </p:sp>
      <p:pic>
        <p:nvPicPr>
          <p:cNvPr id="2056" name="Picture 8" descr="https://cdn-icons.flaticon.com/png/512/5642/premium/5642037.png?token=exp=1652431647~hmac=f35b2492b7ed542de28789dc4119fd7a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43" y="1987056"/>
            <a:ext cx="607297" cy="6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695823" y="2175134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50 </a:t>
            </a:r>
            <a:r>
              <a:rPr lang="ru-RU" sz="1400" b="1" dirty="0">
                <a:solidFill>
                  <a:srgbClr val="004077"/>
                </a:solidFill>
              </a:rPr>
              <a:t>центров ДПО</a:t>
            </a:r>
          </a:p>
        </p:txBody>
      </p:sp>
      <p:pic>
        <p:nvPicPr>
          <p:cNvPr id="2058" name="Picture 10" descr="https://cdn-icons.flaticon.com/png/512/3377/premium/3377385.png?token=exp=1652431707~hmac=86b1d03d44014c41bccedc12648c33c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98" y="2073757"/>
            <a:ext cx="534337" cy="5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dn-icons.flaticon.com/png/512/3104/premium/3104380.png?token=exp=1652431711~hmac=8f71b4389d9304f8d8b870532d7f6c0e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20" y="1338002"/>
            <a:ext cx="625295" cy="62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99715" y="138280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164 </a:t>
            </a:r>
            <a:r>
              <a:rPr lang="ru-RU" sz="1400" b="1" dirty="0">
                <a:solidFill>
                  <a:srgbClr val="004077"/>
                </a:solidFill>
              </a:rPr>
              <a:t>программы повышения              квалификации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63980" y="1990251"/>
            <a:ext cx="2600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55 </a:t>
            </a:r>
            <a:r>
              <a:rPr lang="ru-RU" sz="1400" b="1" dirty="0">
                <a:solidFill>
                  <a:srgbClr val="004077"/>
                </a:solidFill>
              </a:rPr>
              <a:t>программ профессиональной переподготовки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20" y="257189"/>
            <a:ext cx="1101413" cy="7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479" y="207366"/>
            <a:ext cx="6317881" cy="850105"/>
          </a:xfrm>
        </p:spPr>
        <p:txBody>
          <a:bodyPr/>
          <a:lstStyle/>
          <a:p>
            <a:r>
              <a:rPr lang="ru-RU" dirty="0" smtClean="0">
                <a:solidFill>
                  <a:srgbClr val="004077"/>
                </a:solidFill>
              </a:rPr>
              <a:t>Программа </a:t>
            </a:r>
            <a:r>
              <a:rPr lang="ru-RU" dirty="0">
                <a:solidFill>
                  <a:srgbClr val="004077"/>
                </a:solidFill>
              </a:rPr>
              <a:t>бакалавриата </a:t>
            </a:r>
            <a:r>
              <a:rPr lang="ru-RU" dirty="0" smtClean="0">
                <a:solidFill>
                  <a:srgbClr val="004077"/>
                </a:solidFill>
              </a:rPr>
              <a:t/>
            </a:r>
            <a:br>
              <a:rPr lang="ru-RU" dirty="0" smtClean="0">
                <a:solidFill>
                  <a:srgbClr val="004077"/>
                </a:solidFill>
              </a:rPr>
            </a:br>
            <a:r>
              <a:rPr lang="ru-RU" dirty="0" smtClean="0">
                <a:solidFill>
                  <a:srgbClr val="004077"/>
                </a:solidFill>
              </a:rPr>
              <a:t>ИДДО  МЭИ - АУЭС</a:t>
            </a:r>
            <a:endParaRPr lang="ru-RU" dirty="0">
              <a:solidFill>
                <a:srgbClr val="004077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79458"/>
              </p:ext>
            </p:extLst>
          </p:nvPr>
        </p:nvGraphicFramePr>
        <p:xfrm>
          <a:off x="592484" y="1772816"/>
          <a:ext cx="8011963" cy="31683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23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963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95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Направление подготовки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Программа бакалавриата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Выпускающая кафедра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3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Corbel" panose="020B0503020204020204" pitchFamily="34" charset="0"/>
                        </a:rPr>
                        <a:t>38.03.01 Экономика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Экономика </a:t>
                      </a:r>
                      <a:r>
                        <a:rPr lang="ru-RU" sz="1800" b="1" dirty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бизнеса</a:t>
                      </a:r>
                      <a:endParaRPr lang="ru-RU" sz="1800" b="1" dirty="0">
                        <a:solidFill>
                          <a:srgbClr val="004077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Экономики в </a:t>
                      </a:r>
                      <a:r>
                        <a:rPr lang="ru-RU" sz="1800" b="1" dirty="0" smtClean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b="1" dirty="0" smtClean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 smtClean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энергетике </a:t>
                      </a:r>
                      <a:r>
                        <a:rPr lang="ru-RU" sz="1800" b="1" dirty="0">
                          <a:solidFill>
                            <a:srgbClr val="004077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промышленности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58" y="260647"/>
            <a:ext cx="1143505" cy="7435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5229200"/>
            <a:ext cx="656442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dirty="0">
                <a:solidFill>
                  <a:schemeClr val="accent2"/>
                </a:solidFill>
                <a:latin typeface="Corbel" panose="020B0503020204020204" pitchFamily="34" charset="0"/>
              </a:rPr>
              <a:t>Руководитель </a:t>
            </a:r>
            <a:r>
              <a:rPr lang="ru-RU" b="1" dirty="0" smtClean="0">
                <a:solidFill>
                  <a:schemeClr val="accent2"/>
                </a:solidFill>
                <a:latin typeface="Corbel" panose="020B0503020204020204" pitchFamily="34" charset="0"/>
              </a:rPr>
              <a:t>программы - </a:t>
            </a:r>
            <a:r>
              <a:rPr lang="ru-RU" dirty="0">
                <a:solidFill>
                  <a:srgbClr val="004077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Никифорова Дарья </a:t>
            </a:r>
            <a:r>
              <a:rPr lang="ru-RU" dirty="0" smtClean="0">
                <a:solidFill>
                  <a:srgbClr val="004077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Владимировна</a:t>
            </a:r>
            <a:r>
              <a:rPr lang="ru-RU" b="1" dirty="0" smtClean="0">
                <a:solidFill>
                  <a:schemeClr val="accent2"/>
                </a:solidFill>
                <a:latin typeface="Corbel" panose="020B0503020204020204" pitchFamily="34" charset="0"/>
              </a:rPr>
              <a:t> </a:t>
            </a:r>
            <a:endParaRPr lang="ru-RU" sz="2000" b="1" dirty="0">
              <a:solidFill>
                <a:schemeClr val="accent2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3"/>
            <a:ext cx="6696744" cy="912118"/>
          </a:xfrm>
        </p:spPr>
        <p:txBody>
          <a:bodyPr/>
          <a:lstStyle/>
          <a:p>
            <a:pPr fontAlgn="ctr">
              <a:lnSpc>
                <a:spcPct val="107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38.03.01 Экономика</a:t>
            </a:r>
            <a:r>
              <a:rPr lang="ru-RU" sz="2000" dirty="0">
                <a:solidFill>
                  <a:srgbClr val="C00000"/>
                </a:solidFill>
                <a:latin typeface="Corbel" panose="020B0503020204020204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Corbel" panose="020B0503020204020204" pitchFamily="34" charset="0"/>
              </a:rPr>
              <a:t>Программа бакалавриата «Экономика бизнеса</a:t>
            </a:r>
            <a:r>
              <a:rPr lang="ru-RU" sz="1800" dirty="0">
                <a:solidFill>
                  <a:srgbClr val="004077"/>
                </a:solidFill>
                <a:latin typeface="Corbel" panose="020B0503020204020204" pitchFamily="34" charset="0"/>
              </a:rPr>
              <a:t>»</a:t>
            </a:r>
            <a:br>
              <a:rPr lang="ru-RU" sz="1800" dirty="0">
                <a:solidFill>
                  <a:srgbClr val="004077"/>
                </a:solidFill>
                <a:latin typeface="Corbel" panose="020B0503020204020204" pitchFamily="34" charset="0"/>
              </a:rPr>
            </a:br>
            <a:endParaRPr lang="ru-RU" sz="3200" b="0" i="0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909526" y="1903077"/>
            <a:ext cx="7989312" cy="270062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Исследовать экономические процессы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с применением современных аналитических инструментов; </a:t>
            </a:r>
          </a:p>
          <a:p>
            <a:pPr>
              <a:spcAft>
                <a:spcPts val="1200"/>
              </a:spcAft>
            </a:pP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Анализ и  интерпретация природы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экономических процессов на микро- и макроуровне; </a:t>
            </a:r>
          </a:p>
          <a:p>
            <a:pPr>
              <a:spcAft>
                <a:spcPts val="1200"/>
              </a:spcAft>
            </a:pP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Прорабатывать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с  финансово-экономической и организационно-управленческой позиции </a:t>
            </a: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решения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в профессиональной деятельности; </a:t>
            </a:r>
          </a:p>
          <a:p>
            <a:pPr>
              <a:spcAft>
                <a:spcPts val="1200"/>
              </a:spcAft>
            </a:pP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Применять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 информационные технологии и программные средства  </a:t>
            </a: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при решении профессиональных задач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Уметь </a:t>
            </a: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проводить ценообразование на товары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(услуги) в компаниях различных отраслей и рассчитывать финансово-экономические показатели компаний;</a:t>
            </a:r>
          </a:p>
          <a:p>
            <a:pPr>
              <a:spcAft>
                <a:spcPts val="1200"/>
              </a:spcAft>
            </a:pP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Проводить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отраслевой </a:t>
            </a: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анализ рынка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с использованием современных информационных  и программных ресурсов</a:t>
            </a: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, оценивать 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влияние </a:t>
            </a:r>
            <a:r>
              <a:rPr lang="ru-RU" sz="1000" dirty="0" err="1">
                <a:solidFill>
                  <a:srgbClr val="002060"/>
                </a:solidFill>
                <a:latin typeface="Corbel" panose="020B0503020204020204" pitchFamily="34" charset="0"/>
              </a:rPr>
              <a:t>макротрендов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 на функционирование  предприятий;</a:t>
            </a:r>
          </a:p>
          <a:p>
            <a:pPr>
              <a:spcAft>
                <a:spcPts val="1200"/>
              </a:spcAft>
            </a:pP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Проводить комплексные аналитические исследования по проблемам  бизнес-процессов в рамках исследовательских и консалтинговых проектов;</a:t>
            </a:r>
          </a:p>
          <a:p>
            <a:pPr>
              <a:spcAft>
                <a:spcPts val="1200"/>
              </a:spcAft>
            </a:pP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Проводить </a:t>
            </a:r>
            <a:r>
              <a:rPr lang="ru-RU" sz="1000" b="1" dirty="0">
                <a:solidFill>
                  <a:srgbClr val="002060"/>
                </a:solidFill>
                <a:latin typeface="Corbel" panose="020B0503020204020204" pitchFamily="34" charset="0"/>
              </a:rPr>
              <a:t>технико-экономические и финансово-экономическое моделирование</a:t>
            </a:r>
            <a:r>
              <a:rPr lang="ru-RU" sz="1000" dirty="0">
                <a:solidFill>
                  <a:srgbClr val="002060"/>
                </a:solidFill>
                <a:latin typeface="Corbel" panose="020B0503020204020204" pitchFamily="34" charset="0"/>
              </a:rPr>
              <a:t>, инвестиционную оценку проектов.</a:t>
            </a:r>
          </a:p>
          <a:p>
            <a:pPr>
              <a:spcAft>
                <a:spcPts val="1200"/>
              </a:spcAft>
            </a:pPr>
            <a:endParaRPr lang="ru-RU" sz="10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>
              <a:spcAft>
                <a:spcPts val="1200"/>
              </a:spcAft>
            </a:pPr>
            <a:endParaRPr lang="ru-RU" sz="10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5132042"/>
            <a:ext cx="5875418" cy="432048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Где  это пригодится на практике?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2325" y="5625294"/>
            <a:ext cx="798931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accent4">
                    <a:lumMod val="75000"/>
                  </a:schemeClr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в  организациях финансового  и экономического  сектора </a:t>
            </a:r>
            <a:r>
              <a:rPr lang="ru-RU" sz="1050" dirty="0" smtClean="0">
                <a:solidFill>
                  <a:schemeClr val="accent4">
                    <a:lumMod val="75000"/>
                  </a:schemeClr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всех </a:t>
            </a:r>
            <a:r>
              <a:rPr lang="ru-RU" sz="1050" dirty="0">
                <a:solidFill>
                  <a:schemeClr val="accent4">
                    <a:lumMod val="75000"/>
                  </a:schemeClr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форм собственности в части исследований, анализа и прогнозирования социально-экономических процессов и явлений на микроуровне и макроуровне в экспертно-аналитических службах (центрах экономического анализа, правительственном секторе, общественных организациях),  производства продукции и услуг, включая анализ спроса на продукцию и услуги и оценку их текущего и перспективного предложения, продвижение продукции и услуг на рынок, планирование и обслуживание финансовых потоков, связанных с производственной деятельностью,  кредитования,  страхования, включая пенсионное и социальное,  операций на финансовых рынках, включая управление финансовыми рисками; внутреннего и внешнего финансового контроля и аудита, финансового консультирования и  </a:t>
            </a:r>
            <a:r>
              <a:rPr lang="ru-RU" sz="1050" dirty="0" smtClean="0">
                <a:solidFill>
                  <a:schemeClr val="accent4">
                    <a:lumMod val="75000"/>
                  </a:schemeClr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консалтинга</a:t>
            </a:r>
            <a:endParaRPr lang="ru-RU" sz="1050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5126" name="Picture 6" descr="https://cdn-icons.flaticon.com/png/512/5412/premium/5412594.png?token=exp=1652446028~hmac=294d1ab641540a7254cd371cd16933a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5" y="1717806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cdn-icons.flaticon.com/png/512/5412/premium/5412594.png?token=exp=1652446028~hmac=294d1ab641540a7254cd371cd16933a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1" y="2083486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cdn-icons.flaticon.com/png/512/5412/premium/5412594.png?token=exp=1652446028~hmac=294d1ab641540a7254cd371cd16933a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7" y="2466630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cdn-icons.flaticon.com/png/512/5412/premium/5412594.png?token=exp=1652446028~hmac=294d1ab641540a7254cd371cd16933a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3" y="2810113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s://cdn-icons.flaticon.com/png/512/5412/premium/5412594.png?token=exp=1652446028~hmac=294d1ab641540a7254cd371cd16933a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6" y="3153596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cdn-icons.flaticon.com/png/512/5412/premium/5412594.png?token=exp=1652446028~hmac=294d1ab641540a7254cd371cd16933a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2" y="5539734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1340768"/>
            <a:ext cx="6081827" cy="432048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Что я научусь делать?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017E446-31EE-A3C8-9694-7EF640DF5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1" y="314119"/>
            <a:ext cx="996677" cy="648073"/>
          </a:xfrm>
          <a:prstGeom prst="rect">
            <a:avLst/>
          </a:prstGeom>
        </p:spPr>
      </p:pic>
      <p:pic>
        <p:nvPicPr>
          <p:cNvPr id="14" name="Picture 6" descr="https://cdn-icons.flaticon.com/png/512/5412/premium/5412594.png?token=exp=1652446028~hmac=294d1ab641540a7254cd371cd16933a4">
            <a:extLst>
              <a:ext uri="{FF2B5EF4-FFF2-40B4-BE49-F238E27FC236}">
                <a16:creationId xmlns="" xmlns:a16="http://schemas.microsoft.com/office/drawing/2014/main" id="{55431D18-2DE3-F55C-1B14-1A76112D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4" y="3590152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cdn-icons.flaticon.com/png/512/5412/premium/5412594.png?token=exp=1652446028~hmac=294d1ab641540a7254cd371cd16933a4">
            <a:extLst>
              <a:ext uri="{FF2B5EF4-FFF2-40B4-BE49-F238E27FC236}">
                <a16:creationId xmlns="" xmlns:a16="http://schemas.microsoft.com/office/drawing/2014/main" id="{CE4992CE-EB40-B606-8F2C-317C1CF0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6" y="4108750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cdn-icons.flaticon.com/png/512/5412/premium/5412594.png?token=exp=1652446028~hmac=294d1ab641540a7254cd371cd16933a4">
            <a:extLst>
              <a:ext uri="{FF2B5EF4-FFF2-40B4-BE49-F238E27FC236}">
                <a16:creationId xmlns="" xmlns:a16="http://schemas.microsoft.com/office/drawing/2014/main" id="{F72FDDA2-5C51-19DD-AB63-14243E6A6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4" y="4564943"/>
            <a:ext cx="582074" cy="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2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7515" y="1927798"/>
            <a:ext cx="3984482" cy="138499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История (История России, всеобщая история)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Культурология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Философия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Иностранный язык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Иностранный язык делового общения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Проектная деятельность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Безопасность жизнедеятельности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Психология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Деловые коммуникации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Правоведение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Физическая культура и спорт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Основы финансовых </a:t>
            </a:r>
            <a:r>
              <a:rPr lang="ru-RU" sz="1050" dirty="0" smtClean="0">
                <a:solidFill>
                  <a:srgbClr val="004077"/>
                </a:solidFill>
                <a:latin typeface="Corbel" panose="020B0503020204020204" pitchFamily="34" charset="0"/>
              </a:rPr>
              <a:t>отношений</a:t>
            </a:r>
            <a:endParaRPr lang="ru-RU" sz="1050" dirty="0">
              <a:solidFill>
                <a:srgbClr val="004077"/>
              </a:solidFill>
              <a:latin typeface="Corbel" panose="020B05030202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513" y="4688378"/>
            <a:ext cx="3774887" cy="7694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Линейная алгебра</a:t>
            </a:r>
          </a:p>
          <a:p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Математический </a:t>
            </a:r>
            <a:r>
              <a:rPr lang="ru-RU" sz="1100" dirty="0" err="1">
                <a:solidFill>
                  <a:srgbClr val="004077"/>
                </a:solidFill>
                <a:latin typeface="Corbel" panose="020B0503020204020204" pitchFamily="34" charset="0"/>
              </a:rPr>
              <a:t>анaлиз</a:t>
            </a:r>
            <a:endParaRPr lang="ru-RU" sz="1100" dirty="0">
              <a:solidFill>
                <a:srgbClr val="004077"/>
              </a:solidFill>
              <a:latin typeface="Corbel" panose="020B0503020204020204" pitchFamily="34" charset="0"/>
            </a:endParaRPr>
          </a:p>
          <a:p>
            <a:endParaRPr lang="ru-RU" sz="1100" dirty="0" smtClean="0">
              <a:solidFill>
                <a:srgbClr val="004077"/>
              </a:solidFill>
              <a:latin typeface="Corbel" panose="020B0503020204020204" pitchFamily="34" charset="0"/>
            </a:endParaRPr>
          </a:p>
          <a:p>
            <a:endParaRPr lang="ru-RU" sz="1100" dirty="0">
              <a:solidFill>
                <a:srgbClr val="004077"/>
              </a:solidFill>
              <a:latin typeface="Corbel" panose="020B0503020204020204" pitchFamily="34" charset="0"/>
            </a:endParaRPr>
          </a:p>
          <a:p>
            <a:r>
              <a:rPr lang="ru-RU" sz="1100" dirty="0" smtClean="0">
                <a:solidFill>
                  <a:srgbClr val="004077"/>
                </a:solidFill>
                <a:latin typeface="Corbel" panose="020B0503020204020204" pitchFamily="34" charset="0"/>
              </a:rPr>
              <a:t>Теория </a:t>
            </a:r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вероятностей и математическая статистика</a:t>
            </a:r>
          </a:p>
          <a:p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Информатика</a:t>
            </a:r>
          </a:p>
          <a:p>
            <a:endParaRPr lang="ru-RU" sz="1100" dirty="0">
              <a:solidFill>
                <a:srgbClr val="004077"/>
              </a:solidFill>
              <a:latin typeface="Corbel" panose="020B0503020204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16358" y="188641"/>
            <a:ext cx="6664953" cy="720080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38.03.01 Экономика</a:t>
            </a:r>
            <a:r>
              <a:rPr lang="ru-RU" sz="3200" b="0" dirty="0">
                <a:latin typeface="Arial" panose="020B0604020202020204" pitchFamily="34" charset="0"/>
              </a:rPr>
              <a:t/>
            </a:r>
            <a:br>
              <a:rPr lang="ru-RU" sz="3200" b="0" dirty="0">
                <a:latin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Corbel" panose="020B0503020204020204" pitchFamily="34" charset="0"/>
              </a:rPr>
              <a:t>Программа бакалавриата «</a:t>
            </a:r>
            <a:r>
              <a:rPr lang="ru-RU" sz="1800" dirty="0" smtClean="0">
                <a:solidFill>
                  <a:srgbClr val="002060"/>
                </a:solidFill>
                <a:latin typeface="Corbel" panose="020B0503020204020204" pitchFamily="34" charset="0"/>
              </a:rPr>
              <a:t>Экономика бизнеса</a:t>
            </a:r>
            <a:r>
              <a:rPr lang="ru-RU" sz="1800" dirty="0" smtClean="0">
                <a:solidFill>
                  <a:srgbClr val="004077"/>
                </a:solidFill>
                <a:latin typeface="Corbel" panose="020B0503020204020204" pitchFamily="34" charset="0"/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8" y="268260"/>
            <a:ext cx="996677" cy="64807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92311" y="1270485"/>
            <a:ext cx="2695513" cy="365083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Что я буду изучать?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87517" y="1689436"/>
            <a:ext cx="3984483" cy="268311"/>
          </a:xfrm>
          <a:prstGeom prst="roundRect">
            <a:avLst/>
          </a:prstGeom>
          <a:solidFill>
            <a:srgbClr val="C10630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</a:rPr>
              <a:t>Общеобразовательный модуль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87514" y="4367698"/>
            <a:ext cx="3984483" cy="309174"/>
          </a:xfrm>
          <a:prstGeom prst="roundRect">
            <a:avLst/>
          </a:prstGeom>
          <a:solidFill>
            <a:srgbClr val="C10630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400" dirty="0">
                <a:solidFill>
                  <a:schemeClr val="bg1"/>
                </a:solidFill>
              </a:rPr>
              <a:t>Естественно-научный модуль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7513" y="3525678"/>
            <a:ext cx="4257166" cy="86177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Тарифы и тарифная политика</a:t>
            </a:r>
          </a:p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Финансовая среда и предпринимательские риски</a:t>
            </a:r>
          </a:p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Управленческий учет</a:t>
            </a:r>
          </a:p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Оценка стоимости бизнеса</a:t>
            </a:r>
          </a:p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Теория отраслевых рынков</a:t>
            </a:r>
          </a:p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Рынок ценных бумаг</a:t>
            </a:r>
          </a:p>
          <a:p>
            <a:r>
              <a:rPr lang="ru-RU" sz="1000" dirty="0">
                <a:solidFill>
                  <a:srgbClr val="004077"/>
                </a:solidFill>
                <a:latin typeface="Corbel" panose="020B0503020204020204" pitchFamily="34" charset="0"/>
              </a:rPr>
              <a:t>Защита интеллектуальной собственности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781596" y="1689436"/>
            <a:ext cx="3774887" cy="298473"/>
          </a:xfrm>
          <a:prstGeom prst="roundRect">
            <a:avLst/>
          </a:prstGeom>
          <a:solidFill>
            <a:srgbClr val="C10630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</a:rPr>
              <a:t>Общепрофессиональный модуль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61068" y="2059660"/>
            <a:ext cx="4282294" cy="41319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Экономика фирмы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Теория менеджмента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Документирование экономико-управленческой деятельности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Эконометрика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Деньги, кредит, банки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Экономико-математические методы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Математическое моделирование в экономике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Основы топливно-энергетического комплекса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Макроэкономическое планирование и прогнозирование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Цифровые технологии в экономических расчетах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Основы экономического анализа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Финансовый анализ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Предпринимательство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Микроэкономика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Макроэкономика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Введение в СДО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Финансовый менеджмент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Экономика и управление качеством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Маркетинговая деятельность предприятий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Стратегическое планирование и управление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Финансы предприятия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Планирование на предприятии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Бухгалтерский учет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Налоги и налогообложение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Экономическая оценка инвестиций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Логистика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Управление человеческими ресурсами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Аудит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Профессиональный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Тарифы и тарифная политика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Финансовая среда и предпринимательские риски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Управленческий учет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Оценка стоимости бизнеса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Теория отраслевых рынков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Рынок ценных бумаг</a:t>
            </a:r>
          </a:p>
          <a:p>
            <a:r>
              <a:rPr lang="ru-RU" sz="1050" dirty="0">
                <a:solidFill>
                  <a:srgbClr val="004077"/>
                </a:solidFill>
                <a:latin typeface="Corbel" panose="020B0503020204020204" pitchFamily="34" charset="0"/>
              </a:rPr>
              <a:t>Защита интеллектуальной собственности</a:t>
            </a:r>
          </a:p>
          <a:p>
            <a:endParaRPr lang="ru-RU" sz="1050" dirty="0">
              <a:solidFill>
                <a:srgbClr val="004077"/>
              </a:solidFill>
              <a:latin typeface="Corbel" panose="020B0503020204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78042" y="6473344"/>
            <a:ext cx="1326331" cy="351673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000" dirty="0">
                <a:solidFill>
                  <a:schemeClr val="bg1"/>
                </a:solidFill>
              </a:rPr>
              <a:t>ознакомительная практика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646123" y="6473343"/>
            <a:ext cx="2274374" cy="351674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900" dirty="0">
                <a:solidFill>
                  <a:schemeClr val="bg1"/>
                </a:solidFill>
              </a:rPr>
              <a:t>практика по получению первичных навыков научно-</a:t>
            </a:r>
            <a:r>
              <a:rPr lang="ru-RU" sz="900" dirty="0" err="1">
                <a:solidFill>
                  <a:schemeClr val="bg1"/>
                </a:solidFill>
              </a:rPr>
              <a:t>исслед</a:t>
            </a:r>
            <a:r>
              <a:rPr lang="ru-RU" sz="900" dirty="0">
                <a:solidFill>
                  <a:schemeClr val="bg1"/>
                </a:solidFill>
              </a:rPr>
              <a:t>. работы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3959375" y="6485091"/>
            <a:ext cx="2126650" cy="339926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chemeClr val="bg1"/>
                </a:solidFill>
              </a:rPr>
              <a:t>научно-исследовательская работа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6109793" y="6476624"/>
            <a:ext cx="1603500" cy="361769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chemeClr val="bg1"/>
                </a:solidFill>
              </a:rPr>
              <a:t>технологическая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5426" y="6219274"/>
            <a:ext cx="8816814" cy="265817"/>
          </a:xfrm>
          <a:prstGeom prst="roundRect">
            <a:avLst/>
          </a:prstGeom>
          <a:solidFill>
            <a:srgbClr val="C10630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100" dirty="0">
                <a:solidFill>
                  <a:schemeClr val="bg1"/>
                </a:solidFill>
              </a:rPr>
              <a:t>Практики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7752171" y="6485091"/>
            <a:ext cx="1291191" cy="353302"/>
          </a:xfrm>
          <a:prstGeom prst="round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преддипломная</a:t>
            </a:r>
            <a:endParaRPr lang="ru-RU" sz="1050" dirty="0">
              <a:solidFill>
                <a:srgbClr val="C00000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63433E9B-A3FB-5311-8600-95B6421E0D39}"/>
              </a:ext>
            </a:extLst>
          </p:cNvPr>
          <p:cNvSpPr txBox="1">
            <a:spLocks/>
          </p:cNvSpPr>
          <p:nvPr/>
        </p:nvSpPr>
        <p:spPr>
          <a:xfrm>
            <a:off x="587514" y="3266420"/>
            <a:ext cx="3984483" cy="298473"/>
          </a:xfrm>
          <a:prstGeom prst="roundRect">
            <a:avLst/>
          </a:prstGeom>
          <a:solidFill>
            <a:srgbClr val="C10630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400" dirty="0">
                <a:solidFill>
                  <a:schemeClr val="bg1"/>
                </a:solidFill>
              </a:rPr>
              <a:t>Профессиональный модуль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587514" y="5255001"/>
            <a:ext cx="3984483" cy="309174"/>
          </a:xfrm>
          <a:prstGeom prst="roundRect">
            <a:avLst/>
          </a:prstGeom>
          <a:solidFill>
            <a:srgbClr val="C10630"/>
          </a:solidFill>
        </p:spPr>
        <p:txBody>
          <a:bodyPr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Элективный </a:t>
            </a:r>
            <a:r>
              <a:rPr lang="ru-RU" sz="1400" dirty="0">
                <a:solidFill>
                  <a:schemeClr val="bg1"/>
                </a:solidFill>
              </a:rPr>
              <a:t>модуль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87513" y="5523051"/>
            <a:ext cx="4008252" cy="7694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Политология</a:t>
            </a:r>
          </a:p>
          <a:p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Мировые цивилизации и мировые культуры</a:t>
            </a:r>
          </a:p>
          <a:p>
            <a:endParaRPr lang="ru-RU" sz="1100" dirty="0">
              <a:solidFill>
                <a:srgbClr val="004077"/>
              </a:solidFill>
              <a:latin typeface="Corbel" panose="020B0503020204020204" pitchFamily="34" charset="0"/>
            </a:endParaRPr>
          </a:p>
          <a:p>
            <a:r>
              <a:rPr lang="ru-RU" sz="1100" dirty="0" smtClean="0">
                <a:solidFill>
                  <a:srgbClr val="004077"/>
                </a:solidFill>
                <a:latin typeface="Corbel" panose="020B0503020204020204" pitchFamily="34" charset="0"/>
              </a:rPr>
              <a:t>Социология</a:t>
            </a:r>
            <a:endParaRPr lang="ru-RU" sz="1100" dirty="0">
              <a:solidFill>
                <a:srgbClr val="004077"/>
              </a:solidFill>
              <a:latin typeface="Corbel" panose="020B0503020204020204" pitchFamily="34" charset="0"/>
            </a:endParaRPr>
          </a:p>
          <a:p>
            <a:r>
              <a:rPr lang="ru-RU" sz="1100" dirty="0" smtClean="0">
                <a:solidFill>
                  <a:srgbClr val="004077"/>
                </a:solidFill>
                <a:latin typeface="Corbel" panose="020B0503020204020204" pitchFamily="34" charset="0"/>
              </a:rPr>
              <a:t>Элективные </a:t>
            </a:r>
            <a:r>
              <a:rPr lang="ru-RU" sz="1100" dirty="0">
                <a:solidFill>
                  <a:srgbClr val="004077"/>
                </a:solidFill>
                <a:latin typeface="Corbel" panose="020B0503020204020204" pitchFamily="34" charset="0"/>
              </a:rPr>
              <a:t>дисциплины по физической культуре и спорту</a:t>
            </a:r>
          </a:p>
          <a:p>
            <a:endParaRPr lang="ru-RU" sz="1100" dirty="0">
              <a:solidFill>
                <a:srgbClr val="004077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8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78644"/>
            <a:ext cx="7283152" cy="850105"/>
          </a:xfrm>
        </p:spPr>
        <p:txBody>
          <a:bodyPr/>
          <a:lstStyle/>
          <a:p>
            <a:r>
              <a:rPr lang="ru-RU" dirty="0" smtClean="0"/>
              <a:t>Основные определения</a:t>
            </a:r>
            <a:endParaRPr lang="ru-RU" dirty="0"/>
          </a:p>
        </p:txBody>
      </p:sp>
      <p:sp>
        <p:nvSpPr>
          <p:cNvPr id="1024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algn="just" eaLnBrk="1" hangingPunct="1"/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Дисциплины (курсы)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, изучаемые по семестрам по общему или индивидуальному учебному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плану: 20% </a:t>
            </a:r>
            <a:r>
              <a:rPr lang="ru-RU" sz="2400" dirty="0" err="1" smtClean="0">
                <a:latin typeface="Corbel" panose="020B0503020204020204" pitchFamily="34" charset="0"/>
                <a:cs typeface="Times New Roman" panose="02020603050405020304" pitchFamily="18" charset="0"/>
              </a:rPr>
              <a:t>перезачитывается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, </a:t>
            </a:r>
            <a:b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40% изучается в АУЭС, 40% – дистанционно в НИУ МЭИ.</a:t>
            </a:r>
            <a:endParaRPr lang="ru-RU" sz="2400" dirty="0" smtClean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Контрольные точки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– несколько раз в семестр</a:t>
            </a:r>
            <a:r>
              <a:rPr lang="x-none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, в соответствии с календарным </a:t>
            </a:r>
            <a:r>
              <a:rPr lang="ru-RU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г</a:t>
            </a:r>
            <a:r>
              <a:rPr lang="x-none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рафиком дисциплины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Сессия (зачёты, экзамены)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по завершении семестра – в заочной форме </a:t>
            </a:r>
            <a:r>
              <a:rPr lang="x-none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(удаленно с применением ДОТ)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Практика </a:t>
            </a:r>
            <a:r>
              <a:rPr lang="x-none" alt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учебная и производственная</a:t>
            </a:r>
            <a:r>
              <a:rPr lang="x-none" alt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err="1" smtClean="0">
                <a:latin typeface="Corbel" panose="020B0503020204020204" pitchFamily="34" charset="0"/>
                <a:cs typeface="Times New Roman" panose="02020603050405020304" pitchFamily="18" charset="0"/>
              </a:rPr>
              <a:t>перезачитывается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 или проводится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в заочной форме </a:t>
            </a:r>
            <a:r>
              <a:rPr lang="x-none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(удаленно с применением ДОТ).</a:t>
            </a:r>
          </a:p>
          <a:p>
            <a:pPr algn="just"/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ГИА - комплексный </a:t>
            </a:r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экзамен и </a:t>
            </a:r>
            <a:b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ащита </a:t>
            </a:r>
            <a:r>
              <a:rPr lang="ru-RU" sz="2400" b="1" dirty="0">
                <a:latin typeface="Corbel" panose="020B0503020204020204" pitchFamily="34" charset="0"/>
                <a:cs typeface="Times New Roman" panose="02020603050405020304" pitchFamily="18" charset="0"/>
              </a:rPr>
              <a:t>выпускной работы бакалавра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в АУЭС либо смешанный формат </a:t>
            </a:r>
            <a:r>
              <a:rPr lang="x-none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удаленно </a:t>
            </a:r>
            <a:r>
              <a:rPr lang="x-none" altLang="ru-RU" sz="2400" dirty="0">
                <a:latin typeface="Corbel" panose="020B0503020204020204" pitchFamily="34" charset="0"/>
                <a:cs typeface="Times New Roman" panose="02020603050405020304" pitchFamily="18" charset="0"/>
              </a:rPr>
              <a:t>с применением </a:t>
            </a:r>
            <a:r>
              <a:rPr lang="x-none" alt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ДОТ</a:t>
            </a: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(в зависимости от эпидемиологической ситуации).</a:t>
            </a:r>
            <a:endParaRPr lang="ru-RU" sz="2400" dirty="0" smtClean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2" y="269396"/>
            <a:ext cx="996677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371933"/>
              </p:ext>
            </p:extLst>
          </p:nvPr>
        </p:nvGraphicFramePr>
        <p:xfrm>
          <a:off x="251521" y="1772816"/>
          <a:ext cx="8712967" cy="264259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08351"/>
                <a:gridCol w="1576024"/>
                <a:gridCol w="1278142"/>
                <a:gridCol w="1350150"/>
                <a:gridCol w="1350150"/>
                <a:gridCol w="1350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«Стартовое образование»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Среднее</a:t>
                      </a:r>
                      <a:r>
                        <a:rPr lang="ru-RU" sz="1800" baseline="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 профессиональное образование 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Высшее образование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Срок</a:t>
                      </a:r>
                      <a:r>
                        <a:rPr lang="ru-RU" sz="1800" baseline="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 обучения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4 года </a:t>
                      </a:r>
                      <a:b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11 месяцев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3 года </a:t>
                      </a:r>
                      <a:b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6 месяцев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4 года </a:t>
                      </a:r>
                      <a:b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11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3 года </a:t>
                      </a:r>
                      <a:b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6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4 года </a:t>
                      </a:r>
                      <a:b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11 месяцев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Количество семестров обучения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latin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552" y="4941168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Документы для сокращения срока обучения:</a:t>
            </a:r>
          </a:p>
          <a:p>
            <a:endParaRPr lang="ru-RU" sz="2400" dirty="0" smtClean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Заявление о сокращении срока обучения;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Документ об образовании </a:t>
            </a:r>
            <a:r>
              <a:rPr lang="ru-RU" sz="20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(Диплом </a:t>
            </a:r>
            <a:r>
              <a:rPr lang="ru-RU" sz="20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о высшем </a:t>
            </a:r>
            <a:r>
              <a:rPr lang="ru-RU" sz="20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образовании/</a:t>
            </a:r>
            <a:r>
              <a:rPr lang="ru-RU" sz="2000" dirty="0" err="1" smtClean="0">
                <a:latin typeface="Corbel" panose="020B0503020204020204" pitchFamily="34" charset="0"/>
                <a:cs typeface="Times New Roman" panose="02020603050405020304" pitchFamily="18" charset="0"/>
              </a:rPr>
              <a:t>Транскрипт</a:t>
            </a:r>
            <a:r>
              <a:rPr lang="ru-RU" sz="2000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78644"/>
            <a:ext cx="6923112" cy="850105"/>
          </a:xfrm>
        </p:spPr>
        <p:txBody>
          <a:bodyPr/>
          <a:lstStyle/>
          <a:p>
            <a:r>
              <a:rPr lang="ru-RU" dirty="0"/>
              <a:t>Сроки и порядок обучения по программе Бакалавриата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2" y="269396"/>
            <a:ext cx="996677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0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50329"/>
            <a:ext cx="6120680" cy="586060"/>
          </a:xfrm>
        </p:spPr>
        <p:txBody>
          <a:bodyPr/>
          <a:lstStyle/>
          <a:p>
            <a:r>
              <a:rPr lang="ru-RU" dirty="0">
                <a:solidFill>
                  <a:srgbClr val="2B3F6A"/>
                </a:solidFill>
              </a:rPr>
              <a:t>Особенности обучения в ИДДО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216359" y="1617619"/>
            <a:ext cx="7715200" cy="4944152"/>
          </a:xfr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Все программы </a:t>
            </a: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бакалавриата реализуются с использованием  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дистанционных образовательных технологии   и электронного обучения</a:t>
            </a: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: 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зачеты и экзамены сдаются дистанционно, очное присутствие необходимо при сдаче государственного экзамена и защите выпускной квалификационной работы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Вы осваиваете дисциплины в 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комфортном для себя  режиме</a:t>
            </a: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: </a:t>
            </a:r>
            <a:r>
              <a:rPr lang="ru-RU" sz="1200" dirty="0" smtClean="0">
                <a:solidFill>
                  <a:srgbClr val="2B3F6A"/>
                </a:solidFill>
                <a:latin typeface="Corbel" panose="020B0503020204020204" pitchFamily="34" charset="0"/>
              </a:rPr>
              <a:t>курсом предусмотрено  расписание в неделях, но нет точного дня и времени выполнения учебных заданий</a:t>
            </a:r>
            <a:endParaRPr lang="ru-RU" sz="1200" dirty="0">
              <a:solidFill>
                <a:srgbClr val="2B3F6A"/>
              </a:solidFill>
              <a:latin typeface="Corbel" panose="020B0503020204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Электронные курсы обеспечены 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сопровождением высококвалифицированных преподавателей</a:t>
            </a: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 ведущих профильных кафедр МЭИ: 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в течение семестра получаете качественную обратную связь со стороны преподавателя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Электронные курсы включают  себя материалы 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различной формы подачи 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(видеоматериалы, презентации,  текстовые документы, </a:t>
            </a:r>
            <a:r>
              <a:rPr lang="ru-RU" sz="1200" dirty="0" err="1">
                <a:solidFill>
                  <a:srgbClr val="2B3F6A"/>
                </a:solidFill>
                <a:latin typeface="Corbel" panose="020B0503020204020204" pitchFamily="34" charset="0"/>
              </a:rPr>
              <a:t>вебинары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), </a:t>
            </a: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адаптированные под каждого студента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Обучение организовано  с </a:t>
            </a:r>
            <a:r>
              <a:rPr lang="ru-RU" sz="1400" dirty="0" smtClean="0">
                <a:solidFill>
                  <a:srgbClr val="2B3F6A"/>
                </a:solidFill>
                <a:latin typeface="Corbel" panose="020B0503020204020204" pitchFamily="34" charset="0"/>
              </a:rPr>
              <a:t>использованием российской </a:t>
            </a:r>
            <a:r>
              <a:rPr lang="ru-RU" sz="14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системы  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дистанционного </a:t>
            </a:r>
            <a:r>
              <a:rPr lang="ru-RU" sz="14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обучения «Прометей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», 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что нивелирует  технические риски в современных условиях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Для каждого студента создан </a:t>
            </a:r>
            <a:r>
              <a:rPr lang="ru-RU" sz="1200" b="1" dirty="0">
                <a:solidFill>
                  <a:srgbClr val="C00000"/>
                </a:solidFill>
                <a:latin typeface="Corbel" panose="020B0503020204020204" pitchFamily="34" charset="0"/>
              </a:rPr>
              <a:t>электронный личный кабинет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, что позволяет оперативно  </a:t>
            </a:r>
            <a:r>
              <a:rPr lang="ru-RU" sz="1200" dirty="0" err="1">
                <a:solidFill>
                  <a:srgbClr val="2B3F6A"/>
                </a:solidFill>
                <a:latin typeface="Corbel" panose="020B0503020204020204" pitchFamily="34" charset="0"/>
              </a:rPr>
              <a:t>мониторить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 и управлять своей успеваемостью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Вы </a:t>
            </a:r>
            <a:r>
              <a:rPr lang="ru-R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экономите бюджет</a:t>
            </a: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: </a:t>
            </a:r>
            <a:r>
              <a:rPr lang="ru-RU" sz="1200" dirty="0">
                <a:solidFill>
                  <a:srgbClr val="2B3F6A"/>
                </a:solidFill>
                <a:latin typeface="Corbel" panose="020B0503020204020204" pitchFamily="34" charset="0"/>
              </a:rPr>
              <a:t>обучение с применением дистанционных технологий   выгоднее по стоимости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400" dirty="0">
                <a:solidFill>
                  <a:srgbClr val="2B3F6A"/>
                </a:solidFill>
                <a:latin typeface="Corbel" panose="020B0503020204020204" pitchFamily="34" charset="0"/>
              </a:rPr>
              <a:t>В дипломе по желанию выпускника может </a:t>
            </a:r>
            <a:r>
              <a:rPr lang="ru-RU" sz="1400" b="1" dirty="0">
                <a:solidFill>
                  <a:srgbClr val="2B3F6A"/>
                </a:solidFill>
                <a:latin typeface="Corbel" panose="020B0503020204020204" pitchFamily="34" charset="0"/>
              </a:rPr>
              <a:t>не указываться форма обучения</a:t>
            </a:r>
          </a:p>
        </p:txBody>
      </p:sp>
      <p:pic>
        <p:nvPicPr>
          <p:cNvPr id="1026" name="Picture 2" descr="https://cdn-icons.flaticon.com/png/512/3478/premium/3478035.png?token=exp=1652690908~hmac=7db6dc886e7eb6868230d2e3bcf8046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26" y="4560786"/>
            <a:ext cx="499559" cy="4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cons-png.flaticon.com/512/420/420976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9" y="3946786"/>
            <a:ext cx="546536" cy="54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icons.flaticon.com/png/512/3138/premium/3138568.png?token=exp=1652691090~hmac=49a203b1859a0acce169127baebb53a0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8" y="3037281"/>
            <a:ext cx="641185" cy="6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icons-png.flaticon.com/512/326/326731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2" y="1692863"/>
            <a:ext cx="480066" cy="4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dn-icons-png.flaticon.com/512/4388/4388158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26" y="2409717"/>
            <a:ext cx="535216" cy="53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dn-icons-png.flaticon.com/512/1955/195525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2" y="5731712"/>
            <a:ext cx="529083" cy="5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dn-icons.flaticon.com/png/512/3377/premium/3377385.png?token=exp=1652691540~hmac=81a91a7ff3b92bdaafd39d5f7d169346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5" y="6319068"/>
            <a:ext cx="469383" cy="46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82" y="269396"/>
            <a:ext cx="996677" cy="648073"/>
          </a:xfrm>
          <a:prstGeom prst="rect">
            <a:avLst/>
          </a:prstGeom>
        </p:spPr>
      </p:pic>
      <p:pic>
        <p:nvPicPr>
          <p:cNvPr id="1046" name="Picture 22" descr="https://cdn-icons.flaticon.com/png/512/5209/premium/5209430.png?token=exp=1652692381~hmac=5f18bb988eb8fbd4957a2e73c1684205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9" y="5241487"/>
            <a:ext cx="431952" cy="4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2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867865" y="157502"/>
            <a:ext cx="5976664" cy="103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образовательного процесса в ИДДО – дистанционное обучение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718"/>
            <a:ext cx="1522512" cy="10860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" y="1196753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6D86A82F5AFB4E974E810EA0B07432" ma:contentTypeVersion="1" ma:contentTypeDescription="Создание документа." ma:contentTypeScope="" ma:versionID="bd31308227ac6bc6ac442af8f049f59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98B9CF-BE78-4444-A544-EF2E45ED0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88CD4C-67D1-4069-887A-05E8683DEAA8}">
  <ds:schemaRefs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purl.org/dc/dcmitype/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053DCA-53A7-47E2-8F14-45B500127A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mpei_shablon_3000_A4</Template>
  <TotalTime>11267</TotalTime>
  <Words>1091</Words>
  <Application>Microsoft Office PowerPoint</Application>
  <PresentationFormat>Экран (4:3)</PresentationFormat>
  <Paragraphs>215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Avenir Next Cyr</vt:lpstr>
      <vt:lpstr>Tahoma</vt:lpstr>
      <vt:lpstr>Corbel</vt:lpstr>
      <vt:lpstr>Wingdings</vt:lpstr>
      <vt:lpstr>MV Boli</vt:lpstr>
      <vt:lpstr>Verdana</vt:lpstr>
      <vt:lpstr>Calibri</vt:lpstr>
      <vt:lpstr>Times New Roman</vt:lpstr>
      <vt:lpstr>mpei_shablon_3000_A4</vt:lpstr>
      <vt:lpstr>1_alena_shablon</vt:lpstr>
      <vt:lpstr>Программа бакалавриата Сетевая программа МЭИ-АУЭС 38.03.01 Экономика</vt:lpstr>
      <vt:lpstr>ИДДО МЭИ сегодня обеспечивает  возможность  непрерывного образования в течение всей жизни   </vt:lpstr>
      <vt:lpstr>Программа бакалавриата  ИДДО  МЭИ - АУЭС</vt:lpstr>
      <vt:lpstr>38.03.01 Экономика Программа бакалавриата «Экономика бизнеса» </vt:lpstr>
      <vt:lpstr> 38.03.01 Экономика Программа бакалавриата «Экономика бизнеса»</vt:lpstr>
      <vt:lpstr>Основные определения</vt:lpstr>
      <vt:lpstr>Сроки и порядок обучения по программе Бакалавриата </vt:lpstr>
      <vt:lpstr>Особенности обучения в ИДДО </vt:lpstr>
      <vt:lpstr>Презентация PowerPoint</vt:lpstr>
      <vt:lpstr>Презентация PowerPoint</vt:lpstr>
      <vt:lpstr>Презентация PowerPoint</vt:lpstr>
      <vt:lpstr>Электронная среда университета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Михайлова Ирина Петровна</dc:creator>
  <cp:lastModifiedBy>Князева Нина Владимировна</cp:lastModifiedBy>
  <cp:revision>132</cp:revision>
  <cp:lastPrinted>2022-06-16T12:42:38Z</cp:lastPrinted>
  <dcterms:created xsi:type="dcterms:W3CDTF">2022-05-13T07:16:10Z</dcterms:created>
  <dcterms:modified xsi:type="dcterms:W3CDTF">2022-09-20T09:55:41Z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0x010100C96D86A82F5AFB4E974E810EA0B07432</vt:lpwstr>
  </property>
</Properties>
</file>