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32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33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301" r:id="rId2"/>
    <p:sldId id="305" r:id="rId3"/>
    <p:sldId id="325" r:id="rId4"/>
    <p:sldId id="279" r:id="rId5"/>
    <p:sldId id="326" r:id="rId6"/>
    <p:sldId id="328" r:id="rId7"/>
    <p:sldId id="313" r:id="rId8"/>
    <p:sldId id="314" r:id="rId9"/>
    <p:sldId id="327" r:id="rId10"/>
    <p:sldId id="269" r:id="rId11"/>
    <p:sldId id="275" r:id="rId12"/>
    <p:sldId id="320" r:id="rId13"/>
    <p:sldId id="321" r:id="rId14"/>
    <p:sldId id="322" r:id="rId15"/>
    <p:sldId id="323" r:id="rId16"/>
    <p:sldId id="262" r:id="rId17"/>
    <p:sldId id="298" r:id="rId18"/>
    <p:sldId id="300" r:id="rId19"/>
    <p:sldId id="273" r:id="rId20"/>
    <p:sldId id="266" r:id="rId21"/>
    <p:sldId id="274" r:id="rId22"/>
    <p:sldId id="331" r:id="rId23"/>
    <p:sldId id="309" r:id="rId24"/>
    <p:sldId id="294" r:id="rId25"/>
    <p:sldId id="278" r:id="rId26"/>
    <p:sldId id="318" r:id="rId27"/>
    <p:sldId id="319" r:id="rId28"/>
    <p:sldId id="299" r:id="rId29"/>
    <p:sldId id="287" r:id="rId30"/>
    <p:sldId id="281" r:id="rId31"/>
    <p:sldId id="289" r:id="rId32"/>
    <p:sldId id="271" r:id="rId33"/>
    <p:sldId id="290" r:id="rId34"/>
    <p:sldId id="285" r:id="rId35"/>
    <p:sldId id="286" r:id="rId36"/>
    <p:sldId id="270" r:id="rId37"/>
    <p:sldId id="293" r:id="rId38"/>
    <p:sldId id="296" r:id="rId39"/>
    <p:sldId id="311" r:id="rId40"/>
    <p:sldId id="308" r:id="rId41"/>
    <p:sldId id="316" r:id="rId42"/>
    <p:sldId id="330" r:id="rId43"/>
    <p:sldId id="30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99"/>
    <a:srgbClr val="CC0099"/>
    <a:srgbClr val="731768"/>
    <a:srgbClr val="0099CC"/>
    <a:srgbClr val="0033CC"/>
    <a:srgbClr val="CC6600"/>
    <a:srgbClr val="FF6600"/>
    <a:srgbClr val="66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113" autoAdjust="0"/>
  </p:normalViewPr>
  <p:slideViewPr>
    <p:cSldViewPr snapToGrid="0">
      <p:cViewPr varScale="1">
        <p:scale>
          <a:sx n="96" d="100"/>
          <a:sy n="96" d="100"/>
        </p:scale>
        <p:origin x="11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zh.dzhunusova\Desktop\&#1048;&#1090;&#1086;&#1075;&#1080;%202019-2020&#1075;.&#1075;\&#1044;&#1072;&#1085;&#1085;&#1099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bassen\Desktop\&#1054;&#1090;&#1095;&#1077;&#1090;%20&#1056;&#1077;&#1082;&#1090;&#1086;&#1088;&#1072;\&#1050;&#1086;&#1087;&#1080;&#1103;%20&#1044;&#1072;&#1085;&#1085;&#1099;&#1077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zh.dzhunusova\Desktop\&#1048;&#1090;&#1086;&#1075;&#1080;%202019-2020&#1075;.&#1075;\&#1044;&#1072;&#1085;&#1085;&#1099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>
                <a:effectLst/>
              </a:rPr>
              <a:t>Набор по годам в разрезе программ</a:t>
            </a:r>
            <a:endParaRPr lang="x-none" sz="16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'ПриемВыпуск НОВ'!$B$2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'ПриемВыпуск НОВ'!$A$3:$A$5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'ПриемВыпуск НОВ'!$B$3:$B$5</c:f>
              <c:numCache>
                <c:formatCode>General</c:formatCode>
                <c:ptCount val="3"/>
                <c:pt idx="0">
                  <c:v>923</c:v>
                </c:pt>
                <c:pt idx="1">
                  <c:v>69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52-4329-8173-7F5864462090}"/>
            </c:ext>
          </c:extLst>
        </c:ser>
        <c:ser>
          <c:idx val="1"/>
          <c:order val="1"/>
          <c:tx>
            <c:strRef>
              <c:f>'ПриемВыпуск НОВ'!$C$2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'ПриемВыпуск НОВ'!$A$3:$A$5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'ПриемВыпуск НОВ'!$C$3:$C$5</c:f>
              <c:numCache>
                <c:formatCode>General</c:formatCode>
                <c:ptCount val="3"/>
                <c:pt idx="0">
                  <c:v>853</c:v>
                </c:pt>
                <c:pt idx="1">
                  <c:v>66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52-4329-8173-7F5864462090}"/>
            </c:ext>
          </c:extLst>
        </c:ser>
        <c:ser>
          <c:idx val="2"/>
          <c:order val="2"/>
          <c:tx>
            <c:strRef>
              <c:f>'ПриемВыпуск НОВ'!$D$2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'ПриемВыпуск НОВ'!$A$3:$A$5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'ПриемВыпуск НОВ'!$D$3:$D$5</c:f>
              <c:numCache>
                <c:formatCode>General</c:formatCode>
                <c:ptCount val="3"/>
                <c:pt idx="0">
                  <c:v>958</c:v>
                </c:pt>
                <c:pt idx="1">
                  <c:v>104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52-4329-8173-7F5864462090}"/>
            </c:ext>
          </c:extLst>
        </c:ser>
        <c:ser>
          <c:idx val="3"/>
          <c:order val="3"/>
          <c:tx>
            <c:strRef>
              <c:f>'ПриемВыпуск НОВ'!$E$2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'ПриемВыпуск НОВ'!$A$3:$A$5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'ПриемВыпуск НОВ'!$E$3:$E$5</c:f>
              <c:numCache>
                <c:formatCode>General</c:formatCode>
                <c:ptCount val="3"/>
                <c:pt idx="0">
                  <c:v>1479</c:v>
                </c:pt>
                <c:pt idx="1">
                  <c:v>165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52-4329-8173-7F5864462090}"/>
            </c:ext>
          </c:extLst>
        </c:ser>
        <c:ser>
          <c:idx val="4"/>
          <c:order val="4"/>
          <c:tx>
            <c:strRef>
              <c:f>'ПриемВыпуск НОВ'!$F$2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'ПриемВыпуск НОВ'!$A$3:$A$5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'ПриемВыпуск НОВ'!$F$3:$F$5</c:f>
              <c:numCache>
                <c:formatCode>General</c:formatCode>
                <c:ptCount val="3"/>
                <c:pt idx="0">
                  <c:v>2018</c:v>
                </c:pt>
                <c:pt idx="1">
                  <c:v>205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52-4329-8173-7F5864462090}"/>
            </c:ext>
          </c:extLst>
        </c:ser>
        <c:ser>
          <c:idx val="5"/>
          <c:order val="5"/>
          <c:tx>
            <c:strRef>
              <c:f>'ПриемВыпуск НОВ'!$G$2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'ПриемВыпуск НОВ'!$A$3:$A$5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'ПриемВыпуск НОВ'!$G$3:$G$5</c:f>
              <c:numCache>
                <c:formatCode>General</c:formatCode>
                <c:ptCount val="3"/>
                <c:pt idx="0">
                  <c:v>2233</c:v>
                </c:pt>
                <c:pt idx="1">
                  <c:v>179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52-4329-8173-7F5864462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3091888"/>
        <c:axId val="-1483096240"/>
        <c:axId val="0"/>
      </c:bar3DChart>
      <c:catAx>
        <c:axId val="-148309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83096240"/>
        <c:crosses val="autoZero"/>
        <c:auto val="1"/>
        <c:lblAlgn val="ctr"/>
        <c:lblOffset val="100"/>
        <c:noMultiLvlLbl val="0"/>
      </c:catAx>
      <c:valAx>
        <c:axId val="-148309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83091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Колледж!$R$13</c:f>
              <c:strCache>
                <c:ptCount val="1"/>
                <c:pt idx="0">
                  <c:v>Общий контингент, чел.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Колледж!$Q$14:$Q$17</c:f>
              <c:strCache>
                <c:ptCount val="4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</c:strCache>
            </c:strRef>
          </c:cat>
          <c:val>
            <c:numRef>
              <c:f>Колледж!$R$14:$R$17</c:f>
              <c:numCache>
                <c:formatCode>General</c:formatCode>
                <c:ptCount val="4"/>
                <c:pt idx="0">
                  <c:v>70</c:v>
                </c:pt>
                <c:pt idx="1">
                  <c:v>216</c:v>
                </c:pt>
                <c:pt idx="2">
                  <c:v>385</c:v>
                </c:pt>
                <c:pt idx="3">
                  <c:v>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96-4709-B75B-B68EF77477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483092432"/>
        <c:axId val="-1483095152"/>
        <c:axId val="0"/>
      </c:bar3DChart>
      <c:catAx>
        <c:axId val="-148309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95152"/>
        <c:crosses val="autoZero"/>
        <c:auto val="1"/>
        <c:lblAlgn val="ctr"/>
        <c:lblOffset val="100"/>
        <c:noMultiLvlLbl val="0"/>
      </c:catAx>
      <c:valAx>
        <c:axId val="-148309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92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Успеваемость на экзаменационных сессиях 2019-2020 гг.</a:t>
            </a:r>
            <a:endParaRPr lang="x-none" sz="16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Успеваемость!$A$4</c:f>
              <c:strCache>
                <c:ptCount val="1"/>
                <c:pt idx="0">
                  <c:v>Летняя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Успеваемость!$B$3:$E$3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</c:strCache>
            </c:strRef>
          </c:cat>
          <c:val>
            <c:numRef>
              <c:f>Успеваемость!$B$4:$E$4</c:f>
              <c:numCache>
                <c:formatCode>0%</c:formatCode>
                <c:ptCount val="4"/>
                <c:pt idx="0">
                  <c:v>0.77</c:v>
                </c:pt>
                <c:pt idx="1">
                  <c:v>0.86</c:v>
                </c:pt>
                <c:pt idx="2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6F-4518-ABBE-70472B640780}"/>
            </c:ext>
          </c:extLst>
        </c:ser>
        <c:ser>
          <c:idx val="1"/>
          <c:order val="1"/>
          <c:tx>
            <c:strRef>
              <c:f>Успеваемость!$A$5</c:f>
              <c:strCache>
                <c:ptCount val="1"/>
                <c:pt idx="0">
                  <c:v>Зимняя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Успеваемость!$B$3:$E$3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</c:strCache>
            </c:strRef>
          </c:cat>
          <c:val>
            <c:numRef>
              <c:f>Успеваемость!$B$5:$E$5</c:f>
              <c:numCache>
                <c:formatCode>0%</c:formatCode>
                <c:ptCount val="4"/>
                <c:pt idx="0">
                  <c:v>0.66</c:v>
                </c:pt>
                <c:pt idx="1">
                  <c:v>0.74</c:v>
                </c:pt>
                <c:pt idx="2">
                  <c:v>0.86</c:v>
                </c:pt>
                <c:pt idx="3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6F-4518-ABBE-70472B640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0498160"/>
        <c:axId val="-1480501968"/>
        <c:axId val="0"/>
      </c:bar3DChart>
      <c:catAx>
        <c:axId val="-148049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501968"/>
        <c:crosses val="autoZero"/>
        <c:auto val="1"/>
        <c:lblAlgn val="ctr"/>
        <c:lblOffset val="100"/>
        <c:noMultiLvlLbl val="0"/>
      </c:catAx>
      <c:valAx>
        <c:axId val="-148050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8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 dirty="0"/>
              <a:t>Качественные показатели экзаменационных сессий 2019-2020 гг.</a:t>
            </a:r>
            <a:endParaRPr lang="x-none" sz="16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Успеваемость!$A$11</c:f>
              <c:strCache>
                <c:ptCount val="1"/>
                <c:pt idx="0">
                  <c:v>Летняя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Успеваемость!$B$10:$E$10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</c:strCache>
            </c:strRef>
          </c:cat>
          <c:val>
            <c:numRef>
              <c:f>Успеваемость!$B$11:$E$11</c:f>
              <c:numCache>
                <c:formatCode>0%</c:formatCode>
                <c:ptCount val="4"/>
                <c:pt idx="0">
                  <c:v>0.36</c:v>
                </c:pt>
                <c:pt idx="1">
                  <c:v>0.6</c:v>
                </c:pt>
                <c:pt idx="2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31-4F12-A8A8-1129C4ACF36A}"/>
            </c:ext>
          </c:extLst>
        </c:ser>
        <c:ser>
          <c:idx val="1"/>
          <c:order val="1"/>
          <c:tx>
            <c:strRef>
              <c:f>Успеваемость!$A$12</c:f>
              <c:strCache>
                <c:ptCount val="1"/>
                <c:pt idx="0">
                  <c:v>Зимняя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Успеваемость!$B$10:$E$10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</c:strCache>
            </c:strRef>
          </c:cat>
          <c:val>
            <c:numRef>
              <c:f>Успеваемость!$B$12:$E$12</c:f>
              <c:numCache>
                <c:formatCode>0%</c:formatCode>
                <c:ptCount val="4"/>
                <c:pt idx="0">
                  <c:v>0.24</c:v>
                </c:pt>
                <c:pt idx="1">
                  <c:v>0.36</c:v>
                </c:pt>
                <c:pt idx="2">
                  <c:v>0.56999999999999995</c:v>
                </c:pt>
                <c:pt idx="3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31-4F12-A8A8-1129C4ACF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0492720"/>
        <c:axId val="-1480491088"/>
        <c:axId val="0"/>
      </c:bar3DChart>
      <c:catAx>
        <c:axId val="-148049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1088"/>
        <c:crosses val="autoZero"/>
        <c:auto val="1"/>
        <c:lblAlgn val="ctr"/>
        <c:lblOffset val="100"/>
        <c:noMultiLvlLbl val="0"/>
      </c:catAx>
      <c:valAx>
        <c:axId val="-148049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2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Бакалавриат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90220909886264"/>
          <c:y val="0.12113444152814232"/>
          <c:w val="0.66270013123359583"/>
          <c:h val="0.4402767627809003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Трудоустройство!$A$3</c:f>
              <c:strCache>
                <c:ptCount val="1"/>
                <c:pt idx="0">
                  <c:v>выпуск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Трудоустройство!$B$2:$G$2</c:f>
              <c:strCache>
                <c:ptCount val="5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</c:v>
                </c:pt>
                <c:pt idx="4">
                  <c:v>2020г.</c:v>
                </c:pt>
              </c:strCache>
            </c:strRef>
          </c:cat>
          <c:val>
            <c:numRef>
              <c:f>Трудоустройство!$B$3:$G$3</c:f>
              <c:numCache>
                <c:formatCode>General</c:formatCode>
                <c:ptCount val="5"/>
                <c:pt idx="0">
                  <c:v>1049</c:v>
                </c:pt>
                <c:pt idx="1">
                  <c:v>852</c:v>
                </c:pt>
                <c:pt idx="2">
                  <c:v>925</c:v>
                </c:pt>
                <c:pt idx="3">
                  <c:v>861</c:v>
                </c:pt>
                <c:pt idx="4">
                  <c:v>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1E-4E25-9C08-CDE295CD6D8F}"/>
            </c:ext>
          </c:extLst>
        </c:ser>
        <c:ser>
          <c:idx val="1"/>
          <c:order val="1"/>
          <c:tx>
            <c:strRef>
              <c:f>Трудоустройство!$A$4</c:f>
              <c:strCache>
                <c:ptCount val="1"/>
                <c:pt idx="0">
                  <c:v>трудоустройство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Трудоустройство!$B$2:$G$2</c:f>
              <c:strCache>
                <c:ptCount val="5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</c:v>
                </c:pt>
                <c:pt idx="4">
                  <c:v>2020г.</c:v>
                </c:pt>
              </c:strCache>
            </c:strRef>
          </c:cat>
          <c:val>
            <c:numRef>
              <c:f>Трудоустройство!$B$4:$G$4</c:f>
              <c:numCache>
                <c:formatCode>General</c:formatCode>
                <c:ptCount val="5"/>
                <c:pt idx="0">
                  <c:v>865</c:v>
                </c:pt>
                <c:pt idx="1">
                  <c:v>757</c:v>
                </c:pt>
                <c:pt idx="2">
                  <c:v>892</c:v>
                </c:pt>
                <c:pt idx="3">
                  <c:v>815</c:v>
                </c:pt>
                <c:pt idx="4">
                  <c:v>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1E-4E25-9C08-CDE295CD6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0491632"/>
        <c:axId val="-1480490544"/>
        <c:axId val="0"/>
      </c:bar3DChart>
      <c:catAx>
        <c:axId val="-148049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0544"/>
        <c:crosses val="autoZero"/>
        <c:auto val="1"/>
        <c:lblAlgn val="ctr"/>
        <c:lblOffset val="100"/>
        <c:noMultiLvlLbl val="0"/>
      </c:catAx>
      <c:valAx>
        <c:axId val="-1480490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1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Магистратура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29109798775153"/>
          <c:y val="0.12576407115777194"/>
          <c:w val="0.66515889238184744"/>
          <c:h val="0.422851414406532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Трудоустройство!$A$10</c:f>
              <c:strCache>
                <c:ptCount val="1"/>
                <c:pt idx="0">
                  <c:v>выпуск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Трудоустройство!$B$9:$C$9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Трудоустройство!$B$10:$C$10</c:f>
              <c:numCache>
                <c:formatCode>General</c:formatCode>
                <c:ptCount val="2"/>
                <c:pt idx="0">
                  <c:v>38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96-4B69-98F2-3E60499B1F18}"/>
            </c:ext>
          </c:extLst>
        </c:ser>
        <c:ser>
          <c:idx val="1"/>
          <c:order val="1"/>
          <c:tx>
            <c:strRef>
              <c:f>Трудоустройство!$A$11</c:f>
              <c:strCache>
                <c:ptCount val="1"/>
                <c:pt idx="0">
                  <c:v>трудоустройство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Трудоустройство!$B$9:$C$9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Трудоустройство!$B$11:$C$11</c:f>
              <c:numCache>
                <c:formatCode>General</c:formatCode>
                <c:ptCount val="2"/>
                <c:pt idx="0">
                  <c:v>32</c:v>
                </c:pt>
                <c:pt idx="1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96-4B69-98F2-3E60499B1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80489456"/>
        <c:axId val="-1480495440"/>
      </c:barChart>
      <c:catAx>
        <c:axId val="-148048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5440"/>
        <c:crosses val="autoZero"/>
        <c:auto val="1"/>
        <c:lblAlgn val="ctr"/>
        <c:lblOffset val="100"/>
        <c:noMultiLvlLbl val="0"/>
      </c:catAx>
      <c:valAx>
        <c:axId val="-148049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89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Докторантура</a:t>
            </a:r>
          </a:p>
        </c:rich>
      </c:tx>
      <c:layout>
        <c:manualLayout>
          <c:xMode val="edge"/>
          <c:yMode val="edge"/>
          <c:x val="0.36019444444444437"/>
          <c:y val="2.314814814814814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90220909886264"/>
          <c:y val="0.12576407115777194"/>
          <c:w val="0.651091100285489"/>
          <c:h val="0.4784069699620880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Трудоустройство!$A$16</c:f>
              <c:strCache>
                <c:ptCount val="1"/>
                <c:pt idx="0">
                  <c:v>выпуск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Трудоустройство!$B$15:$G$15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Трудоустройство!$B$16:$G$16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BB-4528-AD5F-FF7B8A0736BF}"/>
            </c:ext>
          </c:extLst>
        </c:ser>
        <c:ser>
          <c:idx val="1"/>
          <c:order val="1"/>
          <c:tx>
            <c:strRef>
              <c:f>Трудоустройство!$A$17</c:f>
              <c:strCache>
                <c:ptCount val="1"/>
                <c:pt idx="0">
                  <c:v>трудоустройство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Трудоустройство!$B$15:$G$15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Трудоустройство!$B$17:$G$17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BB-4528-AD5F-FF7B8A073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0488912"/>
        <c:axId val="-1480504144"/>
        <c:axId val="0"/>
      </c:bar3DChart>
      <c:catAx>
        <c:axId val="-148048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504144"/>
        <c:crosses val="autoZero"/>
        <c:auto val="1"/>
        <c:lblAlgn val="ctr"/>
        <c:lblOffset val="100"/>
        <c:noMultiLvlLbl val="0"/>
      </c:catAx>
      <c:valAx>
        <c:axId val="-148050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88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Штатная численность работников, чел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Кадры!$A$4</c:f>
              <c:strCache>
                <c:ptCount val="1"/>
                <c:pt idx="0">
                  <c:v>ППС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Кадры!$B$3:$F$3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Кадры!$B$4:$F$4</c:f>
              <c:numCache>
                <c:formatCode>General</c:formatCode>
                <c:ptCount val="5"/>
                <c:pt idx="0">
                  <c:v>458</c:v>
                </c:pt>
                <c:pt idx="1">
                  <c:v>476</c:v>
                </c:pt>
                <c:pt idx="2">
                  <c:v>429</c:v>
                </c:pt>
                <c:pt idx="3">
                  <c:v>369</c:v>
                </c:pt>
                <c:pt idx="4">
                  <c:v>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1A-4676-9909-BDC881CA8482}"/>
            </c:ext>
          </c:extLst>
        </c:ser>
        <c:ser>
          <c:idx val="1"/>
          <c:order val="1"/>
          <c:tx>
            <c:strRef>
              <c:f>Кадры!$A$5</c:f>
              <c:strCache>
                <c:ptCount val="1"/>
                <c:pt idx="0">
                  <c:v>УВП, ОП,АУП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Кадры!$B$3:$F$3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Кадры!$B$5:$F$5</c:f>
              <c:numCache>
                <c:formatCode>General</c:formatCode>
                <c:ptCount val="5"/>
                <c:pt idx="0">
                  <c:v>547</c:v>
                </c:pt>
                <c:pt idx="1">
                  <c:v>529</c:v>
                </c:pt>
                <c:pt idx="2">
                  <c:v>476</c:v>
                </c:pt>
                <c:pt idx="3">
                  <c:v>356</c:v>
                </c:pt>
                <c:pt idx="4">
                  <c:v>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1A-4676-9909-BDC881CA8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80501424"/>
        <c:axId val="-1480503056"/>
      </c:barChart>
      <c:catAx>
        <c:axId val="-148050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80503056"/>
        <c:crosses val="autoZero"/>
        <c:auto val="1"/>
        <c:lblAlgn val="ctr"/>
        <c:lblOffset val="100"/>
        <c:noMultiLvlLbl val="0"/>
      </c:catAx>
      <c:valAx>
        <c:axId val="-1480503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80501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Состав ППС по состоянию на 01.08.2020г.</a:t>
            </a:r>
          </a:p>
        </c:rich>
      </c:tx>
      <c:layout>
        <c:manualLayout>
          <c:xMode val="edge"/>
          <c:yMode val="edge"/>
          <c:x val="0.1415328547972874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095288675425827E-2"/>
          <c:y val="0.20233758595768062"/>
          <c:w val="0.83198928579675346"/>
          <c:h val="0.71206295290049215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AF-4A7F-9728-4A91185B79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AF-4A7F-9728-4A91185B79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AF-4A7F-9728-4A91185B79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AF-4A7F-9728-4A91185B79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AAF-4A7F-9728-4A91185B79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AAF-4A7F-9728-4A91185B7904}"/>
              </c:ext>
            </c:extLst>
          </c:dPt>
          <c:dLbls>
            <c:delete val="1"/>
          </c:dLbls>
          <c:cat>
            <c:strRef>
              <c:f>Кадры!$A$12:$A$17</c:f>
              <c:strCache>
                <c:ptCount val="6"/>
                <c:pt idx="0">
                  <c:v>Доктора наук</c:v>
                </c:pt>
                <c:pt idx="1">
                  <c:v>Кандидаты наук</c:v>
                </c:pt>
                <c:pt idx="2">
                  <c:v>Доктора PhD</c:v>
                </c:pt>
                <c:pt idx="3">
                  <c:v>Магистры наук</c:v>
                </c:pt>
                <c:pt idx="4">
                  <c:v>Профессора</c:v>
                </c:pt>
                <c:pt idx="5">
                  <c:v>Доценты</c:v>
                </c:pt>
              </c:strCache>
            </c:strRef>
          </c:cat>
          <c:val>
            <c:numRef>
              <c:f>Кадры!$B$12:$B$17</c:f>
              <c:numCache>
                <c:formatCode>General</c:formatCode>
                <c:ptCount val="6"/>
                <c:pt idx="0">
                  <c:v>30</c:v>
                </c:pt>
                <c:pt idx="1">
                  <c:v>132</c:v>
                </c:pt>
                <c:pt idx="2">
                  <c:v>31</c:v>
                </c:pt>
                <c:pt idx="3">
                  <c:v>96</c:v>
                </c:pt>
                <c:pt idx="4">
                  <c:v>23</c:v>
                </c:pt>
                <c:pt idx="5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AAF-4A7F-9728-4A91185B79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9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Остепененность штатного ППС, в %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Кадры!$B$3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Кадры!$A$6</c:f>
              <c:strCache>
                <c:ptCount val="1"/>
                <c:pt idx="0">
                  <c:v>Остепененность штатного ППС</c:v>
                </c:pt>
              </c:strCache>
            </c:strRef>
          </c:cat>
          <c:val>
            <c:numRef>
              <c:f>Кадры!$B$6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A-4282-A95F-800564B5281B}"/>
            </c:ext>
          </c:extLst>
        </c:ser>
        <c:ser>
          <c:idx val="1"/>
          <c:order val="1"/>
          <c:tx>
            <c:strRef>
              <c:f>Кадры!$C$3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Кадры!$A$6</c:f>
              <c:strCache>
                <c:ptCount val="1"/>
                <c:pt idx="0">
                  <c:v>Остепененность штатного ППС</c:v>
                </c:pt>
              </c:strCache>
            </c:strRef>
          </c:cat>
          <c:val>
            <c:numRef>
              <c:f>Кадры!$C$6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0A-4282-A95F-800564B5281B}"/>
            </c:ext>
          </c:extLst>
        </c:ser>
        <c:ser>
          <c:idx val="2"/>
          <c:order val="2"/>
          <c:tx>
            <c:strRef>
              <c:f>Кадры!$D$3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Кадры!$A$6</c:f>
              <c:strCache>
                <c:ptCount val="1"/>
                <c:pt idx="0">
                  <c:v>Остепененность штатного ППС</c:v>
                </c:pt>
              </c:strCache>
            </c:strRef>
          </c:cat>
          <c:val>
            <c:numRef>
              <c:f>Кадры!$D$6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0A-4282-A95F-800564B5281B}"/>
            </c:ext>
          </c:extLst>
        </c:ser>
        <c:ser>
          <c:idx val="3"/>
          <c:order val="3"/>
          <c:tx>
            <c:strRef>
              <c:f>Кадры!$E$3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Кадры!$A$6</c:f>
              <c:strCache>
                <c:ptCount val="1"/>
                <c:pt idx="0">
                  <c:v>Остепененность штатного ППС</c:v>
                </c:pt>
              </c:strCache>
            </c:strRef>
          </c:cat>
          <c:val>
            <c:numRef>
              <c:f>Кадры!$E$6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A-4282-A95F-800564B5281B}"/>
            </c:ext>
          </c:extLst>
        </c:ser>
        <c:ser>
          <c:idx val="4"/>
          <c:order val="4"/>
          <c:tx>
            <c:strRef>
              <c:f>Кадры!$F$3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Кадры!$A$6</c:f>
              <c:strCache>
                <c:ptCount val="1"/>
                <c:pt idx="0">
                  <c:v>Остепененность штатного ППС</c:v>
                </c:pt>
              </c:strCache>
            </c:strRef>
          </c:cat>
          <c:val>
            <c:numRef>
              <c:f>Кадры!$F$6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0A-4282-A95F-800564B528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480495984"/>
        <c:axId val="-1480500880"/>
      </c:barChart>
      <c:catAx>
        <c:axId val="-1480495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480500880"/>
        <c:crosses val="autoZero"/>
        <c:auto val="1"/>
        <c:lblAlgn val="ctr"/>
        <c:lblOffset val="100"/>
        <c:noMultiLvlLbl val="0"/>
      </c:catAx>
      <c:valAx>
        <c:axId val="-148050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Среднемесячная заработная плата с учетом всех выплат, тыс.тг.</a:t>
            </a:r>
          </a:p>
        </c:rich>
      </c:tx>
      <c:layout>
        <c:manualLayout>
          <c:xMode val="edge"/>
          <c:yMode val="edge"/>
          <c:x val="0.10754870762666818"/>
          <c:y val="2.43902439024390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5695538057742782E-2"/>
          <c:y val="0.29060975609756096"/>
          <c:w val="0.69996243718860074"/>
          <c:h val="0.50188368222264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ЗП!$A$4</c:f>
              <c:strCache>
                <c:ptCount val="1"/>
                <c:pt idx="0">
                  <c:v>Все работники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ЗП!$B$3:$D$3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ЗП!$B$4:$D$4</c:f>
              <c:numCache>
                <c:formatCode>General</c:formatCode>
                <c:ptCount val="3"/>
                <c:pt idx="0">
                  <c:v>157.5</c:v>
                </c:pt>
                <c:pt idx="1">
                  <c:v>185.2</c:v>
                </c:pt>
                <c:pt idx="2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D8-4620-87DF-0AEA9D76471C}"/>
            </c:ext>
          </c:extLst>
        </c:ser>
        <c:ser>
          <c:idx val="1"/>
          <c:order val="1"/>
          <c:tx>
            <c:strRef>
              <c:f>ЗП!$A$5</c:f>
              <c:strCache>
                <c:ptCount val="1"/>
                <c:pt idx="0">
                  <c:v>Заведующие кафедрами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ЗП!$B$3:$D$3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ЗП!$B$5:$D$5</c:f>
              <c:numCache>
                <c:formatCode>General</c:formatCode>
                <c:ptCount val="3"/>
                <c:pt idx="0">
                  <c:v>320</c:v>
                </c:pt>
                <c:pt idx="1">
                  <c:v>355</c:v>
                </c:pt>
                <c:pt idx="2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D8-4620-87DF-0AEA9D76471C}"/>
            </c:ext>
          </c:extLst>
        </c:ser>
        <c:ser>
          <c:idx val="2"/>
          <c:order val="2"/>
          <c:tx>
            <c:strRef>
              <c:f>ЗП!$A$6</c:f>
              <c:strCache>
                <c:ptCount val="1"/>
                <c:pt idx="0">
                  <c:v>Профессора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ЗП!$B$3:$D$3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ЗП!$B$6:$D$6</c:f>
              <c:numCache>
                <c:formatCode>General</c:formatCode>
                <c:ptCount val="3"/>
                <c:pt idx="0">
                  <c:v>210</c:v>
                </c:pt>
                <c:pt idx="1">
                  <c:v>225</c:v>
                </c:pt>
                <c:pt idx="2">
                  <c:v>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D8-4620-87DF-0AEA9D76471C}"/>
            </c:ext>
          </c:extLst>
        </c:ser>
        <c:ser>
          <c:idx val="3"/>
          <c:order val="3"/>
          <c:tx>
            <c:strRef>
              <c:f>ЗП!$A$7</c:f>
              <c:strCache>
                <c:ptCount val="1"/>
                <c:pt idx="0">
                  <c:v>Доценты,старшие преподаватели с уч.ст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ЗП!$B$3:$D$3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ЗП!$B$7:$D$7</c:f>
              <c:numCache>
                <c:formatCode>General</c:formatCode>
                <c:ptCount val="3"/>
                <c:pt idx="0">
                  <c:v>175</c:v>
                </c:pt>
                <c:pt idx="1">
                  <c:v>182</c:v>
                </c:pt>
                <c:pt idx="2">
                  <c:v>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D8-4620-87DF-0AEA9D76471C}"/>
            </c:ext>
          </c:extLst>
        </c:ser>
        <c:ser>
          <c:idx val="4"/>
          <c:order val="4"/>
          <c:tx>
            <c:strRef>
              <c:f>ЗП!$A$8</c:f>
              <c:strCache>
                <c:ptCount val="1"/>
                <c:pt idx="0">
                  <c:v>Старшие преподаватели без уч.ст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ЗП!$B$3:$D$3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ЗП!$B$8:$D$8</c:f>
              <c:numCache>
                <c:formatCode>General</c:formatCode>
                <c:ptCount val="3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D8-4620-87DF-0AEA9D76471C}"/>
            </c:ext>
          </c:extLst>
        </c:ser>
        <c:ser>
          <c:idx val="5"/>
          <c:order val="5"/>
          <c:tx>
            <c:strRef>
              <c:f>ЗП!$A$9</c:f>
              <c:strCache>
                <c:ptCount val="1"/>
                <c:pt idx="0">
                  <c:v>Ассистенты и преподаватели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ЗП!$B$3:$D$3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ЗП!$B$9:$D$9</c:f>
              <c:numCache>
                <c:formatCode>General</c:formatCode>
                <c:ptCount val="3"/>
                <c:pt idx="0">
                  <c:v>110</c:v>
                </c:pt>
                <c:pt idx="1">
                  <c:v>115</c:v>
                </c:pt>
                <c:pt idx="2">
                  <c:v>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AD8-4620-87DF-0AEA9D76471C}"/>
            </c:ext>
          </c:extLst>
        </c:ser>
        <c:ser>
          <c:idx val="6"/>
          <c:order val="6"/>
          <c:tx>
            <c:strRef>
              <c:f>ЗП!$A$10</c:f>
              <c:strCache>
                <c:ptCount val="1"/>
                <c:pt idx="0">
                  <c:v>ППС,включая заведующих кафедр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ЗП!$B$3:$D$3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ЗП!$B$10:$D$10</c:f>
              <c:numCache>
                <c:formatCode>General</c:formatCode>
                <c:ptCount val="3"/>
                <c:pt idx="0">
                  <c:v>196</c:v>
                </c:pt>
                <c:pt idx="1">
                  <c:v>207</c:v>
                </c:pt>
                <c:pt idx="2">
                  <c:v>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AD8-4620-87DF-0AEA9D76471C}"/>
            </c:ext>
          </c:extLst>
        </c:ser>
        <c:ser>
          <c:idx val="7"/>
          <c:order val="7"/>
          <c:tx>
            <c:strRef>
              <c:f>ЗП!$A$11</c:f>
              <c:strCache>
                <c:ptCount val="1"/>
                <c:pt idx="0">
                  <c:v>Учебно-вспомагательный персонал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ЗП!$B$3:$D$3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ЗП!$B$11:$D$11</c:f>
              <c:numCache>
                <c:formatCode>General</c:formatCode>
                <c:ptCount val="3"/>
                <c:pt idx="0">
                  <c:v>95</c:v>
                </c:pt>
                <c:pt idx="1">
                  <c:v>102</c:v>
                </c:pt>
                <c:pt idx="2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AD8-4620-87DF-0AEA9D76471C}"/>
            </c:ext>
          </c:extLst>
        </c:ser>
        <c:ser>
          <c:idx val="8"/>
          <c:order val="8"/>
          <c:tx>
            <c:strRef>
              <c:f>ЗП!$A$12</c:f>
              <c:strCache>
                <c:ptCount val="1"/>
                <c:pt idx="0">
                  <c:v>Обслуживающий персонал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ЗП!$B$3:$D$3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ЗП!$B$12:$D$12</c:f>
              <c:numCache>
                <c:formatCode>General</c:formatCode>
                <c:ptCount val="3"/>
                <c:pt idx="0">
                  <c:v>68</c:v>
                </c:pt>
                <c:pt idx="1">
                  <c:v>95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AD8-4620-87DF-0AEA9D764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80499792"/>
        <c:axId val="-1480499248"/>
      </c:barChart>
      <c:catAx>
        <c:axId val="-148049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9248"/>
        <c:crosses val="autoZero"/>
        <c:auto val="1"/>
        <c:lblAlgn val="ctr"/>
        <c:lblOffset val="100"/>
        <c:noMultiLvlLbl val="0"/>
      </c:catAx>
      <c:valAx>
        <c:axId val="-148049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470961789228451"/>
          <c:y val="7.5696498303565729E-2"/>
          <c:w val="0.24871652303244704"/>
          <c:h val="0.8472047244094489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Выпуск по годам в разрезе программ</a:t>
            </a:r>
            <a:endParaRPr lang="x-none" sz="16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'ПриемВыпуск НОВ'!$B$9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'ПриемВыпуск НОВ'!$A$10:$A$12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'ПриемВыпуск НОВ'!$B$10:$B$12</c:f>
              <c:numCache>
                <c:formatCode>General</c:formatCode>
                <c:ptCount val="3"/>
                <c:pt idx="0">
                  <c:v>1266</c:v>
                </c:pt>
                <c:pt idx="1">
                  <c:v>113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02-4062-9921-21A9639C8C79}"/>
            </c:ext>
          </c:extLst>
        </c:ser>
        <c:ser>
          <c:idx val="1"/>
          <c:order val="1"/>
          <c:tx>
            <c:strRef>
              <c:f>'ПриемВыпуск НОВ'!$C$9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'ПриемВыпуск НОВ'!$A$10:$A$12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'ПриемВыпуск НОВ'!$C$10:$C$12</c:f>
              <c:numCache>
                <c:formatCode>General</c:formatCode>
                <c:ptCount val="3"/>
                <c:pt idx="0">
                  <c:v>1240</c:v>
                </c:pt>
                <c:pt idx="1">
                  <c:v>47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02-4062-9921-21A9639C8C79}"/>
            </c:ext>
          </c:extLst>
        </c:ser>
        <c:ser>
          <c:idx val="2"/>
          <c:order val="2"/>
          <c:tx>
            <c:strRef>
              <c:f>'ПриемВыпуск НОВ'!$D$9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'ПриемВыпуск НОВ'!$A$10:$A$12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'ПриемВыпуск НОВ'!$D$10:$D$12</c:f>
              <c:numCache>
                <c:formatCode>General</c:formatCode>
                <c:ptCount val="3"/>
                <c:pt idx="0">
                  <c:v>852</c:v>
                </c:pt>
                <c:pt idx="1">
                  <c:v>62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02-4062-9921-21A9639C8C79}"/>
            </c:ext>
          </c:extLst>
        </c:ser>
        <c:ser>
          <c:idx val="3"/>
          <c:order val="3"/>
          <c:tx>
            <c:strRef>
              <c:f>'ПриемВыпуск НОВ'!$E$9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'ПриемВыпуск НОВ'!$A$10:$A$12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'ПриемВыпуск НОВ'!$E$10:$E$12</c:f>
              <c:numCache>
                <c:formatCode>General</c:formatCode>
                <c:ptCount val="3"/>
                <c:pt idx="0">
                  <c:v>925</c:v>
                </c:pt>
                <c:pt idx="1">
                  <c:v>65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02-4062-9921-21A9639C8C79}"/>
            </c:ext>
          </c:extLst>
        </c:ser>
        <c:ser>
          <c:idx val="4"/>
          <c:order val="4"/>
          <c:tx>
            <c:strRef>
              <c:f>'ПриемВыпуск НОВ'!$F$9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'ПриемВыпуск НОВ'!$A$10:$A$12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'ПриемВыпуск НОВ'!$F$10:$F$12</c:f>
              <c:numCache>
                <c:formatCode>General</c:formatCode>
                <c:ptCount val="3"/>
                <c:pt idx="0">
                  <c:v>861</c:v>
                </c:pt>
                <c:pt idx="1">
                  <c:v>94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02-4062-9921-21A9639C8C79}"/>
            </c:ext>
          </c:extLst>
        </c:ser>
        <c:ser>
          <c:idx val="5"/>
          <c:order val="5"/>
          <c:tx>
            <c:strRef>
              <c:f>'ПриемВыпуск НОВ'!$G$9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'ПриемВыпуск НОВ'!$A$10:$A$12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'ПриемВыпуск НОВ'!$G$10:$G$12</c:f>
              <c:numCache>
                <c:formatCode>General</c:formatCode>
                <c:ptCount val="3"/>
                <c:pt idx="0">
                  <c:v>738</c:v>
                </c:pt>
                <c:pt idx="1">
                  <c:v>156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02-4062-9921-21A9639C8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3085904"/>
        <c:axId val="-1483088624"/>
        <c:axId val="0"/>
      </c:bar3DChart>
      <c:catAx>
        <c:axId val="-148308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88624"/>
        <c:crosses val="autoZero"/>
        <c:auto val="1"/>
        <c:lblAlgn val="ctr"/>
        <c:lblOffset val="100"/>
        <c:noMultiLvlLbl val="0"/>
      </c:catAx>
      <c:valAx>
        <c:axId val="-148308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85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Среднемесячная заработная плата с учетом всех выплат, тыс.тг.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247265847494255E-2"/>
          <c:y val="9.7511682990845658E-2"/>
          <c:w val="0.84689020742636179"/>
          <c:h val="0.48767936440377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ЗП!$B$3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ЗП!$A$4:$A$12</c:f>
              <c:strCache>
                <c:ptCount val="9"/>
                <c:pt idx="0">
                  <c:v>Все работники</c:v>
                </c:pt>
                <c:pt idx="1">
                  <c:v>Заведующие кафедрами</c:v>
                </c:pt>
                <c:pt idx="2">
                  <c:v>Профессора</c:v>
                </c:pt>
                <c:pt idx="3">
                  <c:v>Доценты,старшие преподаватели с уч.ст</c:v>
                </c:pt>
                <c:pt idx="4">
                  <c:v>Старшие преподаватели без уч.ст</c:v>
                </c:pt>
                <c:pt idx="5">
                  <c:v>Ассистенты и преподаватели</c:v>
                </c:pt>
                <c:pt idx="6">
                  <c:v>ППС,включая заведующих кафедр</c:v>
                </c:pt>
                <c:pt idx="7">
                  <c:v>Учебно-вспомагательный персонал</c:v>
                </c:pt>
                <c:pt idx="8">
                  <c:v>Обслуживающий персонал</c:v>
                </c:pt>
              </c:strCache>
            </c:strRef>
          </c:cat>
          <c:val>
            <c:numRef>
              <c:f>ЗП!$B$4:$B$12</c:f>
              <c:numCache>
                <c:formatCode>General</c:formatCode>
                <c:ptCount val="9"/>
                <c:pt idx="0">
                  <c:v>157.5</c:v>
                </c:pt>
                <c:pt idx="1">
                  <c:v>320</c:v>
                </c:pt>
                <c:pt idx="2">
                  <c:v>210</c:v>
                </c:pt>
                <c:pt idx="3">
                  <c:v>175</c:v>
                </c:pt>
                <c:pt idx="4">
                  <c:v>140</c:v>
                </c:pt>
                <c:pt idx="5">
                  <c:v>110</c:v>
                </c:pt>
                <c:pt idx="6">
                  <c:v>196</c:v>
                </c:pt>
                <c:pt idx="7">
                  <c:v>95</c:v>
                </c:pt>
                <c:pt idx="8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21-4520-9240-950324206B89}"/>
            </c:ext>
          </c:extLst>
        </c:ser>
        <c:ser>
          <c:idx val="1"/>
          <c:order val="1"/>
          <c:tx>
            <c:strRef>
              <c:f>ЗП!$C$3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ЗП!$A$4:$A$12</c:f>
              <c:strCache>
                <c:ptCount val="9"/>
                <c:pt idx="0">
                  <c:v>Все работники</c:v>
                </c:pt>
                <c:pt idx="1">
                  <c:v>Заведующие кафедрами</c:v>
                </c:pt>
                <c:pt idx="2">
                  <c:v>Профессора</c:v>
                </c:pt>
                <c:pt idx="3">
                  <c:v>Доценты,старшие преподаватели с уч.ст</c:v>
                </c:pt>
                <c:pt idx="4">
                  <c:v>Старшие преподаватели без уч.ст</c:v>
                </c:pt>
                <c:pt idx="5">
                  <c:v>Ассистенты и преподаватели</c:v>
                </c:pt>
                <c:pt idx="6">
                  <c:v>ППС,включая заведующих кафедр</c:v>
                </c:pt>
                <c:pt idx="7">
                  <c:v>Учебно-вспомагательный персонал</c:v>
                </c:pt>
                <c:pt idx="8">
                  <c:v>Обслуживающий персонал</c:v>
                </c:pt>
              </c:strCache>
            </c:strRef>
          </c:cat>
          <c:val>
            <c:numRef>
              <c:f>ЗП!$C$4:$C$12</c:f>
              <c:numCache>
                <c:formatCode>General</c:formatCode>
                <c:ptCount val="9"/>
                <c:pt idx="0">
                  <c:v>185.2</c:v>
                </c:pt>
                <c:pt idx="1">
                  <c:v>355</c:v>
                </c:pt>
                <c:pt idx="2">
                  <c:v>225</c:v>
                </c:pt>
                <c:pt idx="3">
                  <c:v>182</c:v>
                </c:pt>
                <c:pt idx="4">
                  <c:v>160</c:v>
                </c:pt>
                <c:pt idx="5">
                  <c:v>115</c:v>
                </c:pt>
                <c:pt idx="6">
                  <c:v>207</c:v>
                </c:pt>
                <c:pt idx="7">
                  <c:v>102</c:v>
                </c:pt>
                <c:pt idx="8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21-4520-9240-950324206B89}"/>
            </c:ext>
          </c:extLst>
        </c:ser>
        <c:ser>
          <c:idx val="2"/>
          <c:order val="2"/>
          <c:tx>
            <c:strRef>
              <c:f>ЗП!$D$3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ЗП!$A$4:$A$12</c:f>
              <c:strCache>
                <c:ptCount val="9"/>
                <c:pt idx="0">
                  <c:v>Все работники</c:v>
                </c:pt>
                <c:pt idx="1">
                  <c:v>Заведующие кафедрами</c:v>
                </c:pt>
                <c:pt idx="2">
                  <c:v>Профессора</c:v>
                </c:pt>
                <c:pt idx="3">
                  <c:v>Доценты,старшие преподаватели с уч.ст</c:v>
                </c:pt>
                <c:pt idx="4">
                  <c:v>Старшие преподаватели без уч.ст</c:v>
                </c:pt>
                <c:pt idx="5">
                  <c:v>Ассистенты и преподаватели</c:v>
                </c:pt>
                <c:pt idx="6">
                  <c:v>ППС,включая заведующих кафедр</c:v>
                </c:pt>
                <c:pt idx="7">
                  <c:v>Учебно-вспомагательный персонал</c:v>
                </c:pt>
                <c:pt idx="8">
                  <c:v>Обслуживающий персонал</c:v>
                </c:pt>
              </c:strCache>
            </c:strRef>
          </c:cat>
          <c:val>
            <c:numRef>
              <c:f>ЗП!$D$4:$D$12</c:f>
              <c:numCache>
                <c:formatCode>General</c:formatCode>
                <c:ptCount val="9"/>
                <c:pt idx="0">
                  <c:v>220</c:v>
                </c:pt>
                <c:pt idx="1">
                  <c:v>400</c:v>
                </c:pt>
                <c:pt idx="2">
                  <c:v>250</c:v>
                </c:pt>
                <c:pt idx="3">
                  <c:v>233</c:v>
                </c:pt>
                <c:pt idx="4">
                  <c:v>180</c:v>
                </c:pt>
                <c:pt idx="5">
                  <c:v>133</c:v>
                </c:pt>
                <c:pt idx="6">
                  <c:v>239</c:v>
                </c:pt>
                <c:pt idx="7">
                  <c:v>110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21-4520-9240-950324206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80493264"/>
        <c:axId val="-1480494896"/>
      </c:barChart>
      <c:catAx>
        <c:axId val="-148049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4896"/>
        <c:crosses val="autoZero"/>
        <c:auto val="1"/>
        <c:lblAlgn val="ctr"/>
        <c:lblOffset val="100"/>
        <c:noMultiLvlLbl val="0"/>
      </c:catAx>
      <c:valAx>
        <c:axId val="-148049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707465802455219"/>
          <c:y val="0.68411576931261975"/>
          <c:w val="8.4208394501959438E-2"/>
          <c:h val="0.2179127473930623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Публикации ППС, шт.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Публикации!$C$2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Публикации!$A$3:$A$5</c:f>
              <c:strCache>
                <c:ptCount val="3"/>
                <c:pt idx="0">
                  <c:v> ККСОН</c:v>
                </c:pt>
                <c:pt idx="1">
                  <c:v> Web of Science</c:v>
                </c:pt>
                <c:pt idx="2">
                  <c:v> Scopus</c:v>
                </c:pt>
              </c:strCache>
            </c:strRef>
          </c:cat>
          <c:val>
            <c:numRef>
              <c:f>Публикации!$C$3:$C$5</c:f>
              <c:numCache>
                <c:formatCode>General</c:formatCode>
                <c:ptCount val="3"/>
                <c:pt idx="0">
                  <c:v>56</c:v>
                </c:pt>
                <c:pt idx="1">
                  <c:v>34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47-4523-992D-A44635C7FFDE}"/>
            </c:ext>
          </c:extLst>
        </c:ser>
        <c:ser>
          <c:idx val="2"/>
          <c:order val="2"/>
          <c:tx>
            <c:strRef>
              <c:f>Публикации!$D$2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Публикации!$A$3:$A$5</c:f>
              <c:strCache>
                <c:ptCount val="3"/>
                <c:pt idx="0">
                  <c:v> ККСОН</c:v>
                </c:pt>
                <c:pt idx="1">
                  <c:v> Web of Science</c:v>
                </c:pt>
                <c:pt idx="2">
                  <c:v> Scopus</c:v>
                </c:pt>
              </c:strCache>
            </c:strRef>
          </c:cat>
          <c:val>
            <c:numRef>
              <c:f>Публикации!$D$3:$D$5</c:f>
              <c:numCache>
                <c:formatCode>General</c:formatCode>
                <c:ptCount val="3"/>
                <c:pt idx="0">
                  <c:v>61</c:v>
                </c:pt>
                <c:pt idx="1">
                  <c:v>39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47-4523-992D-A44635C7FFDE}"/>
            </c:ext>
          </c:extLst>
        </c:ser>
        <c:ser>
          <c:idx val="3"/>
          <c:order val="3"/>
          <c:tx>
            <c:strRef>
              <c:f>Публикации!$E$2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Публикации!$A$3:$A$5</c:f>
              <c:strCache>
                <c:ptCount val="3"/>
                <c:pt idx="0">
                  <c:v> ККСОН</c:v>
                </c:pt>
                <c:pt idx="1">
                  <c:v> Web of Science</c:v>
                </c:pt>
                <c:pt idx="2">
                  <c:v> Scopus</c:v>
                </c:pt>
              </c:strCache>
            </c:strRef>
          </c:cat>
          <c:val>
            <c:numRef>
              <c:f>Публикации!$E$3:$E$5</c:f>
              <c:numCache>
                <c:formatCode>General</c:formatCode>
                <c:ptCount val="3"/>
                <c:pt idx="0">
                  <c:v>75</c:v>
                </c:pt>
                <c:pt idx="1">
                  <c:v>54</c:v>
                </c:pt>
                <c:pt idx="2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47-4523-992D-A44635C7FFDE}"/>
            </c:ext>
          </c:extLst>
        </c:ser>
        <c:ser>
          <c:idx val="4"/>
          <c:order val="4"/>
          <c:tx>
            <c:strRef>
              <c:f>Публикации!$F$2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Публикации!$A$3:$A$5</c:f>
              <c:strCache>
                <c:ptCount val="3"/>
                <c:pt idx="0">
                  <c:v> ККСОН</c:v>
                </c:pt>
                <c:pt idx="1">
                  <c:v> Web of Science</c:v>
                </c:pt>
                <c:pt idx="2">
                  <c:v> Scopus</c:v>
                </c:pt>
              </c:strCache>
            </c:strRef>
          </c:cat>
          <c:val>
            <c:numRef>
              <c:f>Публикации!$F$3:$F$5</c:f>
              <c:numCache>
                <c:formatCode>General</c:formatCode>
                <c:ptCount val="3"/>
                <c:pt idx="0">
                  <c:v>97</c:v>
                </c:pt>
                <c:pt idx="1">
                  <c:v>50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47-4523-992D-A44635C7FFDE}"/>
            </c:ext>
          </c:extLst>
        </c:ser>
        <c:ser>
          <c:idx val="5"/>
          <c:order val="5"/>
          <c:tx>
            <c:strRef>
              <c:f>Публикации!$G$2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Публикации!$A$3:$A$5</c:f>
              <c:strCache>
                <c:ptCount val="3"/>
                <c:pt idx="0">
                  <c:v> ККСОН</c:v>
                </c:pt>
                <c:pt idx="1">
                  <c:v> Web of Science</c:v>
                </c:pt>
                <c:pt idx="2">
                  <c:v> Scopus</c:v>
                </c:pt>
              </c:strCache>
            </c:strRef>
          </c:cat>
          <c:val>
            <c:numRef>
              <c:f>Публикации!$G$3:$G$5</c:f>
              <c:numCache>
                <c:formatCode>General</c:formatCode>
                <c:ptCount val="3"/>
                <c:pt idx="0">
                  <c:v>51</c:v>
                </c:pt>
                <c:pt idx="1">
                  <c:v>19</c:v>
                </c:pt>
                <c:pt idx="2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447-4523-992D-A44635C7F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80496528"/>
        <c:axId val="-148049870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Публикации!$B$2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Публикации!$A$3:$A$5</c15:sqref>
                        </c15:formulaRef>
                      </c:ext>
                    </c:extLst>
                    <c:strCache>
                      <c:ptCount val="3"/>
                      <c:pt idx="0">
                        <c:v> ККСОН</c:v>
                      </c:pt>
                      <c:pt idx="1">
                        <c:v> Web of Science</c:v>
                      </c:pt>
                      <c:pt idx="2">
                        <c:v> Scopus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Публикации!$B$3:$B$5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48</c:v>
                      </c:pt>
                      <c:pt idx="1">
                        <c:v>12</c:v>
                      </c:pt>
                      <c:pt idx="2">
                        <c:v>15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A447-4523-992D-A44635C7FFDE}"/>
                  </c:ext>
                </c:extLst>
              </c15:ser>
            </c15:filteredBarSeries>
          </c:ext>
        </c:extLst>
      </c:barChart>
      <c:catAx>
        <c:axId val="-148049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8704"/>
        <c:crosses val="autoZero"/>
        <c:auto val="1"/>
        <c:lblAlgn val="ctr"/>
        <c:lblOffset val="100"/>
        <c:noMultiLvlLbl val="0"/>
      </c:catAx>
      <c:valAx>
        <c:axId val="-148049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6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Индекс Хирша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Публикации!$A$10</c:f>
              <c:strCache>
                <c:ptCount val="1"/>
                <c:pt idx="0">
                  <c:v>Индекс Хирша в Scopus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Публикации!$B$9:$G$9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Публикации!$B$10:$G$10</c:f>
              <c:numCache>
                <c:formatCode>General</c:formatCode>
                <c:ptCount val="5"/>
                <c:pt idx="0">
                  <c:v>55</c:v>
                </c:pt>
                <c:pt idx="1">
                  <c:v>67</c:v>
                </c:pt>
                <c:pt idx="2">
                  <c:v>72</c:v>
                </c:pt>
                <c:pt idx="3">
                  <c:v>75</c:v>
                </c:pt>
                <c:pt idx="4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38-4F39-AA49-D4657C564D1B}"/>
            </c:ext>
          </c:extLst>
        </c:ser>
        <c:ser>
          <c:idx val="1"/>
          <c:order val="1"/>
          <c:tx>
            <c:strRef>
              <c:f>Публикации!$A$11</c:f>
              <c:strCache>
                <c:ptCount val="1"/>
                <c:pt idx="0">
                  <c:v>Индекс Хирша в   Web of Science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Публикации!$B$9:$G$9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Публикации!$B$11:$G$11</c:f>
              <c:numCache>
                <c:formatCode>General</c:formatCode>
                <c:ptCount val="5"/>
                <c:pt idx="0">
                  <c:v>22</c:v>
                </c:pt>
                <c:pt idx="1">
                  <c:v>31</c:v>
                </c:pt>
                <c:pt idx="2">
                  <c:v>36</c:v>
                </c:pt>
                <c:pt idx="3">
                  <c:v>45</c:v>
                </c:pt>
                <c:pt idx="4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38-4F39-AA49-D4657C564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80494352"/>
        <c:axId val="-1480493808"/>
      </c:barChart>
      <c:catAx>
        <c:axId val="-148049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3808"/>
        <c:crosses val="autoZero"/>
        <c:auto val="1"/>
        <c:lblAlgn val="ctr"/>
        <c:lblOffset val="100"/>
        <c:noMultiLvlLbl val="0"/>
      </c:catAx>
      <c:valAx>
        <c:axId val="-148049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0494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Количество действующих договор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346485964347393E-2"/>
          <c:y val="0.17667781493868451"/>
          <c:w val="0.91139205182995253"/>
          <c:h val="0.646469157910445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ДНК!$K$21</c:f>
              <c:strCache>
                <c:ptCount val="1"/>
                <c:pt idx="0">
                  <c:v>Количество действующих договор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ДНК!$L$20:$P$20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ДНК!$L$21:$P$21</c:f>
              <c:numCache>
                <c:formatCode>General</c:formatCode>
                <c:ptCount val="5"/>
                <c:pt idx="0">
                  <c:v>32</c:v>
                </c:pt>
                <c:pt idx="1">
                  <c:v>29</c:v>
                </c:pt>
                <c:pt idx="2">
                  <c:v>20</c:v>
                </c:pt>
                <c:pt idx="3">
                  <c:v>26</c:v>
                </c:pt>
                <c:pt idx="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42-4257-821C-52DDD3642F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482200752"/>
        <c:axId val="-1482201840"/>
        <c:axId val="0"/>
      </c:bar3DChart>
      <c:catAx>
        <c:axId val="-148220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201840"/>
        <c:crosses val="autoZero"/>
        <c:auto val="1"/>
        <c:lblAlgn val="ctr"/>
        <c:lblOffset val="100"/>
        <c:noMultiLvlLbl val="0"/>
      </c:catAx>
      <c:valAx>
        <c:axId val="-148220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20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>
                <a:effectLst/>
              </a:rPr>
              <a:t>Объем финансирования НИР, млн.тг.</a:t>
            </a:r>
            <a:endParaRPr lang="x-none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ДНК!$A$3</c:f>
              <c:strCache>
                <c:ptCount val="1"/>
                <c:pt idx="0">
                  <c:v>Грантовое финансиорование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ДНК!$B$2:$G$2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(8 мес)</c:v>
                </c:pt>
              </c:strCache>
            </c:strRef>
          </c:cat>
          <c:val>
            <c:numRef>
              <c:f>ДНК!$B$3:$G$3</c:f>
              <c:numCache>
                <c:formatCode>General</c:formatCode>
                <c:ptCount val="6"/>
                <c:pt idx="0">
                  <c:v>115.75999999999999</c:v>
                </c:pt>
                <c:pt idx="1">
                  <c:v>143.93</c:v>
                </c:pt>
                <c:pt idx="2">
                  <c:v>295.68</c:v>
                </c:pt>
                <c:pt idx="3">
                  <c:v>257.22000000000003</c:v>
                </c:pt>
                <c:pt idx="4">
                  <c:v>327.93</c:v>
                </c:pt>
                <c:pt idx="5">
                  <c:v>491.5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13-4EC8-8C79-A5988694D8C9}"/>
            </c:ext>
          </c:extLst>
        </c:ser>
        <c:ser>
          <c:idx val="1"/>
          <c:order val="1"/>
          <c:tx>
            <c:strRef>
              <c:f>ДНК!$A$4</c:f>
              <c:strCache>
                <c:ptCount val="1"/>
                <c:pt idx="0">
                  <c:v>Хоздоговора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ДНК!$B$2:$G$2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(8 мес)</c:v>
                </c:pt>
              </c:strCache>
            </c:strRef>
          </c:cat>
          <c:val>
            <c:numRef>
              <c:f>ДНК!$B$4:$G$4</c:f>
              <c:numCache>
                <c:formatCode>General</c:formatCode>
                <c:ptCount val="6"/>
                <c:pt idx="0">
                  <c:v>109</c:v>
                </c:pt>
                <c:pt idx="1">
                  <c:v>88</c:v>
                </c:pt>
                <c:pt idx="2">
                  <c:v>65</c:v>
                </c:pt>
                <c:pt idx="3">
                  <c:v>92</c:v>
                </c:pt>
                <c:pt idx="4">
                  <c:v>87</c:v>
                </c:pt>
                <c:pt idx="5">
                  <c:v>115.22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13-4EC8-8C79-A5988694D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2204016"/>
        <c:axId val="-1482200208"/>
        <c:axId val="0"/>
      </c:bar3DChart>
      <c:catAx>
        <c:axId val="-148220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82200208"/>
        <c:crosses val="autoZero"/>
        <c:auto val="1"/>
        <c:lblAlgn val="ctr"/>
        <c:lblOffset val="100"/>
        <c:noMultiLvlLbl val="0"/>
      </c:catAx>
      <c:valAx>
        <c:axId val="-148220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82204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Интелектуальная собственность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759164479440069"/>
          <c:y val="0.17206036745406825"/>
          <c:w val="0.60799168853893271"/>
          <c:h val="0.40832677165354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Публикации!$A$15</c:f>
              <c:strCache>
                <c:ptCount val="1"/>
                <c:pt idx="0">
                  <c:v>Подано заявок на ИС  РК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Публикации!$B$14:$G$14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Публикации!$B$15:$G$15</c:f>
              <c:numCache>
                <c:formatCode>General</c:formatCode>
                <c:ptCount val="6"/>
                <c:pt idx="0">
                  <c:v>9</c:v>
                </c:pt>
                <c:pt idx="1">
                  <c:v>14</c:v>
                </c:pt>
                <c:pt idx="2">
                  <c:v>15</c:v>
                </c:pt>
                <c:pt idx="3">
                  <c:v>12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34-456D-8B56-85E97FDA8F37}"/>
            </c:ext>
          </c:extLst>
        </c:ser>
        <c:ser>
          <c:idx val="1"/>
          <c:order val="1"/>
          <c:tx>
            <c:strRef>
              <c:f>Публикации!$A$16</c:f>
              <c:strCache>
                <c:ptCount val="1"/>
                <c:pt idx="0">
                  <c:v>Получено охранных документов на ИС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Публикации!$B$14:$G$14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Публикации!$B$16:$G$16</c:f>
              <c:numCache>
                <c:formatCode>General</c:formatCode>
                <c:ptCount val="6"/>
                <c:pt idx="0">
                  <c:v>23</c:v>
                </c:pt>
                <c:pt idx="1">
                  <c:v>10</c:v>
                </c:pt>
                <c:pt idx="2">
                  <c:v>16</c:v>
                </c:pt>
                <c:pt idx="3">
                  <c:v>20</c:v>
                </c:pt>
                <c:pt idx="4">
                  <c:v>14</c:v>
                </c:pt>
                <c:pt idx="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34-456D-8B56-85E97FDA8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82196400"/>
        <c:axId val="-1482211088"/>
      </c:barChart>
      <c:catAx>
        <c:axId val="-148219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211088"/>
        <c:crosses val="autoZero"/>
        <c:auto val="1"/>
        <c:lblAlgn val="ctr"/>
        <c:lblOffset val="100"/>
        <c:noMultiLvlLbl val="0"/>
      </c:catAx>
      <c:valAx>
        <c:axId val="-1482211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196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Патенты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876835374574027"/>
          <c:y val="0.16683395343496765"/>
          <c:w val="0.77131610983837884"/>
          <c:h val="0.555795785943423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Публикации!$B$27</c:f>
              <c:strCache>
                <c:ptCount val="1"/>
                <c:pt idx="0">
                  <c:v>на 01.01.2019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Публикации!$A$28:$A$30</c:f>
              <c:strCache>
                <c:ptCount val="3"/>
                <c:pt idx="0">
                  <c:v>действующие</c:v>
                </c:pt>
                <c:pt idx="1">
                  <c:v>недействующие</c:v>
                </c:pt>
                <c:pt idx="2">
                  <c:v>поддержанные</c:v>
                </c:pt>
              </c:strCache>
            </c:strRef>
          </c:cat>
          <c:val>
            <c:numRef>
              <c:f>Публикации!$B$28:$B$30</c:f>
              <c:numCache>
                <c:formatCode>General</c:formatCode>
                <c:ptCount val="3"/>
                <c:pt idx="0">
                  <c:v>22</c:v>
                </c:pt>
                <c:pt idx="1">
                  <c:v>53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EE-4E32-9C58-7B49E430D178}"/>
            </c:ext>
          </c:extLst>
        </c:ser>
        <c:ser>
          <c:idx val="1"/>
          <c:order val="1"/>
          <c:tx>
            <c:strRef>
              <c:f>Публикации!$C$27</c:f>
              <c:strCache>
                <c:ptCount val="1"/>
                <c:pt idx="0">
                  <c:v>на 04.08.2020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Публикации!$A$28:$A$30</c:f>
              <c:strCache>
                <c:ptCount val="3"/>
                <c:pt idx="0">
                  <c:v>действующие</c:v>
                </c:pt>
                <c:pt idx="1">
                  <c:v>недействующие</c:v>
                </c:pt>
                <c:pt idx="2">
                  <c:v>поддержанные</c:v>
                </c:pt>
              </c:strCache>
            </c:strRef>
          </c:cat>
          <c:val>
            <c:numRef>
              <c:f>Публикации!$C$28:$C$30</c:f>
              <c:numCache>
                <c:formatCode>General</c:formatCode>
                <c:ptCount val="3"/>
                <c:pt idx="0">
                  <c:v>27</c:v>
                </c:pt>
                <c:pt idx="1">
                  <c:v>67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EE-4E32-9C58-7B49E430D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2198576"/>
        <c:axId val="-1482201296"/>
        <c:axId val="0"/>
      </c:bar3DChart>
      <c:catAx>
        <c:axId val="-148219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201296"/>
        <c:crosses val="autoZero"/>
        <c:auto val="1"/>
        <c:lblAlgn val="ctr"/>
        <c:lblOffset val="100"/>
        <c:noMultiLvlLbl val="0"/>
      </c:catAx>
      <c:valAx>
        <c:axId val="-148220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198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Участие в конференциях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Публикации!$A$20</c:f>
              <c:strCache>
                <c:ptCount val="1"/>
                <c:pt idx="0">
                  <c:v>участие   в  выставках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Публикации!$B$19:$H$19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Публикации!$B$20:$H$20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9-41B4-AD21-46AB130A458A}"/>
            </c:ext>
          </c:extLst>
        </c:ser>
        <c:ser>
          <c:idx val="1"/>
          <c:order val="1"/>
          <c:tx>
            <c:strRef>
              <c:f>Публикации!$A$21</c:f>
              <c:strCache>
                <c:ptCount val="1"/>
                <c:pt idx="0">
                  <c:v>участие  в международных конференциях  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Публикации!$B$19:$H$19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Публикации!$B$21:$H$21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38</c:v>
                </c:pt>
                <c:pt idx="3">
                  <c:v>47</c:v>
                </c:pt>
                <c:pt idx="4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9-41B4-AD21-46AB130A458A}"/>
            </c:ext>
          </c:extLst>
        </c:ser>
        <c:ser>
          <c:idx val="2"/>
          <c:order val="2"/>
          <c:tx>
            <c:strRef>
              <c:f>Публикации!$A$22</c:f>
              <c:strCache>
                <c:ptCount val="1"/>
                <c:pt idx="0">
                  <c:v>участие  в  республиканских конференциях  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Публикации!$B$19:$H$19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Публикации!$B$22:$H$22</c:f>
              <c:numCache>
                <c:formatCode>General</c:formatCode>
                <c:ptCount val="5"/>
                <c:pt idx="0">
                  <c:v>71</c:v>
                </c:pt>
                <c:pt idx="1">
                  <c:v>70</c:v>
                </c:pt>
                <c:pt idx="2">
                  <c:v>110</c:v>
                </c:pt>
                <c:pt idx="3">
                  <c:v>53</c:v>
                </c:pt>
                <c:pt idx="4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89-41B4-AD21-46AB130A458A}"/>
            </c:ext>
          </c:extLst>
        </c:ser>
        <c:ser>
          <c:idx val="3"/>
          <c:order val="3"/>
          <c:tx>
            <c:strRef>
              <c:f>Публикации!$A$23</c:f>
              <c:strCache>
                <c:ptCount val="1"/>
                <c:pt idx="0">
                  <c:v>участие  в  НИРС, Самрук -Энерго, Предметная олимпиада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Публикации!$B$19:$H$19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Публикации!$B$23:$H$23</c:f>
              <c:numCache>
                <c:formatCode>General</c:formatCode>
                <c:ptCount val="5"/>
                <c:pt idx="0">
                  <c:v>26</c:v>
                </c:pt>
                <c:pt idx="1">
                  <c:v>20</c:v>
                </c:pt>
                <c:pt idx="2">
                  <c:v>21</c:v>
                </c:pt>
                <c:pt idx="3">
                  <c:v>24</c:v>
                </c:pt>
                <c:pt idx="4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89-41B4-AD21-46AB130A458A}"/>
            </c:ext>
          </c:extLst>
        </c:ser>
        <c:ser>
          <c:idx val="4"/>
          <c:order val="4"/>
          <c:tx>
            <c:strRef>
              <c:f>Публикации!$A$24</c:f>
              <c:strCache>
                <c:ptCount val="1"/>
                <c:pt idx="0">
                  <c:v>участие  в отраслевых форумах,съездах, круглых столах, семнарах, презентациях         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Публикации!$B$19:$H$19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Публикации!$B$24:$H$24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11</c:v>
                </c:pt>
                <c:pt idx="3">
                  <c:v>17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89-41B4-AD21-46AB130A4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2210544"/>
        <c:axId val="-1482210000"/>
        <c:axId val="0"/>
      </c:bar3DChart>
      <c:catAx>
        <c:axId val="-148221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82210000"/>
        <c:crosses val="autoZero"/>
        <c:auto val="1"/>
        <c:lblAlgn val="ctr"/>
        <c:lblOffset val="100"/>
        <c:noMultiLvlLbl val="0"/>
      </c:catAx>
      <c:valAx>
        <c:axId val="-148221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8221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Повышение квалификации ППС</a:t>
            </a:r>
          </a:p>
        </c:rich>
      </c:tx>
      <c:layout>
        <c:manualLayout>
          <c:xMode val="edge"/>
          <c:yMode val="edge"/>
          <c:x val="0.23862029397152601"/>
          <c:y val="3.225466442606417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'Повышение квалификации ППС'!$B$2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'Повышение квалификации ППС'!$A$3:$A$6</c:f>
              <c:strCache>
                <c:ptCount val="4"/>
                <c:pt idx="0">
                  <c:v>ИЭЭЭТ</c:v>
                </c:pt>
                <c:pt idx="1">
                  <c:v>ИТЭТТ</c:v>
                </c:pt>
                <c:pt idx="2">
                  <c:v>ИКТТК</c:v>
                </c:pt>
                <c:pt idx="3">
                  <c:v>ИСУИТ</c:v>
                </c:pt>
              </c:strCache>
            </c:strRef>
          </c:cat>
          <c:val>
            <c:numRef>
              <c:f>'Повышение квалификации ППС'!$B$3:$B$6</c:f>
              <c:numCache>
                <c:formatCode>General</c:formatCode>
                <c:ptCount val="4"/>
                <c:pt idx="0">
                  <c:v>51</c:v>
                </c:pt>
                <c:pt idx="1">
                  <c:v>12</c:v>
                </c:pt>
                <c:pt idx="2">
                  <c:v>43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C1-47CC-90DA-F8D29FB9274F}"/>
            </c:ext>
          </c:extLst>
        </c:ser>
        <c:ser>
          <c:idx val="1"/>
          <c:order val="1"/>
          <c:tx>
            <c:strRef>
              <c:f>'Повышение квалификации ППС'!$C$2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'Повышение квалификации ППС'!$A$3:$A$6</c:f>
              <c:strCache>
                <c:ptCount val="4"/>
                <c:pt idx="0">
                  <c:v>ИЭЭЭТ</c:v>
                </c:pt>
                <c:pt idx="1">
                  <c:v>ИТЭТТ</c:v>
                </c:pt>
                <c:pt idx="2">
                  <c:v>ИКТТК</c:v>
                </c:pt>
                <c:pt idx="3">
                  <c:v>ИСУИТ</c:v>
                </c:pt>
              </c:strCache>
            </c:strRef>
          </c:cat>
          <c:val>
            <c:numRef>
              <c:f>'Повышение квалификации ППС'!$C$3:$C$6</c:f>
              <c:numCache>
                <c:formatCode>General</c:formatCode>
                <c:ptCount val="4"/>
                <c:pt idx="0">
                  <c:v>27</c:v>
                </c:pt>
                <c:pt idx="1">
                  <c:v>11</c:v>
                </c:pt>
                <c:pt idx="2">
                  <c:v>41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C1-47CC-90DA-F8D29FB9274F}"/>
            </c:ext>
          </c:extLst>
        </c:ser>
        <c:ser>
          <c:idx val="2"/>
          <c:order val="2"/>
          <c:tx>
            <c:strRef>
              <c:f>'Повышение квалификации ППС'!$D$2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'Повышение квалификации ППС'!$A$3:$A$6</c:f>
              <c:strCache>
                <c:ptCount val="4"/>
                <c:pt idx="0">
                  <c:v>ИЭЭЭТ</c:v>
                </c:pt>
                <c:pt idx="1">
                  <c:v>ИТЭТТ</c:v>
                </c:pt>
                <c:pt idx="2">
                  <c:v>ИКТТК</c:v>
                </c:pt>
                <c:pt idx="3">
                  <c:v>ИСУИТ</c:v>
                </c:pt>
              </c:strCache>
            </c:strRef>
          </c:cat>
          <c:val>
            <c:numRef>
              <c:f>'Повышение квалификации ППС'!$D$3:$D$6</c:f>
              <c:numCache>
                <c:formatCode>General</c:formatCode>
                <c:ptCount val="4"/>
                <c:pt idx="0">
                  <c:v>33</c:v>
                </c:pt>
                <c:pt idx="1">
                  <c:v>16</c:v>
                </c:pt>
                <c:pt idx="2">
                  <c:v>35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C1-47CC-90DA-F8D29FB9274F}"/>
            </c:ext>
          </c:extLst>
        </c:ser>
        <c:ser>
          <c:idx val="3"/>
          <c:order val="3"/>
          <c:tx>
            <c:strRef>
              <c:f>'Повышение квалификации ППС'!$E$2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'Повышение квалификации ППС'!$A$3:$A$6</c:f>
              <c:strCache>
                <c:ptCount val="4"/>
                <c:pt idx="0">
                  <c:v>ИЭЭЭТ</c:v>
                </c:pt>
                <c:pt idx="1">
                  <c:v>ИТЭТТ</c:v>
                </c:pt>
                <c:pt idx="2">
                  <c:v>ИКТТК</c:v>
                </c:pt>
                <c:pt idx="3">
                  <c:v>ИСУИТ</c:v>
                </c:pt>
              </c:strCache>
            </c:strRef>
          </c:cat>
          <c:val>
            <c:numRef>
              <c:f>'Повышение квалификации ППС'!$E$3:$E$6</c:f>
              <c:numCache>
                <c:formatCode>General</c:formatCode>
                <c:ptCount val="4"/>
                <c:pt idx="0">
                  <c:v>62</c:v>
                </c:pt>
                <c:pt idx="1">
                  <c:v>39</c:v>
                </c:pt>
                <c:pt idx="2">
                  <c:v>57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BC1-47CC-90DA-F8D29FB9274F}"/>
            </c:ext>
          </c:extLst>
        </c:ser>
        <c:ser>
          <c:idx val="4"/>
          <c:order val="4"/>
          <c:tx>
            <c:strRef>
              <c:f>'Повышение квалификации ППС'!$F$2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'Повышение квалификации ППС'!$A$3:$A$6</c:f>
              <c:strCache>
                <c:ptCount val="4"/>
                <c:pt idx="0">
                  <c:v>ИЭЭЭТ</c:v>
                </c:pt>
                <c:pt idx="1">
                  <c:v>ИТЭТТ</c:v>
                </c:pt>
                <c:pt idx="2">
                  <c:v>ИКТТК</c:v>
                </c:pt>
                <c:pt idx="3">
                  <c:v>ИСУИТ</c:v>
                </c:pt>
              </c:strCache>
            </c:strRef>
          </c:cat>
          <c:val>
            <c:numRef>
              <c:f>'Повышение квалификации ППС'!$F$3:$F$6</c:f>
              <c:numCache>
                <c:formatCode>General</c:formatCode>
                <c:ptCount val="4"/>
                <c:pt idx="0">
                  <c:v>68</c:v>
                </c:pt>
                <c:pt idx="1">
                  <c:v>33</c:v>
                </c:pt>
                <c:pt idx="2">
                  <c:v>30</c:v>
                </c:pt>
                <c:pt idx="3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C1-47CC-90DA-F8D29FB92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2198032"/>
        <c:axId val="-1482203472"/>
        <c:axId val="0"/>
      </c:bar3DChart>
      <c:catAx>
        <c:axId val="-148219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203472"/>
        <c:crosses val="autoZero"/>
        <c:auto val="1"/>
        <c:lblAlgn val="ctr"/>
        <c:lblOffset val="100"/>
        <c:noMultiLvlLbl val="0"/>
      </c:catAx>
      <c:valAx>
        <c:axId val="-148220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198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 dirty="0"/>
              <a:t>Исходящая</a:t>
            </a:r>
          </a:p>
        </c:rich>
      </c:tx>
      <c:layout>
        <c:manualLayout>
          <c:xMode val="edge"/>
          <c:yMode val="edge"/>
          <c:x val="0.3823602305520144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ДМСиАМ!$A$9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ДМСиАМ!$B$8:$G$8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ДМСиАМ!$B$9:$G$9</c:f>
              <c:numCache>
                <c:formatCode>General</c:formatCode>
                <c:ptCount val="6"/>
                <c:pt idx="0">
                  <c:v>3</c:v>
                </c:pt>
                <c:pt idx="1">
                  <c:v>26</c:v>
                </c:pt>
                <c:pt idx="2">
                  <c:v>25</c:v>
                </c:pt>
                <c:pt idx="3">
                  <c:v>25</c:v>
                </c:pt>
                <c:pt idx="4">
                  <c:v>27</c:v>
                </c:pt>
                <c:pt idx="5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EB-4F1A-93F1-C6D8FC2ED5F4}"/>
            </c:ext>
          </c:extLst>
        </c:ser>
        <c:ser>
          <c:idx val="1"/>
          <c:order val="1"/>
          <c:tx>
            <c:strRef>
              <c:f>ДМСиАМ!$A$10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ДМСиАМ!$B$8:$G$8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ДМСиАМ!$B$10:$G$10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8</c:v>
                </c:pt>
                <c:pt idx="4">
                  <c:v>9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EB-4F1A-93F1-C6D8FC2ED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82209456"/>
        <c:axId val="-1482197488"/>
      </c:barChart>
      <c:catAx>
        <c:axId val="-148220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197488"/>
        <c:crosses val="autoZero"/>
        <c:auto val="1"/>
        <c:lblAlgn val="ctr"/>
        <c:lblOffset val="100"/>
        <c:noMultiLvlLbl val="0"/>
      </c:catAx>
      <c:valAx>
        <c:axId val="-148219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209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Набор/Выпуск по годам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'ПриемВыпуск НОВ'!$A$17</c:f>
              <c:strCache>
                <c:ptCount val="1"/>
                <c:pt idx="0">
                  <c:v>Прием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'ПриемВыпуск НОВ'!$B$16:$G$16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'ПриемВыпуск НОВ'!$B$17:$G$17</c:f>
              <c:numCache>
                <c:formatCode>General</c:formatCode>
                <c:ptCount val="6"/>
                <c:pt idx="0">
                  <c:v>998</c:v>
                </c:pt>
                <c:pt idx="1">
                  <c:v>930</c:v>
                </c:pt>
                <c:pt idx="2">
                  <c:v>1077</c:v>
                </c:pt>
                <c:pt idx="3" formatCode="#,##0">
                  <c:v>1676</c:v>
                </c:pt>
                <c:pt idx="4" formatCode="#,##0">
                  <c:v>2241</c:v>
                </c:pt>
                <c:pt idx="5">
                  <c:v>2439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02-45F2-BE55-9BEE9EFD4249}"/>
            </c:ext>
          </c:extLst>
        </c:ser>
        <c:ser>
          <c:idx val="1"/>
          <c:order val="1"/>
          <c:tx>
            <c:strRef>
              <c:f>'ПриемВыпуск НОВ'!$A$18</c:f>
              <c:strCache>
                <c:ptCount val="1"/>
                <c:pt idx="0">
                  <c:v>Выпуск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'ПриемВыпуск НОВ'!$B$16:$G$16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'ПриемВыпуск НОВ'!$B$18:$G$18</c:f>
              <c:numCache>
                <c:formatCode>#,##0</c:formatCode>
                <c:ptCount val="6"/>
                <c:pt idx="0">
                  <c:v>1384</c:v>
                </c:pt>
                <c:pt idx="1">
                  <c:v>1292</c:v>
                </c:pt>
                <c:pt idx="2" formatCode="General">
                  <c:v>919</c:v>
                </c:pt>
                <c:pt idx="3" formatCode="General">
                  <c:v>996</c:v>
                </c:pt>
                <c:pt idx="4" formatCode="General">
                  <c:v>965</c:v>
                </c:pt>
                <c:pt idx="5" formatCode="General">
                  <c:v>912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502-45F2-BE55-9BEE9EFD4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83085360"/>
        <c:axId val="-1483089168"/>
      </c:lineChart>
      <c:catAx>
        <c:axId val="-148308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89168"/>
        <c:crosses val="autoZero"/>
        <c:auto val="1"/>
        <c:lblAlgn val="ctr"/>
        <c:lblOffset val="100"/>
        <c:noMultiLvlLbl val="0"/>
      </c:catAx>
      <c:valAx>
        <c:axId val="-148308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85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 dirty="0"/>
              <a:t>Входящая</a:t>
            </a:r>
          </a:p>
        </c:rich>
      </c:tx>
      <c:layout>
        <c:manualLayout>
          <c:xMode val="edge"/>
          <c:yMode val="edge"/>
          <c:x val="0.3918094288884291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2998687664042"/>
          <c:y val="0.18594925634295711"/>
          <c:w val="0.81570019827442264"/>
          <c:h val="0.202416699388710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ДМСиАМ!$B$15</c:f>
              <c:strCache>
                <c:ptCount val="1"/>
                <c:pt idx="0">
                  <c:v>2015г.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ДМСиАМ!$A$16:$A$17</c:f>
              <c:strCache>
                <c:ptCount val="2"/>
                <c:pt idx="0">
                  <c:v>Бакалавриат</c:v>
                </c:pt>
                <c:pt idx="1">
                  <c:v>Магистратура</c:v>
                </c:pt>
              </c:strCache>
            </c:strRef>
          </c:cat>
          <c:val>
            <c:numRef>
              <c:f>ДМСиАМ!$B$16:$B$17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9D-425F-B98A-8842E5D3A1B2}"/>
            </c:ext>
          </c:extLst>
        </c:ser>
        <c:ser>
          <c:idx val="1"/>
          <c:order val="1"/>
          <c:tx>
            <c:strRef>
              <c:f>ДМСиАМ!$C$15</c:f>
              <c:strCache>
                <c:ptCount val="1"/>
                <c:pt idx="0">
                  <c:v>2016г.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ДМСиАМ!$A$16:$A$17</c:f>
              <c:strCache>
                <c:ptCount val="2"/>
                <c:pt idx="0">
                  <c:v>Бакалавриат</c:v>
                </c:pt>
                <c:pt idx="1">
                  <c:v>Магистратура</c:v>
                </c:pt>
              </c:strCache>
            </c:strRef>
          </c:cat>
          <c:val>
            <c:numRef>
              <c:f>ДМСиАМ!$C$16:$C$17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9D-425F-B98A-8842E5D3A1B2}"/>
            </c:ext>
          </c:extLst>
        </c:ser>
        <c:ser>
          <c:idx val="2"/>
          <c:order val="2"/>
          <c:tx>
            <c:strRef>
              <c:f>ДМСиАМ!$D$15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ДМСиАМ!$A$16:$A$17</c:f>
              <c:strCache>
                <c:ptCount val="2"/>
                <c:pt idx="0">
                  <c:v>Бакалавриат</c:v>
                </c:pt>
                <c:pt idx="1">
                  <c:v>Магистратура</c:v>
                </c:pt>
              </c:strCache>
            </c:strRef>
          </c:cat>
          <c:val>
            <c:numRef>
              <c:f>ДМСиАМ!$D$16:$D$17</c:f>
              <c:numCache>
                <c:formatCode>General</c:formatCode>
                <c:ptCount val="2"/>
                <c:pt idx="0">
                  <c:v>2</c:v>
                </c:pt>
                <c:pt idx="1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9D-425F-B98A-8842E5D3A1B2}"/>
            </c:ext>
          </c:extLst>
        </c:ser>
        <c:ser>
          <c:idx val="3"/>
          <c:order val="3"/>
          <c:tx>
            <c:strRef>
              <c:f>ДМСиАМ!$E$15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ДМСиАМ!$A$16:$A$17</c:f>
              <c:strCache>
                <c:ptCount val="2"/>
                <c:pt idx="0">
                  <c:v>Бакалавриат</c:v>
                </c:pt>
                <c:pt idx="1">
                  <c:v>Магистратура</c:v>
                </c:pt>
              </c:strCache>
            </c:strRef>
          </c:cat>
          <c:val>
            <c:numRef>
              <c:f>ДМСиАМ!$E$16:$E$17</c:f>
              <c:numCache>
                <c:formatCode>General</c:formatCode>
                <c:ptCount val="2"/>
                <c:pt idx="0">
                  <c:v>2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9D-425F-B98A-8842E5D3A1B2}"/>
            </c:ext>
          </c:extLst>
        </c:ser>
        <c:ser>
          <c:idx val="4"/>
          <c:order val="4"/>
          <c:tx>
            <c:strRef>
              <c:f>ДМСиАМ!$F$15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ДМСиАМ!$A$16:$A$17</c:f>
              <c:strCache>
                <c:ptCount val="2"/>
                <c:pt idx="0">
                  <c:v>Бакалавриат</c:v>
                </c:pt>
                <c:pt idx="1">
                  <c:v>Магистратура</c:v>
                </c:pt>
              </c:strCache>
            </c:strRef>
          </c:cat>
          <c:val>
            <c:numRef>
              <c:f>ДМСиАМ!$F$16:$F$17</c:f>
              <c:numCache>
                <c:formatCode>General</c:formatCode>
                <c:ptCount val="2"/>
                <c:pt idx="0">
                  <c:v>3</c:v>
                </c:pt>
                <c:pt idx="1">
                  <c:v>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9D-425F-B98A-8842E5D3A1B2}"/>
            </c:ext>
          </c:extLst>
        </c:ser>
        <c:ser>
          <c:idx val="5"/>
          <c:order val="5"/>
          <c:tx>
            <c:strRef>
              <c:f>ДМСиАМ!$G$15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ДМСиАМ!$A$16:$A$17</c:f>
              <c:strCache>
                <c:ptCount val="2"/>
                <c:pt idx="0">
                  <c:v>Бакалавриат</c:v>
                </c:pt>
                <c:pt idx="1">
                  <c:v>Магистратура</c:v>
                </c:pt>
              </c:strCache>
            </c:strRef>
          </c:cat>
          <c:val>
            <c:numRef>
              <c:f>ДМСиАМ!$G$16:$G$17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9D-425F-B98A-8842E5D3A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2206192"/>
        <c:axId val="-1482208912"/>
        <c:axId val="0"/>
      </c:bar3DChart>
      <c:catAx>
        <c:axId val="-148220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208912"/>
        <c:crosses val="autoZero"/>
        <c:auto val="1"/>
        <c:lblAlgn val="ctr"/>
        <c:lblOffset val="100"/>
        <c:noMultiLvlLbl val="0"/>
      </c:catAx>
      <c:valAx>
        <c:axId val="-148220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206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Коммунальные расходы, млн.тенге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Коммуналка!$A$4</c:f>
              <c:strCache>
                <c:ptCount val="1"/>
                <c:pt idx="0">
                  <c:v>Отопление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Коммуналка!$B$3:$F$3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Коммуналка!$B$4:$F$4</c:f>
              <c:numCache>
                <c:formatCode>General</c:formatCode>
                <c:ptCount val="5"/>
                <c:pt idx="0">
                  <c:v>30.4</c:v>
                </c:pt>
                <c:pt idx="1">
                  <c:v>32</c:v>
                </c:pt>
                <c:pt idx="2">
                  <c:v>33.1</c:v>
                </c:pt>
                <c:pt idx="3">
                  <c:v>34.200000000000003</c:v>
                </c:pt>
                <c:pt idx="4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B5-4296-90A1-F6C9CC52B4F5}"/>
            </c:ext>
          </c:extLst>
        </c:ser>
        <c:ser>
          <c:idx val="1"/>
          <c:order val="1"/>
          <c:tx>
            <c:strRef>
              <c:f>Коммуналка!$A$5</c:f>
              <c:strCache>
                <c:ptCount val="1"/>
                <c:pt idx="0">
                  <c:v>Услуги связи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Коммуналка!$B$3:$F$3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Коммуналка!$B$5:$F$5</c:f>
              <c:numCache>
                <c:formatCode>General</c:formatCode>
                <c:ptCount val="5"/>
                <c:pt idx="0">
                  <c:v>10.9</c:v>
                </c:pt>
                <c:pt idx="1">
                  <c:v>11.2</c:v>
                </c:pt>
                <c:pt idx="2">
                  <c:v>10.4</c:v>
                </c:pt>
                <c:pt idx="3">
                  <c:v>7</c:v>
                </c:pt>
                <c:pt idx="4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B5-4296-90A1-F6C9CC52B4F5}"/>
            </c:ext>
          </c:extLst>
        </c:ser>
        <c:ser>
          <c:idx val="2"/>
          <c:order val="2"/>
          <c:tx>
            <c:strRef>
              <c:f>Коммуналка!$A$6</c:f>
              <c:strCache>
                <c:ptCount val="1"/>
                <c:pt idx="0">
                  <c:v>Холодная вода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Коммуналка!$B$3:$F$3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Коммуналка!$B$6:$F$6</c:f>
              <c:numCache>
                <c:formatCode>General</c:formatCode>
                <c:ptCount val="5"/>
                <c:pt idx="0">
                  <c:v>5.93</c:v>
                </c:pt>
                <c:pt idx="1">
                  <c:v>6.84</c:v>
                </c:pt>
                <c:pt idx="2">
                  <c:v>6.8999999999999995</c:v>
                </c:pt>
                <c:pt idx="3">
                  <c:v>5.8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B5-4296-90A1-F6C9CC52B4F5}"/>
            </c:ext>
          </c:extLst>
        </c:ser>
        <c:ser>
          <c:idx val="3"/>
          <c:order val="3"/>
          <c:tx>
            <c:strRef>
              <c:f>Коммуналка!$A$7</c:f>
              <c:strCache>
                <c:ptCount val="1"/>
                <c:pt idx="0">
                  <c:v>Электроэнергия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Коммуналка!$B$3:$F$3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Коммуналка!$B$7:$F$7</c:f>
              <c:numCache>
                <c:formatCode>General</c:formatCode>
                <c:ptCount val="5"/>
                <c:pt idx="0">
                  <c:v>26.810000000000002</c:v>
                </c:pt>
                <c:pt idx="1">
                  <c:v>30.740000000000002</c:v>
                </c:pt>
                <c:pt idx="2">
                  <c:v>29.46</c:v>
                </c:pt>
                <c:pt idx="3">
                  <c:v>27.5</c:v>
                </c:pt>
                <c:pt idx="4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1B5-4296-90A1-F6C9CC52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82207824"/>
        <c:axId val="-1482205648"/>
      </c:barChart>
      <c:catAx>
        <c:axId val="-148220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205648"/>
        <c:crosses val="autoZero"/>
        <c:auto val="1"/>
        <c:lblAlgn val="ctr"/>
        <c:lblOffset val="100"/>
        <c:noMultiLvlLbl val="0"/>
      </c:catAx>
      <c:valAx>
        <c:axId val="-148220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207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Капитальные расходы, млн.тг.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Коммуналка!$A$12</c:f>
              <c:strCache>
                <c:ptCount val="1"/>
                <c:pt idx="0">
                  <c:v>Расходы на ремонт ОС и на кап. строительство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Коммуналка!$B$11:$G$11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на 01.09.2019</c:v>
                </c:pt>
                <c:pt idx="5">
                  <c:v>2019/2020</c:v>
                </c:pt>
              </c:strCache>
            </c:strRef>
          </c:cat>
          <c:val>
            <c:numRef>
              <c:f>Коммуналка!$B$12:$G$12</c:f>
              <c:numCache>
                <c:formatCode>General</c:formatCode>
                <c:ptCount val="6"/>
                <c:pt idx="0">
                  <c:v>92.699999999999989</c:v>
                </c:pt>
                <c:pt idx="1">
                  <c:v>58.5</c:v>
                </c:pt>
                <c:pt idx="2">
                  <c:v>43.599999999999994</c:v>
                </c:pt>
                <c:pt idx="3">
                  <c:v>54</c:v>
                </c:pt>
                <c:pt idx="4">
                  <c:v>56.7</c:v>
                </c:pt>
                <c:pt idx="5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09-41C9-B4E1-58A98D37F246}"/>
            </c:ext>
          </c:extLst>
        </c:ser>
        <c:ser>
          <c:idx val="1"/>
          <c:order val="1"/>
          <c:tx>
            <c:strRef>
              <c:f>Коммуналка!$A$13</c:f>
              <c:strCache>
                <c:ptCount val="1"/>
                <c:pt idx="0">
                  <c:v>Расходы на приобретение основных средств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Коммуналка!$B$11:$G$11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на 01.09.2019</c:v>
                </c:pt>
                <c:pt idx="5">
                  <c:v>2019/2020</c:v>
                </c:pt>
              </c:strCache>
            </c:strRef>
          </c:cat>
          <c:val>
            <c:numRef>
              <c:f>Коммуналка!$B$13:$G$13</c:f>
              <c:numCache>
                <c:formatCode>General</c:formatCode>
                <c:ptCount val="6"/>
                <c:pt idx="0">
                  <c:v>101.30000000000001</c:v>
                </c:pt>
                <c:pt idx="1">
                  <c:v>78.3</c:v>
                </c:pt>
                <c:pt idx="2">
                  <c:v>32.4</c:v>
                </c:pt>
                <c:pt idx="3">
                  <c:v>96.3</c:v>
                </c:pt>
                <c:pt idx="4">
                  <c:v>136.6</c:v>
                </c:pt>
                <c:pt idx="5">
                  <c:v>397.29999999999995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09-41C9-B4E1-58A98D37F2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482207280"/>
        <c:axId val="-1482204560"/>
      </c:barChart>
      <c:catAx>
        <c:axId val="-1482207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204560"/>
        <c:crosses val="autoZero"/>
        <c:auto val="1"/>
        <c:lblAlgn val="ctr"/>
        <c:lblOffset val="100"/>
        <c:noMultiLvlLbl val="0"/>
      </c:catAx>
      <c:valAx>
        <c:axId val="-1482204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20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Доход от образовательной деятельности, млн.тг.</a:t>
            </a:r>
          </a:p>
        </c:rich>
      </c:tx>
      <c:layout>
        <c:manualLayout>
          <c:xMode val="edge"/>
          <c:yMode val="edge"/>
          <c:x val="0.19569444444444448"/>
          <c:y val="3.70370370370370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Коммуналка!$B$19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Коммуналка!$A$20:$A$21</c:f>
              <c:strCache>
                <c:ptCount val="2"/>
                <c:pt idx="0">
                  <c:v>Бюджет</c:v>
                </c:pt>
                <c:pt idx="1">
                  <c:v>Внебюджет</c:v>
                </c:pt>
              </c:strCache>
            </c:strRef>
          </c:cat>
          <c:val>
            <c:numRef>
              <c:f>Коммуналка!$B$20:$B$21</c:f>
              <c:numCache>
                <c:formatCode>_(* #,##0.00_);_(* \(#,##0.00\);_(* "-"??_);_(@_)</c:formatCode>
                <c:ptCount val="2"/>
                <c:pt idx="0">
                  <c:v>928.5</c:v>
                </c:pt>
                <c:pt idx="1">
                  <c:v>959.2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F5-433A-8C3E-1F9CAB6A42A0}"/>
            </c:ext>
          </c:extLst>
        </c:ser>
        <c:ser>
          <c:idx val="1"/>
          <c:order val="1"/>
          <c:tx>
            <c:strRef>
              <c:f>Коммуналка!$C$19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Коммуналка!$A$20:$A$21</c:f>
              <c:strCache>
                <c:ptCount val="2"/>
                <c:pt idx="0">
                  <c:v>Бюджет</c:v>
                </c:pt>
                <c:pt idx="1">
                  <c:v>Внебюджет</c:v>
                </c:pt>
              </c:strCache>
            </c:strRef>
          </c:cat>
          <c:val>
            <c:numRef>
              <c:f>Коммуналка!$C$20:$C$21</c:f>
              <c:numCache>
                <c:formatCode>_(* #,##0.00_);_(* \(#,##0.00\);_(* "-"??_);_(@_)</c:formatCode>
                <c:ptCount val="2"/>
                <c:pt idx="0">
                  <c:v>872.1</c:v>
                </c:pt>
                <c:pt idx="1">
                  <c:v>913.1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F5-433A-8C3E-1F9CAB6A42A0}"/>
            </c:ext>
          </c:extLst>
        </c:ser>
        <c:ser>
          <c:idx val="2"/>
          <c:order val="2"/>
          <c:tx>
            <c:strRef>
              <c:f>Коммуналка!$D$19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Коммуналка!$A$20:$A$21</c:f>
              <c:strCache>
                <c:ptCount val="2"/>
                <c:pt idx="0">
                  <c:v>Бюджет</c:v>
                </c:pt>
                <c:pt idx="1">
                  <c:v>Внебюджет</c:v>
                </c:pt>
              </c:strCache>
            </c:strRef>
          </c:cat>
          <c:val>
            <c:numRef>
              <c:f>Коммуналка!$D$20:$D$21</c:f>
              <c:numCache>
                <c:formatCode>_(* #,##0.00_);_(* \(#,##0.00\);_(* "-"??_);_(@_)</c:formatCode>
                <c:ptCount val="2"/>
                <c:pt idx="0">
                  <c:v>893.8</c:v>
                </c:pt>
                <c:pt idx="1">
                  <c:v>881.3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F5-433A-8C3E-1F9CAB6A42A0}"/>
            </c:ext>
          </c:extLst>
        </c:ser>
        <c:ser>
          <c:idx val="3"/>
          <c:order val="3"/>
          <c:tx>
            <c:strRef>
              <c:f>Коммуналка!$E$19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Коммуналка!$A$20:$A$21</c:f>
              <c:strCache>
                <c:ptCount val="2"/>
                <c:pt idx="0">
                  <c:v>Бюджет</c:v>
                </c:pt>
                <c:pt idx="1">
                  <c:v>Внебюджет</c:v>
                </c:pt>
              </c:strCache>
            </c:strRef>
          </c:cat>
          <c:val>
            <c:numRef>
              <c:f>Коммуналка!$E$20:$E$21</c:f>
              <c:numCache>
                <c:formatCode>_(* #,##0.00_);_(* \(#,##0.00\);_(* "-"??_);_(@_)</c:formatCode>
                <c:ptCount val="2"/>
                <c:pt idx="0">
                  <c:v>1448.8</c:v>
                </c:pt>
                <c:pt idx="1">
                  <c:v>794.4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F5-433A-8C3E-1F9CAB6A42A0}"/>
            </c:ext>
          </c:extLst>
        </c:ser>
        <c:ser>
          <c:idx val="4"/>
          <c:order val="4"/>
          <c:tx>
            <c:strRef>
              <c:f>Коммуналка!$F$19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Коммуналка!$A$20:$A$21</c:f>
              <c:strCache>
                <c:ptCount val="2"/>
                <c:pt idx="0">
                  <c:v>Бюджет</c:v>
                </c:pt>
                <c:pt idx="1">
                  <c:v>Внебюджет</c:v>
                </c:pt>
              </c:strCache>
            </c:strRef>
          </c:cat>
          <c:val>
            <c:numRef>
              <c:f>Коммуналка!$F$20:$F$21</c:f>
              <c:numCache>
                <c:formatCode>_(* #,##0.00_);_(* \(#,##0.00\);_(* "-"??_);_(@_)</c:formatCode>
                <c:ptCount val="2"/>
                <c:pt idx="0">
                  <c:v>2525.1999999999998</c:v>
                </c:pt>
                <c:pt idx="1">
                  <c:v>798.5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F5-433A-8C3E-1F9CAB6A4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82202384"/>
        <c:axId val="-1477513360"/>
      </c:barChart>
      <c:catAx>
        <c:axId val="-148220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13360"/>
        <c:crosses val="autoZero"/>
        <c:auto val="1"/>
        <c:lblAlgn val="ctr"/>
        <c:lblOffset val="100"/>
        <c:noMultiLvlLbl val="0"/>
      </c:catAx>
      <c:valAx>
        <c:axId val="-147751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22023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Доход от проживания в общежития, млн.тг.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Коммуналка!$B$25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Коммуналка!$A$26</c:f>
              <c:strCache>
                <c:ptCount val="1"/>
                <c:pt idx="0">
                  <c:v>Сумма поступлений</c:v>
                </c:pt>
              </c:strCache>
            </c:strRef>
          </c:cat>
          <c:val>
            <c:numRef>
              <c:f>Коммуналка!$B$26</c:f>
              <c:numCache>
                <c:formatCode>_(* #,##0.00_);_(* \(#,##0.00\);_(* "-"??_);_(@_)</c:formatCode>
                <c:ptCount val="1"/>
                <c:pt idx="0">
                  <c:v>53.7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8C-4031-9C67-DD10927FDF66}"/>
            </c:ext>
          </c:extLst>
        </c:ser>
        <c:ser>
          <c:idx val="1"/>
          <c:order val="1"/>
          <c:tx>
            <c:strRef>
              <c:f>Коммуналка!$C$25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Коммуналка!$A$26</c:f>
              <c:strCache>
                <c:ptCount val="1"/>
                <c:pt idx="0">
                  <c:v>Сумма поступлений</c:v>
                </c:pt>
              </c:strCache>
            </c:strRef>
          </c:cat>
          <c:val>
            <c:numRef>
              <c:f>Коммуналка!$C$26</c:f>
              <c:numCache>
                <c:formatCode>_(* #,##0.00_);_(* \(#,##0.00\);_(* "-"??_);_(@_)</c:formatCode>
                <c:ptCount val="1"/>
                <c:pt idx="0">
                  <c:v>61.9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8C-4031-9C67-DD10927FDF66}"/>
            </c:ext>
          </c:extLst>
        </c:ser>
        <c:ser>
          <c:idx val="2"/>
          <c:order val="2"/>
          <c:tx>
            <c:strRef>
              <c:f>Коммуналка!$D$25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Коммуналка!$A$26</c:f>
              <c:strCache>
                <c:ptCount val="1"/>
                <c:pt idx="0">
                  <c:v>Сумма поступлений</c:v>
                </c:pt>
              </c:strCache>
            </c:strRef>
          </c:cat>
          <c:val>
            <c:numRef>
              <c:f>Коммуналка!$D$26</c:f>
              <c:numCache>
                <c:formatCode>_(* #,##0.00_);_(* \(#,##0.00\);_(* "-"??_);_(@_)</c:formatCode>
                <c:ptCount val="1"/>
                <c:pt idx="0">
                  <c:v>79.3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8C-4031-9C67-DD10927FDF66}"/>
            </c:ext>
          </c:extLst>
        </c:ser>
        <c:ser>
          <c:idx val="3"/>
          <c:order val="3"/>
          <c:tx>
            <c:strRef>
              <c:f>Коммуналка!$E$25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Коммуналка!$A$26</c:f>
              <c:strCache>
                <c:ptCount val="1"/>
                <c:pt idx="0">
                  <c:v>Сумма поступлений</c:v>
                </c:pt>
              </c:strCache>
            </c:strRef>
          </c:cat>
          <c:val>
            <c:numRef>
              <c:f>Коммуналка!$E$26</c:f>
              <c:numCache>
                <c:formatCode>General</c:formatCode>
                <c:ptCount val="1"/>
                <c:pt idx="0">
                  <c:v>134.4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8C-4031-9C67-DD10927FDF66}"/>
            </c:ext>
          </c:extLst>
        </c:ser>
        <c:ser>
          <c:idx val="4"/>
          <c:order val="4"/>
          <c:tx>
            <c:strRef>
              <c:f>Коммуналка!$F$25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Коммуналка!$A$26</c:f>
              <c:strCache>
                <c:ptCount val="1"/>
                <c:pt idx="0">
                  <c:v>Сумма поступлений</c:v>
                </c:pt>
              </c:strCache>
            </c:strRef>
          </c:cat>
          <c:val>
            <c:numRef>
              <c:f>Коммуналка!$F$26</c:f>
              <c:numCache>
                <c:formatCode>_(* #,##0.00_);_(* \(#,##0.00\);_(* "-"??_);_(@_)</c:formatCode>
                <c:ptCount val="1"/>
                <c:pt idx="0">
                  <c:v>109.9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8C-4031-9C67-DD10927FD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77521520"/>
        <c:axId val="-1477518800"/>
      </c:barChart>
      <c:catAx>
        <c:axId val="-147752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18800"/>
        <c:crosses val="autoZero"/>
        <c:auto val="1"/>
        <c:lblAlgn val="ctr"/>
        <c:lblOffset val="100"/>
        <c:noMultiLvlLbl val="0"/>
      </c:catAx>
      <c:valAx>
        <c:axId val="-147751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21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 Количество курсов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ИПК!$B$2</c:f>
              <c:strCache>
                <c:ptCount val="1"/>
                <c:pt idx="0">
                  <c:v>Телекоммуникация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ИПК!$A$3:$A$7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 </c:v>
                </c:pt>
              </c:strCache>
            </c:strRef>
          </c:cat>
          <c:val>
            <c:numRef>
              <c:f>ИПК!$B$3:$B$7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17</c:v>
                </c:pt>
                <c:pt idx="3">
                  <c:v>13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89-410D-9868-2EA10C28F744}"/>
            </c:ext>
          </c:extLst>
        </c:ser>
        <c:ser>
          <c:idx val="1"/>
          <c:order val="1"/>
          <c:tx>
            <c:strRef>
              <c:f>ИПК!$C$2</c:f>
              <c:strCache>
                <c:ptCount val="1"/>
                <c:pt idx="0">
                  <c:v>Энергетика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ИПК!$A$3:$A$7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 </c:v>
                </c:pt>
              </c:strCache>
            </c:strRef>
          </c:cat>
          <c:val>
            <c:numRef>
              <c:f>ИПК!$C$3:$C$7</c:f>
              <c:numCache>
                <c:formatCode>General</c:formatCode>
                <c:ptCount val="5"/>
                <c:pt idx="0">
                  <c:v>39</c:v>
                </c:pt>
                <c:pt idx="1">
                  <c:v>48</c:v>
                </c:pt>
                <c:pt idx="2">
                  <c:v>52</c:v>
                </c:pt>
                <c:pt idx="3">
                  <c:v>67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89-410D-9868-2EA10C28F744}"/>
            </c:ext>
          </c:extLst>
        </c:ser>
        <c:ser>
          <c:idx val="2"/>
          <c:order val="2"/>
          <c:tx>
            <c:strRef>
              <c:f>ИПК!$D$2</c:f>
              <c:strCache>
                <c:ptCount val="1"/>
                <c:pt idx="0">
                  <c:v>Курсы по аглийскому языку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ИПК!$A$3:$A$7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 </c:v>
                </c:pt>
              </c:strCache>
            </c:strRef>
          </c:cat>
          <c:val>
            <c:numRef>
              <c:f>ИПК!$D$3:$D$7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89-410D-9868-2EA10C28F744}"/>
            </c:ext>
          </c:extLst>
        </c:ser>
        <c:ser>
          <c:idx val="3"/>
          <c:order val="3"/>
          <c:tx>
            <c:strRef>
              <c:f>ИПК!$E$2</c:f>
              <c:strCache>
                <c:ptCount val="1"/>
                <c:pt idx="0">
                  <c:v>Подготовительные курсы к ЕНТ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ИПК!$A$3:$A$7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 </c:v>
                </c:pt>
              </c:strCache>
            </c:strRef>
          </c:cat>
          <c:val>
            <c:numRef>
              <c:f>ИПК!$E$3:$E$7</c:f>
              <c:numCache>
                <c:formatCode>General</c:formatCode>
                <c:ptCount val="5"/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B89-410D-9868-2EA10C28F7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477511184"/>
        <c:axId val="-1477517712"/>
        <c:axId val="0"/>
      </c:bar3DChart>
      <c:catAx>
        <c:axId val="-147751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17712"/>
        <c:crosses val="autoZero"/>
        <c:auto val="1"/>
        <c:lblAlgn val="ctr"/>
        <c:lblOffset val="100"/>
        <c:noMultiLvlLbl val="0"/>
      </c:catAx>
      <c:valAx>
        <c:axId val="-147751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1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Количество слушателей, чел.</a:t>
            </a:r>
          </a:p>
        </c:rich>
      </c:tx>
      <c:layout>
        <c:manualLayout>
          <c:xMode val="edge"/>
          <c:yMode val="edge"/>
          <c:x val="0.18729177602799649"/>
          <c:y val="2.79027353682572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ИПК!$B$10</c:f>
              <c:strCache>
                <c:ptCount val="1"/>
                <c:pt idx="0">
                  <c:v>Телекоммуникация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ИПК!$A$11:$A$15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 </c:v>
                </c:pt>
                <c:pt idx="4">
                  <c:v>2020 г. </c:v>
                </c:pt>
              </c:strCache>
            </c:strRef>
          </c:cat>
          <c:val>
            <c:numRef>
              <c:f>ИПК!$B$11:$B$15</c:f>
              <c:numCache>
                <c:formatCode>General</c:formatCode>
                <c:ptCount val="5"/>
                <c:pt idx="0">
                  <c:v>39</c:v>
                </c:pt>
                <c:pt idx="1">
                  <c:v>30</c:v>
                </c:pt>
                <c:pt idx="2">
                  <c:v>71</c:v>
                </c:pt>
                <c:pt idx="3">
                  <c:v>276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CC-473A-A2D7-8B17CB662F38}"/>
            </c:ext>
          </c:extLst>
        </c:ser>
        <c:ser>
          <c:idx val="1"/>
          <c:order val="1"/>
          <c:tx>
            <c:strRef>
              <c:f>ИПК!$C$10</c:f>
              <c:strCache>
                <c:ptCount val="1"/>
                <c:pt idx="0">
                  <c:v>Энергетика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ИПК!$A$11:$A$15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 </c:v>
                </c:pt>
                <c:pt idx="4">
                  <c:v>2020 г. </c:v>
                </c:pt>
              </c:strCache>
            </c:strRef>
          </c:cat>
          <c:val>
            <c:numRef>
              <c:f>ИПК!$C$11:$C$15</c:f>
              <c:numCache>
                <c:formatCode>General</c:formatCode>
                <c:ptCount val="5"/>
                <c:pt idx="0">
                  <c:v>374</c:v>
                </c:pt>
                <c:pt idx="1">
                  <c:v>329</c:v>
                </c:pt>
                <c:pt idx="2">
                  <c:v>341</c:v>
                </c:pt>
                <c:pt idx="3">
                  <c:v>517</c:v>
                </c:pt>
                <c:pt idx="4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CC-473A-A2D7-8B17CB662F38}"/>
            </c:ext>
          </c:extLst>
        </c:ser>
        <c:ser>
          <c:idx val="2"/>
          <c:order val="2"/>
          <c:tx>
            <c:strRef>
              <c:f>ИПК!$D$10</c:f>
              <c:strCache>
                <c:ptCount val="1"/>
                <c:pt idx="0">
                  <c:v>Курсы по аглийскому языку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ИПК!$A$11:$A$15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 </c:v>
                </c:pt>
                <c:pt idx="4">
                  <c:v>2020 г. </c:v>
                </c:pt>
              </c:strCache>
            </c:strRef>
          </c:cat>
          <c:val>
            <c:numRef>
              <c:f>ИПК!$D$11:$D$15</c:f>
              <c:numCache>
                <c:formatCode>General</c:formatCode>
                <c:ptCount val="5"/>
                <c:pt idx="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CC-473A-A2D7-8B17CB662F38}"/>
            </c:ext>
          </c:extLst>
        </c:ser>
        <c:ser>
          <c:idx val="3"/>
          <c:order val="3"/>
          <c:tx>
            <c:strRef>
              <c:f>ИПК!$E$10</c:f>
              <c:strCache>
                <c:ptCount val="1"/>
                <c:pt idx="0">
                  <c:v>Подготовительные курсы к ЕНТ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ИПК!$A$11:$A$15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 </c:v>
                </c:pt>
                <c:pt idx="4">
                  <c:v>2020 г. </c:v>
                </c:pt>
              </c:strCache>
            </c:strRef>
          </c:cat>
          <c:val>
            <c:numRef>
              <c:f>ИПК!$E$11:$E$15</c:f>
              <c:numCache>
                <c:formatCode>General</c:formatCode>
                <c:ptCount val="5"/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CC-473A-A2D7-8B17CB662F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477515536"/>
        <c:axId val="-1477513904"/>
      </c:barChart>
      <c:catAx>
        <c:axId val="-147751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13904"/>
        <c:crosses val="autoZero"/>
        <c:auto val="1"/>
        <c:lblAlgn val="l"/>
        <c:lblOffset val="100"/>
        <c:noMultiLvlLbl val="0"/>
      </c:catAx>
      <c:valAx>
        <c:axId val="-147751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1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Доходы и расходы ИПК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953696412948381"/>
          <c:y val="0.19520851560221639"/>
          <c:w val="0.77601859142607177"/>
          <c:h val="0.606860600758238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ИПК!$B$27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ИПК!$C$26:$F$26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 </c:v>
                </c:pt>
                <c:pt idx="3">
                  <c:v>2020г.</c:v>
                </c:pt>
              </c:strCache>
            </c:strRef>
          </c:cat>
          <c:val>
            <c:numRef>
              <c:f>ИПК!$C$27:$F$27</c:f>
              <c:numCache>
                <c:formatCode>_-* #,##0\ _₸_-;\-* #,##0\ _₸_-;_-* "-"??\ _₸_-;_-@_-</c:formatCode>
                <c:ptCount val="4"/>
                <c:pt idx="0">
                  <c:v>37381033</c:v>
                </c:pt>
                <c:pt idx="1">
                  <c:v>45447045</c:v>
                </c:pt>
                <c:pt idx="2">
                  <c:v>34672248</c:v>
                </c:pt>
                <c:pt idx="3">
                  <c:v>4798320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CA-48F5-813A-E21AF520E367}"/>
            </c:ext>
          </c:extLst>
        </c:ser>
        <c:ser>
          <c:idx val="1"/>
          <c:order val="1"/>
          <c:tx>
            <c:strRef>
              <c:f>ИПК!$B$28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ИПК!$C$26:$F$26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 </c:v>
                </c:pt>
                <c:pt idx="3">
                  <c:v>2020г.</c:v>
                </c:pt>
              </c:strCache>
            </c:strRef>
          </c:cat>
          <c:val>
            <c:numRef>
              <c:f>ИПК!$C$28:$F$28</c:f>
              <c:numCache>
                <c:formatCode>_-* #,##0\ _₸_-;\-* #,##0\ _₸_-;_-* "-"??\ _₸_-;_-@_-</c:formatCode>
                <c:ptCount val="4"/>
                <c:pt idx="0">
                  <c:v>9716172.5</c:v>
                </c:pt>
                <c:pt idx="1">
                  <c:v>14510812.5</c:v>
                </c:pt>
                <c:pt idx="2">
                  <c:v>13512275.539999999</c:v>
                </c:pt>
                <c:pt idx="3">
                  <c:v>1289880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CA-48F5-813A-E21AF520E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77524784"/>
        <c:axId val="-1477525328"/>
        <c:axId val="0"/>
      </c:bar3DChart>
      <c:catAx>
        <c:axId val="-147752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25328"/>
        <c:crosses val="autoZero"/>
        <c:auto val="1"/>
        <c:lblAlgn val="ctr"/>
        <c:lblOffset val="100"/>
        <c:noMultiLvlLbl val="0"/>
      </c:catAx>
      <c:valAx>
        <c:axId val="-147752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₸_-;\-* #,##0\ _₸_-;_-* &quot;-&quot;??\ _₸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24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Пробное ЕНТ, чел.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ДМ!$H$3</c:f>
              <c:strCache>
                <c:ptCount val="1"/>
                <c:pt idx="0">
                  <c:v>Для выпускников школ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ДМ!$I$2</c:f>
              <c:strCache>
                <c:ptCount val="1"/>
                <c:pt idx="0">
                  <c:v>Количество абитуриентов</c:v>
                </c:pt>
              </c:strCache>
            </c:strRef>
          </c:cat>
          <c:val>
            <c:numRef>
              <c:f>ДМ!$I$3</c:f>
              <c:numCache>
                <c:formatCode>General</c:formatCode>
                <c:ptCount val="1"/>
                <c:pt idx="0">
                  <c:v>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14-4179-9AB6-CABF8D697A3A}"/>
            </c:ext>
          </c:extLst>
        </c:ser>
        <c:ser>
          <c:idx val="1"/>
          <c:order val="1"/>
          <c:tx>
            <c:strRef>
              <c:f>ДМ!$H$4</c:f>
              <c:strCache>
                <c:ptCount val="1"/>
                <c:pt idx="0">
                  <c:v>Edtech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ДМ!$I$2</c:f>
              <c:strCache>
                <c:ptCount val="1"/>
                <c:pt idx="0">
                  <c:v>Количество абитуриентов</c:v>
                </c:pt>
              </c:strCache>
            </c:strRef>
          </c:cat>
          <c:val>
            <c:numRef>
              <c:f>ДМ!$I$4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14-4179-9AB6-CABF8D697A3A}"/>
            </c:ext>
          </c:extLst>
        </c:ser>
        <c:ser>
          <c:idx val="2"/>
          <c:order val="2"/>
          <c:tx>
            <c:strRef>
              <c:f>ДМ!$H$5</c:f>
              <c:strCache>
                <c:ptCount val="1"/>
                <c:pt idx="0">
                  <c:v>UniCourse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ДМ!$I$2</c:f>
              <c:strCache>
                <c:ptCount val="1"/>
                <c:pt idx="0">
                  <c:v>Количество абитуриентов</c:v>
                </c:pt>
              </c:strCache>
            </c:strRef>
          </c:cat>
          <c:val>
            <c:numRef>
              <c:f>ДМ!$I$5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4-4179-9AB6-CABF8D697A3A}"/>
            </c:ext>
          </c:extLst>
        </c:ser>
        <c:ser>
          <c:idx val="3"/>
          <c:order val="3"/>
          <c:tx>
            <c:strRef>
              <c:f>ДМ!$H$6</c:f>
              <c:strCache>
                <c:ptCount val="1"/>
                <c:pt idx="0">
                  <c:v>ОК “Болашак”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ДМ!$I$2</c:f>
              <c:strCache>
                <c:ptCount val="1"/>
                <c:pt idx="0">
                  <c:v>Количество абитуриентов</c:v>
                </c:pt>
              </c:strCache>
            </c:strRef>
          </c:cat>
          <c:val>
            <c:numRef>
              <c:f>ДМ!$I$6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14-4179-9AB6-CABF8D697A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477511728"/>
        <c:axId val="-1477510640"/>
      </c:barChart>
      <c:catAx>
        <c:axId val="-147751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10640"/>
        <c:crosses val="autoZero"/>
        <c:auto val="1"/>
        <c:lblAlgn val="ctr"/>
        <c:lblOffset val="100"/>
        <c:noMultiLvlLbl val="0"/>
      </c:catAx>
      <c:valAx>
        <c:axId val="-147751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1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Оснащение компьютерами по состоянию на 04.09.2020г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ДИТ!$A$3</c:f>
              <c:strCache>
                <c:ptCount val="1"/>
                <c:pt idx="0">
                  <c:v>Pentium IV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ДИТ!$B$2:$G$2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ДИТ!$B$3:$G$3</c:f>
              <c:numCache>
                <c:formatCode>_-* #,##0\ _₸_-;\-* #,##0\ _₸_-;_-* "-"??\ _₸_-;_-@_-</c:formatCode>
                <c:ptCount val="6"/>
                <c:pt idx="0">
                  <c:v>543</c:v>
                </c:pt>
                <c:pt idx="1">
                  <c:v>537</c:v>
                </c:pt>
                <c:pt idx="2">
                  <c:v>532</c:v>
                </c:pt>
                <c:pt idx="3">
                  <c:v>409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BE-4C29-99B7-246C68C5982D}"/>
            </c:ext>
          </c:extLst>
        </c:ser>
        <c:ser>
          <c:idx val="1"/>
          <c:order val="1"/>
          <c:tx>
            <c:strRef>
              <c:f>ДИТ!$A$4</c:f>
              <c:strCache>
                <c:ptCount val="1"/>
                <c:pt idx="0">
                  <c:v>Pentium II, III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ДИТ!$B$2:$G$2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ДИТ!$B$4:$G$4</c:f>
              <c:numCache>
                <c:formatCode>_-* #,##0\ _₸_-;\-* #,##0\ _₸_-;_-* "-"??\ _₸_-;_-@_-</c:formatCode>
                <c:ptCount val="6"/>
                <c:pt idx="0">
                  <c:v>163</c:v>
                </c:pt>
                <c:pt idx="1">
                  <c:v>163</c:v>
                </c:pt>
                <c:pt idx="2">
                  <c:v>163</c:v>
                </c:pt>
                <c:pt idx="3">
                  <c:v>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BE-4C29-99B7-246C68C5982D}"/>
            </c:ext>
          </c:extLst>
        </c:ser>
        <c:ser>
          <c:idx val="2"/>
          <c:order val="2"/>
          <c:tx>
            <c:strRef>
              <c:f>ДИТ!$A$5</c:f>
              <c:strCache>
                <c:ptCount val="1"/>
                <c:pt idx="0">
                  <c:v>Core2Duo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ДИТ!$B$2:$G$2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ДИТ!$B$5:$G$5</c:f>
              <c:numCache>
                <c:formatCode>_-* #,##0\ _₸_-;\-* #,##0\ _₸_-;_-* "-"??\ _₸_-;_-@_-</c:formatCode>
                <c:ptCount val="6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20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BE-4C29-99B7-246C68C5982D}"/>
            </c:ext>
          </c:extLst>
        </c:ser>
        <c:ser>
          <c:idx val="3"/>
          <c:order val="3"/>
          <c:tx>
            <c:strRef>
              <c:f>ДИТ!$A$6</c:f>
              <c:strCache>
                <c:ptCount val="1"/>
                <c:pt idx="0">
                  <c:v>Core2Quad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ДИТ!$B$2:$G$2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ДИТ!$B$6:$G$6</c:f>
              <c:numCache>
                <c:formatCode>_-* #,##0\ _₸_-;\-* #,##0\ _₸_-;_-* "-"??\ _₸_-;_-@_-</c:formatCode>
                <c:ptCount val="6"/>
                <c:pt idx="0">
                  <c:v>124</c:v>
                </c:pt>
                <c:pt idx="1">
                  <c:v>124</c:v>
                </c:pt>
                <c:pt idx="2">
                  <c:v>124</c:v>
                </c:pt>
                <c:pt idx="3">
                  <c:v>124</c:v>
                </c:pt>
                <c:pt idx="4">
                  <c:v>110</c:v>
                </c:pt>
                <c:pt idx="5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BE-4C29-99B7-246C68C5982D}"/>
            </c:ext>
          </c:extLst>
        </c:ser>
        <c:ser>
          <c:idx val="4"/>
          <c:order val="4"/>
          <c:tx>
            <c:strRef>
              <c:f>ДИТ!$A$7</c:f>
              <c:strCache>
                <c:ptCount val="1"/>
                <c:pt idx="0">
                  <c:v>Core i3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ДИТ!$B$2:$G$2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ДИТ!$B$7:$G$7</c:f>
              <c:numCache>
                <c:formatCode>_-* #,##0\ _₸_-;\-* #,##0\ _₸_-;_-* "-"??\ _₸_-;_-@_-</c:formatCode>
                <c:ptCount val="6"/>
                <c:pt idx="0">
                  <c:v>47</c:v>
                </c:pt>
                <c:pt idx="1">
                  <c:v>50</c:v>
                </c:pt>
                <c:pt idx="2">
                  <c:v>124</c:v>
                </c:pt>
                <c:pt idx="3">
                  <c:v>124</c:v>
                </c:pt>
                <c:pt idx="4">
                  <c:v>114</c:v>
                </c:pt>
                <c:pt idx="5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BE-4C29-99B7-246C68C5982D}"/>
            </c:ext>
          </c:extLst>
        </c:ser>
        <c:ser>
          <c:idx val="5"/>
          <c:order val="5"/>
          <c:tx>
            <c:strRef>
              <c:f>ДИТ!$A$8</c:f>
              <c:strCache>
                <c:ptCount val="1"/>
                <c:pt idx="0">
                  <c:v>Core i5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ДИТ!$B$2:$G$2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ДИТ!$B$8:$G$8</c:f>
              <c:numCache>
                <c:formatCode>_-* #,##0\ _₸_-;\-* #,##0\ _₸_-;_-* "-"??\ _₸_-;_-@_-</c:formatCode>
                <c:ptCount val="6"/>
                <c:pt idx="0">
                  <c:v>229</c:v>
                </c:pt>
                <c:pt idx="1">
                  <c:v>233</c:v>
                </c:pt>
                <c:pt idx="2">
                  <c:v>236</c:v>
                </c:pt>
                <c:pt idx="3">
                  <c:v>386</c:v>
                </c:pt>
                <c:pt idx="4">
                  <c:v>526</c:v>
                </c:pt>
                <c:pt idx="5">
                  <c:v>1530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BE-4C29-99B7-246C68C5982D}"/>
            </c:ext>
          </c:extLst>
        </c:ser>
        <c:ser>
          <c:idx val="6"/>
          <c:order val="6"/>
          <c:tx>
            <c:strRef>
              <c:f>ДИТ!$A$9</c:f>
              <c:strCache>
                <c:ptCount val="1"/>
                <c:pt idx="0">
                  <c:v>Core i7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ДИТ!$B$2:$G$2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ДИТ!$B$9:$G$9</c:f>
              <c:numCache>
                <c:formatCode>General</c:formatCode>
                <c:ptCount val="6"/>
                <c:pt idx="2" formatCode="_-* #,##0\ _₸_-;\-* #,##0\ _₸_-;_-* &quot;-&quot;??\ _₸_-;_-@_-">
                  <c:v>28</c:v>
                </c:pt>
                <c:pt idx="3" formatCode="_-* #,##0\ _₸_-;\-* #,##0\ _₸_-;_-* &quot;-&quot;??\ _₸_-;_-@_-">
                  <c:v>28</c:v>
                </c:pt>
                <c:pt idx="4" formatCode="_-* #,##0\ _₸_-;\-* #,##0\ _₸_-;_-* &quot;-&quot;??\ _₸_-;_-@_-">
                  <c:v>28</c:v>
                </c:pt>
                <c:pt idx="5" formatCode="_-* #,##0\ _₸_-;\-* #,##0\ _₸_-;_-* &quot;-&quot;??\ _₸_-;_-@_-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BE-4C29-99B7-246C68C5982D}"/>
            </c:ext>
          </c:extLst>
        </c:ser>
        <c:ser>
          <c:idx val="7"/>
          <c:order val="7"/>
          <c:tx>
            <c:strRef>
              <c:f>ДИТ!$A$10</c:f>
              <c:strCache>
                <c:ptCount val="1"/>
                <c:pt idx="0">
                  <c:v>Atom (Celeron)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ДИТ!$B$2:$G$2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ДИТ!$B$10:$G$10</c:f>
              <c:numCache>
                <c:formatCode>_-* #,##0\ _₸_-;\-* #,##0\ _₸_-;_-* "-"??\ _₸_-;_-@_-</c:formatCode>
                <c:ptCount val="6"/>
                <c:pt idx="0">
                  <c:v>49</c:v>
                </c:pt>
                <c:pt idx="1">
                  <c:v>49</c:v>
                </c:pt>
                <c:pt idx="2">
                  <c:v>48</c:v>
                </c:pt>
                <c:pt idx="3">
                  <c:v>48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BE-4C29-99B7-246C68C59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77520432"/>
        <c:axId val="-1477523696"/>
        <c:axId val="0"/>
      </c:bar3DChart>
      <c:catAx>
        <c:axId val="-147752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23696"/>
        <c:crosses val="autoZero"/>
        <c:auto val="1"/>
        <c:lblAlgn val="ctr"/>
        <c:lblOffset val="100"/>
        <c:noMultiLvlLbl val="0"/>
      </c:catAx>
      <c:valAx>
        <c:axId val="-147752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₸_-;\-* #,##0\ _₸_-;_-* &quot;-&quot;??\ _₸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2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 b="1"/>
            </a:pPr>
            <a:r>
              <a:rPr lang="ru-RU" sz="1600" b="1"/>
              <a:t>Набор на 2020-2021 гг. в разрезе источников финансирования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'ПриемВыпуск НОВ'!$A$38</c:f>
              <c:strCache>
                <c:ptCount val="1"/>
                <c:pt idx="0">
                  <c:v>грант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1669485164792789E-3"/>
                  <c:y val="-3.79464181967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E15-497D-83F4-26C8D007824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2648806065583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15-497D-83F4-26C8D007824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500845549437837E-2"/>
                  <c:y val="-3.79464181967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E15-497D-83F4-26C8D007824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'ПриемВыпуск НОВ'!$B$37:$D$37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Доктороантура</c:v>
                </c:pt>
              </c:strCache>
            </c:strRef>
          </c:cat>
          <c:val>
            <c:numRef>
              <c:f>'ПриемВыпуск НОВ'!$B$38:$D$38</c:f>
              <c:numCache>
                <c:formatCode>0.00%</c:formatCode>
                <c:ptCount val="3"/>
                <c:pt idx="0">
                  <c:v>0.83609493954321545</c:v>
                </c:pt>
                <c:pt idx="1">
                  <c:v>0.91061452513966479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97-46CD-A5FA-8C49FC1A1A62}"/>
            </c:ext>
          </c:extLst>
        </c:ser>
        <c:ser>
          <c:idx val="1"/>
          <c:order val="1"/>
          <c:tx>
            <c:strRef>
              <c:f>'ПриемВыпуск НОВ'!$A$39</c:f>
              <c:strCache>
                <c:ptCount val="1"/>
                <c:pt idx="0">
                  <c:v>платники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333897032958514E-2"/>
                  <c:y val="-1.686507475411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15-497D-83F4-26C8D007824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1186271061141E-2"/>
                  <c:y val="-1.2648806065583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E15-497D-83F4-26C8D007824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834742582396398E-2"/>
                  <c:y val="-2.5297612131167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E15-497D-83F4-26C8D007824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'ПриемВыпуск НОВ'!$B$37:$D$37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Доктороантура</c:v>
                </c:pt>
              </c:strCache>
            </c:strRef>
          </c:cat>
          <c:val>
            <c:numRef>
              <c:f>'ПриемВыпуск НОВ'!$B$39:$D$39</c:f>
              <c:numCache>
                <c:formatCode>0.00%</c:formatCode>
                <c:ptCount val="3"/>
                <c:pt idx="0">
                  <c:v>0.1639050604567846</c:v>
                </c:pt>
                <c:pt idx="1">
                  <c:v>8.9385474860335198E-2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97-46CD-A5FA-8C49FC1A1A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483090256"/>
        <c:axId val="-1483091344"/>
        <c:axId val="0"/>
      </c:bar3DChart>
      <c:catAx>
        <c:axId val="-148309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91344"/>
        <c:crosses val="autoZero"/>
        <c:auto val="1"/>
        <c:lblAlgn val="ctr"/>
        <c:lblOffset val="100"/>
        <c:noMultiLvlLbl val="0"/>
      </c:catAx>
      <c:valAx>
        <c:axId val="-148309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9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Оснащение компьютерами по состоянию на 04.09.2020г.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ДИТ!$A$11</c:f>
              <c:strCache>
                <c:ptCount val="1"/>
                <c:pt idx="0">
                  <c:v>Количество, шт.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ДИТ!$B$2:$G$2</c:f>
              <c:strCache>
                <c:ptCount val="6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ДИТ!$B$11:$G$11</c:f>
              <c:numCache>
                <c:formatCode>_-* #,##0\ _₸_-;\-* #,##0\ _₸_-;_-* "-"??\ _₸_-;_-@_-</c:formatCode>
                <c:ptCount val="6"/>
                <c:pt idx="0">
                  <c:v>1176</c:v>
                </c:pt>
                <c:pt idx="1">
                  <c:v>1177</c:v>
                </c:pt>
                <c:pt idx="2">
                  <c:v>1276</c:v>
                </c:pt>
                <c:pt idx="3">
                  <c:v>1286</c:v>
                </c:pt>
                <c:pt idx="4">
                  <c:v>913</c:v>
                </c:pt>
                <c:pt idx="5">
                  <c:v>1805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A0-4ADA-8BE9-142435735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77510096"/>
        <c:axId val="-1477514992"/>
      </c:lineChart>
      <c:catAx>
        <c:axId val="-14775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14992"/>
        <c:crosses val="autoZero"/>
        <c:auto val="1"/>
        <c:lblAlgn val="ctr"/>
        <c:lblOffset val="100"/>
        <c:noMultiLvlLbl val="0"/>
      </c:catAx>
      <c:valAx>
        <c:axId val="-147751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₸_-;\-* #,##0\ _₸_-;_-* &quot;-&quot;??\ _₸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10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Посещаемость сайта.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Сайт!$A$2</c:f>
              <c:strCache>
                <c:ptCount val="1"/>
                <c:pt idx="0">
                  <c:v>Количество посещений сайта с учетом триязычия.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Сайт!$B$1:$E$1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Сайт!$B$2:$E$2</c:f>
              <c:numCache>
                <c:formatCode>#,##0</c:formatCode>
                <c:ptCount val="4"/>
                <c:pt idx="0">
                  <c:v>863255</c:v>
                </c:pt>
                <c:pt idx="1">
                  <c:v>949000</c:v>
                </c:pt>
                <c:pt idx="2">
                  <c:v>405020</c:v>
                </c:pt>
                <c:pt idx="3">
                  <c:v>666984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233-41D5-9CE3-A45C21AF2A0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-1477519888"/>
        <c:axId val="-1477518256"/>
      </c:lineChart>
      <c:catAx>
        <c:axId val="-147751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18256"/>
        <c:crosses val="autoZero"/>
        <c:auto val="1"/>
        <c:lblAlgn val="ctr"/>
        <c:lblOffset val="100"/>
        <c:noMultiLvlLbl val="0"/>
      </c:catAx>
      <c:valAx>
        <c:axId val="-147751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7751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Бакалавриат в разрезе источников финансирования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'Общий контингент'!$A$10</c:f>
              <c:strCache>
                <c:ptCount val="1"/>
                <c:pt idx="0">
                  <c:v>грант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'Общий контингент'!$B$9:$G$9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'Общий контингент'!$B$10:$G$10</c:f>
              <c:numCache>
                <c:formatCode>_-* #,##0\ _₸_-;\-* #,##0\ _₸_-;_-* "-"??\ _₸_-;_-@_-</c:formatCode>
                <c:ptCount val="6"/>
                <c:pt idx="0">
                  <c:v>2439</c:v>
                </c:pt>
                <c:pt idx="1">
                  <c:v>2226</c:v>
                </c:pt>
                <c:pt idx="2">
                  <c:v>2323</c:v>
                </c:pt>
                <c:pt idx="3">
                  <c:v>2971</c:v>
                </c:pt>
                <c:pt idx="4">
                  <c:v>4283</c:v>
                </c:pt>
                <c:pt idx="5">
                  <c:v>5318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46-4470-ACAF-F2DFDB92F400}"/>
            </c:ext>
          </c:extLst>
        </c:ser>
        <c:ser>
          <c:idx val="1"/>
          <c:order val="1"/>
          <c:tx>
            <c:strRef>
              <c:f>'Общий контингент'!$A$11</c:f>
              <c:strCache>
                <c:ptCount val="1"/>
                <c:pt idx="0">
                  <c:v>платники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'Общий контингент'!$B$9:$G$9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'Общий контингент'!$B$11:$G$11</c:f>
              <c:numCache>
                <c:formatCode>_-* #,##0\ _₸_-;\-* #,##0\ _₸_-;_-* "-"??\ _₸_-;_-@_-</c:formatCode>
                <c:ptCount val="6"/>
                <c:pt idx="0">
                  <c:v>1522</c:v>
                </c:pt>
                <c:pt idx="1">
                  <c:v>1281</c:v>
                </c:pt>
                <c:pt idx="2">
                  <c:v>1230</c:v>
                </c:pt>
                <c:pt idx="3">
                  <c:v>1071</c:v>
                </c:pt>
                <c:pt idx="4">
                  <c:v>1030</c:v>
                </c:pt>
                <c:pt idx="5">
                  <c:v>1035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46-4470-ACAF-F2DFDB92F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3083728"/>
        <c:axId val="-1483093520"/>
        <c:axId val="0"/>
      </c:bar3DChart>
      <c:catAx>
        <c:axId val="-148308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93520"/>
        <c:crosses val="autoZero"/>
        <c:auto val="1"/>
        <c:lblAlgn val="ctr"/>
        <c:lblOffset val="100"/>
        <c:noMultiLvlLbl val="0"/>
      </c:catAx>
      <c:valAx>
        <c:axId val="-148309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₸_-;\-* #,##0\ _₸_-;_-* &quot;-&quot;??\ _₸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83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Магистратура в разрезе источников финансирования</a:t>
            </a:r>
            <a:endParaRPr lang="x-none" sz="16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'Общий контингент'!$A$16</c:f>
              <c:strCache>
                <c:ptCount val="1"/>
                <c:pt idx="0">
                  <c:v>грант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'Общий контингент'!$B$15:$G$15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'Общий контингент'!$B$16:$G$16</c:f>
              <c:numCache>
                <c:formatCode>_-* #,##0\ _₸_-;\-* #,##0\ _₸_-;_-* "-"??\ _₸_-;_-@_-</c:formatCode>
                <c:ptCount val="6"/>
                <c:pt idx="0">
                  <c:v>133</c:v>
                </c:pt>
                <c:pt idx="1">
                  <c:v>104</c:v>
                </c:pt>
                <c:pt idx="2">
                  <c:v>101</c:v>
                </c:pt>
                <c:pt idx="3">
                  <c:v>163</c:v>
                </c:pt>
                <c:pt idx="4">
                  <c:v>284</c:v>
                </c:pt>
                <c:pt idx="5">
                  <c:v>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5C-45EE-9185-75B70B32E3BF}"/>
            </c:ext>
          </c:extLst>
        </c:ser>
        <c:ser>
          <c:idx val="1"/>
          <c:order val="1"/>
          <c:tx>
            <c:strRef>
              <c:f>'Общий контингент'!$A$17</c:f>
              <c:strCache>
                <c:ptCount val="1"/>
                <c:pt idx="0">
                  <c:v>платники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'Общий контингент'!$B$15:$G$15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'Общий контингент'!$B$17:$G$17</c:f>
              <c:numCache>
                <c:formatCode>_-* #,##0\ _₸_-;\-* #,##0\ _₸_-;_-* "-"??\ _₸_-;_-@_-</c:formatCode>
                <c:ptCount val="6"/>
                <c:pt idx="0">
                  <c:v>41</c:v>
                </c:pt>
                <c:pt idx="1">
                  <c:v>26</c:v>
                </c:pt>
                <c:pt idx="2">
                  <c:v>61</c:v>
                </c:pt>
                <c:pt idx="3">
                  <c:v>110</c:v>
                </c:pt>
                <c:pt idx="4">
                  <c:v>92</c:v>
                </c:pt>
                <c:pt idx="5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5C-45EE-9185-75B70B32E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3084816"/>
        <c:axId val="-1483094608"/>
        <c:axId val="0"/>
      </c:bar3DChart>
      <c:catAx>
        <c:axId val="-1483084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94608"/>
        <c:crosses val="autoZero"/>
        <c:auto val="1"/>
        <c:lblAlgn val="ctr"/>
        <c:lblOffset val="100"/>
        <c:noMultiLvlLbl val="0"/>
      </c:catAx>
      <c:valAx>
        <c:axId val="-148309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₸_-;\-* #,##0\ _₸_-;_-* &quot;-&quot;??\ _₸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84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Докторантура в разрезе источников финансирования</a:t>
            </a:r>
            <a:endParaRPr lang="x-none" sz="16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'Общий контингент'!$A$22</c:f>
              <c:strCache>
                <c:ptCount val="1"/>
                <c:pt idx="0">
                  <c:v>грант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'Общий контингент'!$B$21:$G$21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'Общий контингент'!$B$22:$G$22</c:f>
              <c:numCache>
                <c:formatCode>_-* #,##0\ _₸_-;\-* #,##0\ _₸_-;_-* "-"??\ _₸_-;_-@_-</c:formatCode>
                <c:ptCount val="6"/>
                <c:pt idx="0">
                  <c:v>15</c:v>
                </c:pt>
                <c:pt idx="1">
                  <c:v>19</c:v>
                </c:pt>
                <c:pt idx="2">
                  <c:v>29</c:v>
                </c:pt>
                <c:pt idx="3">
                  <c:v>56</c:v>
                </c:pt>
                <c:pt idx="4">
                  <c:v>69</c:v>
                </c:pt>
                <c:pt idx="5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6E-48EE-9AA8-40FDF82D8272}"/>
            </c:ext>
          </c:extLst>
        </c:ser>
        <c:ser>
          <c:idx val="1"/>
          <c:order val="1"/>
          <c:tx>
            <c:strRef>
              <c:f>'Общий контингент'!$A$23</c:f>
              <c:strCache>
                <c:ptCount val="1"/>
                <c:pt idx="0">
                  <c:v>платники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'Общий контингент'!$B$21:$G$21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'Общий контингент'!$B$23:$G$23</c:f>
              <c:numCache>
                <c:formatCode>_-* #,##0\ _₸_-;\-* #,##0\ _₸_-;_-* "-"??\ _₸_-;_-@_-</c:formatCode>
                <c:ptCount val="6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6E-48EE-9AA8-40FDF82D8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3088080"/>
        <c:axId val="-1483082640"/>
        <c:axId val="0"/>
      </c:bar3DChart>
      <c:catAx>
        <c:axId val="-148308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82640"/>
        <c:crosses val="autoZero"/>
        <c:auto val="1"/>
        <c:lblAlgn val="ctr"/>
        <c:lblOffset val="100"/>
        <c:noMultiLvlLbl val="0"/>
      </c:catAx>
      <c:valAx>
        <c:axId val="-148308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₸_-;\-* #,##0\ _₸_-;_-* &quot;-&quot;??\ _₸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88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Прием обучающихся, чел.</a:t>
            </a:r>
            <a:endParaRPr lang="x-none" sz="16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Колледж!$A$19</c:f>
              <c:strCache>
                <c:ptCount val="1"/>
                <c:pt idx="0">
                  <c:v>Электрооборудование подстанций и сетей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Колледж!$B$18:$E$18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Колледж!$B$19:$E$19</c:f>
              <c:numCache>
                <c:formatCode>General</c:formatCode>
                <c:ptCount val="4"/>
                <c:pt idx="0">
                  <c:v>35</c:v>
                </c:pt>
                <c:pt idx="1">
                  <c:v>36</c:v>
                </c:pt>
                <c:pt idx="2">
                  <c:v>35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E8-4B8D-ABE9-E22BC98100C6}"/>
            </c:ext>
          </c:extLst>
        </c:ser>
        <c:ser>
          <c:idx val="1"/>
          <c:order val="1"/>
          <c:tx>
            <c:strRef>
              <c:f>Колледж!$A$20</c:f>
              <c:strCache>
                <c:ptCount val="1"/>
                <c:pt idx="0">
                  <c:v>Теплоэнергетические установки тепловых электрических станций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Колледж!$B$18:$E$18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Колледж!$B$20:$E$20</c:f>
              <c:numCache>
                <c:formatCode>General</c:formatCode>
                <c:ptCount val="4"/>
                <c:pt idx="0">
                  <c:v>10</c:v>
                </c:pt>
                <c:pt idx="1">
                  <c:v>27</c:v>
                </c:pt>
                <c:pt idx="2">
                  <c:v>26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E8-4B8D-ABE9-E22BC98100C6}"/>
            </c:ext>
          </c:extLst>
        </c:ser>
        <c:ser>
          <c:idx val="2"/>
          <c:order val="2"/>
          <c:tx>
            <c:strRef>
              <c:f>Колледж!$A$21</c:f>
              <c:strCache>
                <c:ptCount val="1"/>
                <c:pt idx="0">
                  <c:v>Автоматизация и управление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Колледж!$B$18:$E$18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Колледж!$B$21:$E$21</c:f>
              <c:numCache>
                <c:formatCode>General</c:formatCode>
                <c:ptCount val="4"/>
                <c:pt idx="0">
                  <c:v>14</c:v>
                </c:pt>
                <c:pt idx="1">
                  <c:v>34</c:v>
                </c:pt>
                <c:pt idx="2">
                  <c:v>48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E8-4B8D-ABE9-E22BC98100C6}"/>
            </c:ext>
          </c:extLst>
        </c:ser>
        <c:ser>
          <c:idx val="3"/>
          <c:order val="3"/>
          <c:tx>
            <c:strRef>
              <c:f>Колледж!$A$22</c:f>
              <c:strCache>
                <c:ptCount val="1"/>
                <c:pt idx="0">
                  <c:v>Радиоэлектроника и связь (по видам)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Колледж!$B$18:$E$18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Колледж!$B$22:$E$22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39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E8-4B8D-ABE9-E22BC98100C6}"/>
            </c:ext>
          </c:extLst>
        </c:ser>
        <c:ser>
          <c:idx val="4"/>
          <c:order val="4"/>
          <c:tx>
            <c:strRef>
              <c:f>Колледж!$A$23</c:f>
              <c:strCache>
                <c:ptCount val="1"/>
                <c:pt idx="0">
                  <c:v> Информационные системы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Колледж!$B$18:$E$18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Колледж!$B$23:$E$23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E8-4B8D-ABE9-E22BC98100C6}"/>
            </c:ext>
          </c:extLst>
        </c:ser>
        <c:ser>
          <c:idx val="5"/>
          <c:order val="5"/>
          <c:tx>
            <c:strRef>
              <c:f>Колледж!$A$24</c:f>
              <c:strCache>
                <c:ptCount val="1"/>
                <c:pt idx="0">
                  <c:v>1304000, Вычислительная техника и программное обеспечение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Колледж!$B$18:$E$18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Колледж!$B$24:$E$24</c:f>
              <c:numCache>
                <c:formatCode>General</c:formatCode>
                <c:ptCount val="4"/>
                <c:pt idx="0">
                  <c:v>16</c:v>
                </c:pt>
                <c:pt idx="1">
                  <c:v>19</c:v>
                </c:pt>
                <c:pt idx="2">
                  <c:v>44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7E8-4B8D-ABE9-E22BC98100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483086992"/>
        <c:axId val="-1483082096"/>
        <c:axId val="0"/>
      </c:bar3DChart>
      <c:catAx>
        <c:axId val="-148308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82096"/>
        <c:crosses val="autoZero"/>
        <c:auto val="1"/>
        <c:lblAlgn val="ctr"/>
        <c:lblOffset val="100"/>
        <c:noMultiLvlLbl val="0"/>
      </c:catAx>
      <c:valAx>
        <c:axId val="-148308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8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906345307864865"/>
          <c:y val="8.6525580946627087E-2"/>
          <c:w val="0.34581064376966769"/>
          <c:h val="0.913474419053372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Контингент обучающихся в разрезе источников финансирования, чел.</a:t>
            </a:r>
            <a:endParaRPr lang="x-none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Колледж!$A$13</c:f>
              <c:strCache>
                <c:ptCount val="1"/>
                <c:pt idx="0">
                  <c:v>грант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Колледж!$B$12:$E$12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</c:strCache>
            </c:strRef>
          </c:cat>
          <c:val>
            <c:numRef>
              <c:f>Колледж!$B$13:$E$13</c:f>
              <c:numCache>
                <c:formatCode>General</c:formatCode>
                <c:ptCount val="4"/>
                <c:pt idx="0">
                  <c:v>0</c:v>
                </c:pt>
                <c:pt idx="1">
                  <c:v>98</c:v>
                </c:pt>
                <c:pt idx="2">
                  <c:v>96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36-4C95-922E-C6CA625E5394}"/>
            </c:ext>
          </c:extLst>
        </c:ser>
        <c:ser>
          <c:idx val="1"/>
          <c:order val="1"/>
          <c:tx>
            <c:strRef>
              <c:f>Колледж!$A$14</c:f>
              <c:strCache>
                <c:ptCount val="1"/>
                <c:pt idx="0">
                  <c:v>платное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Колледж!$B$12:$E$12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</c:strCache>
            </c:strRef>
          </c:cat>
          <c:val>
            <c:numRef>
              <c:f>Колледж!$B$14:$E$14</c:f>
              <c:numCache>
                <c:formatCode>General</c:formatCode>
                <c:ptCount val="4"/>
                <c:pt idx="0">
                  <c:v>118</c:v>
                </c:pt>
                <c:pt idx="1">
                  <c:v>69</c:v>
                </c:pt>
                <c:pt idx="2">
                  <c:v>53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36-4C95-922E-C6CA625E5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3081552"/>
        <c:axId val="-1483081008"/>
        <c:axId val="0"/>
      </c:bar3DChart>
      <c:catAx>
        <c:axId val="-148308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81008"/>
        <c:crosses val="autoZero"/>
        <c:auto val="1"/>
        <c:lblAlgn val="ctr"/>
        <c:lblOffset val="100"/>
        <c:noMultiLvlLbl val="0"/>
      </c:catAx>
      <c:valAx>
        <c:axId val="-148308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-1483081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0.85742</cdr:x>
      <cdr:y>0.88362</cdr:y>
    </cdr:from>
    <cdr:to>
      <cdr:x>0.94733</cdr:x>
      <cdr:y>0.96921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4745EDD3-1E4B-45E8-B3C3-C76238233317}"/>
            </a:ext>
          </a:extLst>
        </cdr:cNvPr>
        <cdr:cNvSpPr txBox="1"/>
      </cdr:nvSpPr>
      <cdr:spPr>
        <a:xfrm xmlns:a="http://schemas.openxmlformats.org/drawingml/2006/main">
          <a:off x="4908155" y="2859764"/>
          <a:ext cx="51467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/>
            <a:t>83%</a:t>
          </a:r>
          <a:endParaRPr lang="x-none" sz="1200" dirty="0"/>
        </a:p>
      </cdr:txBody>
    </cdr:sp>
  </cdr:relSizeAnchor>
  <cdr:relSizeAnchor xmlns:cdr="http://schemas.openxmlformats.org/drawingml/2006/chartDrawing">
    <cdr:from>
      <cdr:x>0.71119</cdr:x>
      <cdr:y>0.89032</cdr:y>
    </cdr:from>
    <cdr:to>
      <cdr:x>0.8011</cdr:x>
      <cdr:y>0.97591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4745EDD3-1E4B-45E8-B3C3-C76238233317}"/>
            </a:ext>
          </a:extLst>
        </cdr:cNvPr>
        <cdr:cNvSpPr txBox="1"/>
      </cdr:nvSpPr>
      <cdr:spPr>
        <a:xfrm xmlns:a="http://schemas.openxmlformats.org/drawingml/2006/main">
          <a:off x="4071074" y="2881464"/>
          <a:ext cx="51467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/>
            <a:t>95%</a:t>
          </a:r>
          <a:endParaRPr lang="x-none" sz="1200" dirty="0"/>
        </a:p>
      </cdr:txBody>
    </cdr:sp>
  </cdr:relSizeAnchor>
  <cdr:relSizeAnchor xmlns:cdr="http://schemas.openxmlformats.org/drawingml/2006/chartDrawing">
    <cdr:from>
      <cdr:x>0.5744</cdr:x>
      <cdr:y>0.8905</cdr:y>
    </cdr:from>
    <cdr:to>
      <cdr:x>0.66431</cdr:x>
      <cdr:y>0.97464</cdr:y>
    </cdr:to>
    <cdr:sp macro="" textlink="">
      <cdr:nvSpPr>
        <cdr:cNvPr id="5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4745EDD3-1E4B-45E8-B3C3-C76238233317}"/>
            </a:ext>
          </a:extLst>
        </cdr:cNvPr>
        <cdr:cNvSpPr txBox="1"/>
      </cdr:nvSpPr>
      <cdr:spPr>
        <a:xfrm xmlns:a="http://schemas.openxmlformats.org/drawingml/2006/main">
          <a:off x="3288078" y="2882046"/>
          <a:ext cx="514675" cy="2723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96%</a:t>
          </a:r>
          <a:endParaRPr lang="x-none" sz="900" dirty="0"/>
        </a:p>
      </cdr:txBody>
    </cdr:sp>
  </cdr:relSizeAnchor>
  <cdr:relSizeAnchor xmlns:cdr="http://schemas.openxmlformats.org/drawingml/2006/chartDrawing">
    <cdr:from>
      <cdr:x>0.448</cdr:x>
      <cdr:y>0.88279</cdr:y>
    </cdr:from>
    <cdr:to>
      <cdr:x>0.5379</cdr:x>
      <cdr:y>0.96838</cdr:y>
    </cdr:to>
    <cdr:sp macro="" textlink="">
      <cdr:nvSpPr>
        <cdr:cNvPr id="6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4745EDD3-1E4B-45E8-B3C3-C76238233317}"/>
            </a:ext>
          </a:extLst>
        </cdr:cNvPr>
        <cdr:cNvSpPr txBox="1"/>
      </cdr:nvSpPr>
      <cdr:spPr>
        <a:xfrm xmlns:a="http://schemas.openxmlformats.org/drawingml/2006/main">
          <a:off x="2564517" y="2857094"/>
          <a:ext cx="51461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/>
            <a:t>89%</a:t>
          </a:r>
          <a:endParaRPr lang="x-none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0.4111</cdr:x>
      <cdr:y>0.86168</cdr:y>
    </cdr:from>
    <cdr:to>
      <cdr:x>0.50101</cdr:x>
      <cdr:y>0.94582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3EBDFAB0-DD57-4621-9880-BF2A521BFBAA}"/>
            </a:ext>
          </a:extLst>
        </cdr:cNvPr>
        <cdr:cNvSpPr txBox="1"/>
      </cdr:nvSpPr>
      <cdr:spPr>
        <a:xfrm xmlns:a="http://schemas.openxmlformats.org/drawingml/2006/main">
          <a:off x="2379880" y="2869872"/>
          <a:ext cx="520499" cy="2802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/>
            <a:t>84%</a:t>
          </a:r>
          <a:endParaRPr lang="x-none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710C3-A5F9-4AEF-9728-A54215435832}" type="datetimeFigureOut">
              <a:rPr lang="x-none" smtClean="0"/>
              <a:t>30.09.2020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E0780-BD14-4E03-A987-16736F3735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852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8205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893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национальных технических рейтингах университет имеет следующие позиции: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6874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3474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4541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948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2123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5114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4489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7953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436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9802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1707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9476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2221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2221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17463">
              <a:buFont typeface="Wingdings" panose="05000000000000000000" pitchFamily="2" charset="2"/>
              <a:buChar char="ü"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9932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8238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8854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0679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0342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1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9802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6317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7481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218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1961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Участие университета в социальных сетях, таких как </a:t>
            </a:r>
            <a:r>
              <a:rPr lang="ru-RU" dirty="0" err="1"/>
              <a:t>Инстаграм</a:t>
            </a:r>
            <a:r>
              <a:rPr lang="ru-RU" dirty="0"/>
              <a:t>, </a:t>
            </a:r>
            <a:r>
              <a:rPr lang="ru-RU" dirty="0" err="1"/>
              <a:t>Фейсбук</a:t>
            </a:r>
            <a:r>
              <a:rPr lang="ru-RU" dirty="0"/>
              <a:t>, В-Контакте, </a:t>
            </a:r>
            <a:r>
              <a:rPr lang="ru-RU" dirty="0" err="1"/>
              <a:t>Телеграм</a:t>
            </a:r>
            <a:r>
              <a:rPr lang="ru-RU" dirty="0"/>
              <a:t> и </a:t>
            </a:r>
            <a:r>
              <a:rPr lang="ru-RU" dirty="0" err="1"/>
              <a:t>Ютьюб</a:t>
            </a:r>
            <a:r>
              <a:rPr lang="ru-RU" dirty="0"/>
              <a:t>, растет. Динамику вы можете увидеть на слайде.  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78820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55300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62374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12648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5796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57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17481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5796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42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5796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43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884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980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9802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t"/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211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211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E0780-BD14-4E03-A987-16736F373509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980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DD1D-A7E5-4C64-8B75-3F9A0D3CF5F2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591A-37BA-404C-A3B9-0D56532E2057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4BA-DE92-4944-8E1B-B9663C5BD1A0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EC42-BE15-44F3-8A30-89CC620B32B5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2BF9-5A97-41F8-8F5B-9BD8E2326598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8458-8BD4-4C63-8188-87241EC2A9D8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3179-6985-4FB7-B0AE-4E3556BFC5DA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3471-FABB-49E1-963C-3BA78C5D094E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E6D3-D629-4485-93EB-D54982B3D5B4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7E76-7C4D-4BED-A884-27B87EBBBFC4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7283-BAC0-4A2C-BE63-D7A916B1AAB2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44CF-B428-41E0-9315-04D06330839F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78B1-E227-44E3-B180-D09264378E27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F50D-91A7-4312-BEF8-3082683951BA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A776-11E9-49D8-B471-DAD6DE510006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DB3F-8AB2-46ED-898E-7F11F28B76DA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E64C-6C8B-463A-BE37-394BC5F4FA6F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F76B54-0834-444F-8FDE-E24D52A2CFD4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_____Microsoft_Excel1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_____Microsoft_Excel2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_____Microsoft_Excel3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_____Microsoft_Excel5.xlsx"/><Relationship Id="rId5" Type="http://schemas.openxmlformats.org/officeDocument/2006/relationships/image" Target="../media/image7.emf"/><Relationship Id="rId4" Type="http://schemas.openxmlformats.org/officeDocument/2006/relationships/package" Target="../embeddings/_____Microsoft_Excel4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ioa.aues.kz/page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kk.aues.kz/page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aues_university/" TargetMode="External"/><Relationship Id="rId7" Type="http://schemas.openxmlformats.org/officeDocument/2006/relationships/hyperlink" Target="https://www.youtube.com/channel/UCUnDGC1ddotzf1fpn-hyXDA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aues.university/" TargetMode="External"/><Relationship Id="rId5" Type="http://schemas.openxmlformats.org/officeDocument/2006/relationships/hyperlink" Target="https://t.me/aues_university" TargetMode="External"/><Relationship Id="rId4" Type="http://schemas.openxmlformats.org/officeDocument/2006/relationships/hyperlink" Target="https://vk.com/aues_university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package" Target="../embeddings/_____Microsoft_Excel6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package" Target="../embeddings/_____Microsoft_Excel7.xlsx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68CB82-8183-452E-976E-99846FD2C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93" y="568411"/>
            <a:ext cx="11325239" cy="4374292"/>
          </a:xfrm>
        </p:spPr>
        <p:txBody>
          <a:bodyPr>
            <a:normAutofit fontScale="90000"/>
          </a:bodyPr>
          <a:lstStyle/>
          <a:p>
            <a:r>
              <a:rPr lang="ru-RU" sz="3900" b="1" dirty="0"/>
              <a:t/>
            </a:r>
            <a:br>
              <a:rPr lang="ru-RU" sz="3900" b="1" dirty="0"/>
            </a:br>
            <a:r>
              <a:rPr lang="ru-RU" sz="3900" b="1" dirty="0"/>
              <a:t/>
            </a:r>
            <a:br>
              <a:rPr lang="ru-RU" sz="3900" b="1" dirty="0"/>
            </a:br>
            <a:r>
              <a:rPr lang="ru-RU" b="1" dirty="0"/>
              <a:t>Итоги деятельности </a:t>
            </a:r>
            <a:br>
              <a:rPr lang="ru-RU" b="1" dirty="0"/>
            </a:br>
            <a:r>
              <a:rPr lang="ru-RU" b="1" dirty="0"/>
              <a:t>НАО «АЛМАТИНСКИЙ УНИВЕРСИТЕТ ЭНЕРГЕТИКИ И СВЯЗИ имени Гумарбека Даукеева» за 2019-2020 учебный год</a:t>
            </a:r>
            <a:r>
              <a:rPr lang="en-US" b="1" dirty="0"/>
              <a:t> </a:t>
            </a:r>
            <a:r>
              <a:rPr lang="ru-RU" b="1" dirty="0"/>
              <a:t>и задачи на 2020-2021 учебный год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0852D2-EBDC-4583-B967-1120F0354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905" y="5406838"/>
            <a:ext cx="5377438" cy="524538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Ректор: </a:t>
            </a:r>
            <a:r>
              <a:rPr lang="ru-RU" sz="3200" dirty="0" err="1">
                <a:solidFill>
                  <a:schemeClr val="bg1"/>
                </a:solidFill>
              </a:rPr>
              <a:t>С.Сагинтаева</a:t>
            </a:r>
            <a:endParaRPr lang="ru-RU" sz="3200" dirty="0">
              <a:solidFill>
                <a:schemeClr val="bg1"/>
              </a:solidFill>
            </a:endParaRPr>
          </a:p>
          <a:p>
            <a:endParaRPr lang="x-none" dirty="0"/>
          </a:p>
        </p:txBody>
      </p:sp>
      <p:pic>
        <p:nvPicPr>
          <p:cNvPr id="4" name="Picture 2" descr="D:\Users\d.iskakova\Desktop\ЛОГО-РУС1.png">
            <a:extLst>
              <a:ext uri="{FF2B5EF4-FFF2-40B4-BE49-F238E27FC236}">
                <a16:creationId xmlns:a16="http://schemas.microsoft.com/office/drawing/2014/main" xmlns="" id="{1768ECF2-B8FB-44A6-84D9-9427698F1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5" y="271605"/>
            <a:ext cx="1069057" cy="10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5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>
            <a:extLst>
              <a:ext uri="{FF2B5EF4-FFF2-40B4-BE49-F238E27FC236}">
                <a16:creationId xmlns:a16="http://schemas.microsoft.com/office/drawing/2014/main" xmlns="" id="{88033957-1FAE-4312-924C-7A2712CFEEF1}"/>
              </a:ext>
            </a:extLst>
          </p:cNvPr>
          <p:cNvGrpSpPr/>
          <p:nvPr/>
        </p:nvGrpSpPr>
        <p:grpSpPr>
          <a:xfrm>
            <a:off x="1407561" y="454024"/>
            <a:ext cx="9744116" cy="1878934"/>
            <a:chOff x="425735" y="1531283"/>
            <a:chExt cx="4527105" cy="1128788"/>
          </a:xfrm>
        </p:grpSpPr>
        <p:sp>
          <p:nvSpPr>
            <p:cNvPr id="6" name="Chevron 14">
              <a:extLst>
                <a:ext uri="{FF2B5EF4-FFF2-40B4-BE49-F238E27FC236}">
                  <a16:creationId xmlns:a16="http://schemas.microsoft.com/office/drawing/2014/main" xmlns="" id="{83DAA1D7-5764-4048-8436-87C998C2432B}"/>
                </a:ext>
              </a:extLst>
            </p:cNvPr>
            <p:cNvSpPr/>
            <p:nvPr/>
          </p:nvSpPr>
          <p:spPr>
            <a:xfrm>
              <a:off x="1528536" y="1531284"/>
              <a:ext cx="3424304" cy="1128787"/>
            </a:xfrm>
            <a:prstGeom prst="chevron">
              <a:avLst>
                <a:gd name="adj" fmla="val 42771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400">
                <a:defRPr/>
              </a:pPr>
              <a:endParaRPr lang="ru-RU" sz="1600" dirty="0"/>
            </a:p>
            <a:p>
              <a:pPr defTabSz="914400">
                <a:defRPr/>
              </a:pPr>
              <a:r>
                <a:rPr lang="ru-RU" sz="1600" dirty="0"/>
                <a:t>В 2019 году, сроком на два года АУЭС вошел в топ-25 международного рейтинга «U-</a:t>
              </a:r>
              <a:r>
                <a:rPr lang="ru-RU" sz="1600" dirty="0" err="1"/>
                <a:t>Multirank</a:t>
              </a:r>
              <a:r>
                <a:rPr lang="ru-RU" sz="1600" dirty="0"/>
                <a:t>» по параметру «Сотрудничество с рабочей средой» (</a:t>
              </a:r>
              <a:r>
                <a:rPr lang="ru-RU" sz="1600" dirty="0" err="1"/>
                <a:t>Contact</a:t>
              </a:r>
              <a:r>
                <a:rPr lang="ru-RU" sz="1600" dirty="0"/>
                <a:t> </a:t>
              </a:r>
              <a:r>
                <a:rPr lang="ru-RU" sz="1600" dirty="0" err="1"/>
                <a:t>to</a:t>
              </a:r>
              <a:r>
                <a:rPr lang="ru-RU" sz="1600" dirty="0"/>
                <a:t> </a:t>
              </a:r>
              <a:r>
                <a:rPr lang="ru-RU" sz="1600" dirty="0" err="1"/>
                <a:t>work</a:t>
              </a:r>
              <a:r>
                <a:rPr lang="ru-RU" sz="1600" dirty="0"/>
                <a:t> </a:t>
              </a:r>
              <a:r>
                <a:rPr lang="ru-RU" sz="1600" dirty="0" err="1"/>
                <a:t>environment</a:t>
              </a:r>
              <a:r>
                <a:rPr lang="ru-RU" sz="1600" dirty="0"/>
                <a:t>) по специальностям  электро- и теплоэнергетика и  информационные технологии (“</a:t>
              </a:r>
              <a:r>
                <a:rPr lang="ru-RU" sz="1600" dirty="0" err="1"/>
                <a:t>Electric</a:t>
              </a:r>
              <a:r>
                <a:rPr lang="ru-RU" sz="1600" dirty="0"/>
                <a:t> </a:t>
              </a:r>
              <a:r>
                <a:rPr lang="ru-RU" sz="1600" dirty="0" err="1"/>
                <a:t>Engineering</a:t>
              </a:r>
              <a:r>
                <a:rPr lang="ru-RU" sz="1600" dirty="0"/>
                <a:t>” </a:t>
              </a:r>
              <a:r>
                <a:rPr lang="ru-RU" sz="1600" dirty="0" err="1"/>
                <a:t>and</a:t>
              </a:r>
              <a:r>
                <a:rPr lang="ru-RU" sz="1600" dirty="0"/>
                <a:t> “</a:t>
              </a:r>
              <a:r>
                <a:rPr lang="ru-RU" sz="1600" dirty="0" err="1"/>
                <a:t>Computer</a:t>
              </a:r>
              <a:r>
                <a:rPr lang="ru-RU" sz="1600" dirty="0"/>
                <a:t> </a:t>
              </a:r>
              <a:r>
                <a:rPr lang="ru-RU" sz="1600" dirty="0" err="1"/>
                <a:t>Sciences</a:t>
              </a:r>
              <a:r>
                <a:rPr lang="ru-RU" sz="1600" dirty="0"/>
                <a:t>”).</a:t>
              </a:r>
              <a:endParaRPr lang="x-none" sz="1600" dirty="0"/>
            </a:p>
            <a:p>
              <a:pPr lvl="0" algn="just" defTabSz="914400"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7" name="Chevron 15">
              <a:extLst>
                <a:ext uri="{FF2B5EF4-FFF2-40B4-BE49-F238E27FC236}">
                  <a16:creationId xmlns:a16="http://schemas.microsoft.com/office/drawing/2014/main" xmlns="" id="{A2B85F28-D9AC-4366-9FCC-6EA4E6747B57}"/>
                </a:ext>
              </a:extLst>
            </p:cNvPr>
            <p:cNvSpPr/>
            <p:nvPr/>
          </p:nvSpPr>
          <p:spPr>
            <a:xfrm>
              <a:off x="425735" y="1531283"/>
              <a:ext cx="1447976" cy="1128788"/>
            </a:xfrm>
            <a:prstGeom prst="chevron">
              <a:avLst>
                <a:gd name="adj" fmla="val 42771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ru-RU" dirty="0"/>
                <a:t>U-</a:t>
              </a:r>
              <a:r>
                <a:rPr lang="ru-RU" dirty="0" err="1"/>
                <a:t>Multirank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919C272-D11E-410B-BC82-EE336DB37510}"/>
              </a:ext>
            </a:extLst>
          </p:cNvPr>
          <p:cNvGrpSpPr/>
          <p:nvPr/>
        </p:nvGrpSpPr>
        <p:grpSpPr>
          <a:xfrm>
            <a:off x="875514" y="2572832"/>
            <a:ext cx="9694964" cy="1764787"/>
            <a:chOff x="626469" y="1626918"/>
            <a:chExt cx="4456170" cy="1033153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xmlns="" id="{C9BDFEC3-8D61-467D-AD6F-8ABFC13D08EF}"/>
                </a:ext>
              </a:extLst>
            </p:cNvPr>
            <p:cNvSpPr/>
            <p:nvPr/>
          </p:nvSpPr>
          <p:spPr>
            <a:xfrm>
              <a:off x="1643747" y="1626918"/>
              <a:ext cx="3438892" cy="1033153"/>
            </a:xfrm>
            <a:prstGeom prst="chevron">
              <a:avLst>
                <a:gd name="adj" fmla="val 42771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70510" algn="just"/>
              <a:r>
                <a:rPr lang="ru-RU" sz="1600" dirty="0">
                  <a:solidFill>
                    <a:srgbClr val="17365D"/>
                  </a:solidFill>
                  <a:latin typeface="Arial" panose="020B0604020202020204" pitchFamily="34" charset="0"/>
                </a:rPr>
                <a:t>	</a:t>
              </a:r>
              <a:r>
                <a:rPr lang="ru-RU" sz="1600" dirty="0">
                  <a:solidFill>
                    <a:srgbClr val="17365D"/>
                  </a:solidFill>
                </a:rPr>
                <a:t>    </a:t>
              </a:r>
              <a:r>
                <a:rPr lang="ru-RU" sz="1600" dirty="0">
                  <a:solidFill>
                    <a:schemeClr val="tx1"/>
                  </a:solidFill>
                </a:rPr>
                <a:t>АУЭС в 2019 году (декабрь 2019 г.) по сравнению с 2018 годом в глобальном рейтинге </a:t>
              </a:r>
              <a:r>
                <a:rPr lang="ru-RU" sz="1600" dirty="0" err="1">
                  <a:solidFill>
                    <a:schemeClr val="tx1"/>
                  </a:solidFill>
                </a:rPr>
                <a:t>GreenMetric</a:t>
              </a:r>
              <a:r>
                <a:rPr lang="ru-RU" sz="1600" dirty="0">
                  <a:solidFill>
                    <a:schemeClr val="tx1"/>
                  </a:solidFill>
                </a:rPr>
                <a:t> улучшил позицию до 401 места с 480 (79), при этом количество ВУЗов-участников увеличилось до 780 с 718 (62).В страновом рейтинге в 2019 году АУЭС занял 5 место из 10, то в 2018 – 4 из 9.</a:t>
              </a: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xmlns="" id="{AF68256F-7CB6-4081-9001-D1181FF11F9B}"/>
                </a:ext>
              </a:extLst>
            </p:cNvPr>
            <p:cNvSpPr/>
            <p:nvPr/>
          </p:nvSpPr>
          <p:spPr>
            <a:xfrm>
              <a:off x="626469" y="1626918"/>
              <a:ext cx="1372480" cy="1033153"/>
            </a:xfrm>
            <a:prstGeom prst="chevron">
              <a:avLst>
                <a:gd name="adj" fmla="val 42771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ru-RU" dirty="0" err="1"/>
                <a:t>GreenMetric</a:t>
              </a:r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E914E1B-8730-4905-9968-6E62B1425E7E}"/>
              </a:ext>
            </a:extLst>
          </p:cNvPr>
          <p:cNvSpPr/>
          <p:nvPr/>
        </p:nvSpPr>
        <p:spPr>
          <a:xfrm>
            <a:off x="4762983" y="4972536"/>
            <a:ext cx="5527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Год	    Место в РК	    Место в мире</a:t>
            </a:r>
          </a:p>
          <a:p>
            <a:r>
              <a:rPr lang="ru-RU" dirty="0"/>
              <a:t>2018	    69	                 17 672   </a:t>
            </a:r>
          </a:p>
          <a:p>
            <a:r>
              <a:rPr lang="ru-RU" dirty="0"/>
              <a:t>2019	    56	                 15 788   </a:t>
            </a:r>
          </a:p>
          <a:p>
            <a:r>
              <a:rPr lang="ru-RU" dirty="0"/>
              <a:t>2020	    20	                   9 236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C77E64-7ABF-4652-9745-8BD583CB516C}"/>
              </a:ext>
            </a:extLst>
          </p:cNvPr>
          <p:cNvSpPr txBox="1"/>
          <p:nvPr/>
        </p:nvSpPr>
        <p:spPr>
          <a:xfrm>
            <a:off x="1155759" y="0"/>
            <a:ext cx="913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Международные рейтинги</a:t>
            </a:r>
            <a:endParaRPr lang="x-none" sz="2800" b="1" dirty="0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xmlns="" id="{7E51B547-1157-451E-9A79-EA41356B7305}"/>
              </a:ext>
            </a:extLst>
          </p:cNvPr>
          <p:cNvGrpSpPr/>
          <p:nvPr/>
        </p:nvGrpSpPr>
        <p:grpSpPr>
          <a:xfrm>
            <a:off x="1482492" y="454023"/>
            <a:ext cx="9644017" cy="1878934"/>
            <a:chOff x="460548" y="1626918"/>
            <a:chExt cx="4480599" cy="1033153"/>
          </a:xfrm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grpSpPr>
        <p:sp>
          <p:nvSpPr>
            <p:cNvPr id="24" name="Chevron 14">
              <a:extLst>
                <a:ext uri="{FF2B5EF4-FFF2-40B4-BE49-F238E27FC236}">
                  <a16:creationId xmlns:a16="http://schemas.microsoft.com/office/drawing/2014/main" xmlns="" id="{F968F0AD-B1EE-4FA7-B535-84F5F4E85DF3}"/>
                </a:ext>
              </a:extLst>
            </p:cNvPr>
            <p:cNvSpPr/>
            <p:nvPr/>
          </p:nvSpPr>
          <p:spPr>
            <a:xfrm>
              <a:off x="1516843" y="1626918"/>
              <a:ext cx="3424304" cy="1033153"/>
            </a:xfrm>
            <a:prstGeom prst="chevron">
              <a:avLst>
                <a:gd name="adj" fmla="val 42771"/>
              </a:avLst>
            </a:prstGeom>
            <a:noFill/>
            <a:ln>
              <a:solidFill>
                <a:schemeClr val="accent4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 defTabSz="914400">
                <a:defRPr/>
              </a:pPr>
              <a:r>
                <a:rPr lang="ru-RU" sz="1600" dirty="0">
                  <a:solidFill>
                    <a:srgbClr val="17365D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	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Chevron 15">
              <a:extLst>
                <a:ext uri="{FF2B5EF4-FFF2-40B4-BE49-F238E27FC236}">
                  <a16:creationId xmlns:a16="http://schemas.microsoft.com/office/drawing/2014/main" xmlns="" id="{101BBBA1-0508-4B61-8487-D5215D2E6B47}"/>
                </a:ext>
              </a:extLst>
            </p:cNvPr>
            <p:cNvSpPr/>
            <p:nvPr/>
          </p:nvSpPr>
          <p:spPr>
            <a:xfrm>
              <a:off x="460548" y="1626918"/>
              <a:ext cx="1413163" cy="1033153"/>
            </a:xfrm>
            <a:prstGeom prst="chevron">
              <a:avLst>
                <a:gd name="adj" fmla="val 42771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ru-RU" dirty="0"/>
                <a:t>U-</a:t>
              </a:r>
              <a:r>
                <a:rPr lang="ru-RU" dirty="0" err="1"/>
                <a:t>Multirank</a:t>
              </a:r>
              <a:endParaRPr lang="en-US" dirty="0"/>
            </a:p>
          </p:txBody>
        </p:sp>
      </p:grpSp>
      <p:grpSp>
        <p:nvGrpSpPr>
          <p:cNvPr id="26" name="Group 7">
            <a:extLst>
              <a:ext uri="{FF2B5EF4-FFF2-40B4-BE49-F238E27FC236}">
                <a16:creationId xmlns:a16="http://schemas.microsoft.com/office/drawing/2014/main" xmlns="" id="{5B388360-BE56-407F-A864-F9A5483B5AB4}"/>
              </a:ext>
            </a:extLst>
          </p:cNvPr>
          <p:cNvGrpSpPr/>
          <p:nvPr/>
        </p:nvGrpSpPr>
        <p:grpSpPr>
          <a:xfrm>
            <a:off x="900681" y="2572832"/>
            <a:ext cx="9694964" cy="1764787"/>
            <a:chOff x="626469" y="1626918"/>
            <a:chExt cx="4456170" cy="1033153"/>
          </a:xfrm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grpSpPr>
        <p:sp>
          <p:nvSpPr>
            <p:cNvPr id="27" name="Chevron 8">
              <a:extLst>
                <a:ext uri="{FF2B5EF4-FFF2-40B4-BE49-F238E27FC236}">
                  <a16:creationId xmlns:a16="http://schemas.microsoft.com/office/drawing/2014/main" xmlns="" id="{D76D0E8F-28EA-4423-8A5A-58497A5F8BCF}"/>
                </a:ext>
              </a:extLst>
            </p:cNvPr>
            <p:cNvSpPr/>
            <p:nvPr/>
          </p:nvSpPr>
          <p:spPr>
            <a:xfrm>
              <a:off x="1643747" y="1626918"/>
              <a:ext cx="3438892" cy="1033153"/>
            </a:xfrm>
            <a:prstGeom prst="chevron">
              <a:avLst>
                <a:gd name="adj" fmla="val 42771"/>
              </a:avLst>
            </a:prstGeom>
            <a:noFill/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70510" algn="just"/>
              <a:r>
                <a:rPr lang="ru-RU" sz="1600" dirty="0">
                  <a:solidFill>
                    <a:srgbClr val="17365D"/>
                  </a:solidFill>
                  <a:latin typeface="Arial" panose="020B0604020202020204" pitchFamily="34" charset="0"/>
                </a:rPr>
                <a:t>	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Chevron 9">
              <a:extLst>
                <a:ext uri="{FF2B5EF4-FFF2-40B4-BE49-F238E27FC236}">
                  <a16:creationId xmlns:a16="http://schemas.microsoft.com/office/drawing/2014/main" xmlns="" id="{B4CDE798-1C98-47C9-A356-1B115813561D}"/>
                </a:ext>
              </a:extLst>
            </p:cNvPr>
            <p:cNvSpPr/>
            <p:nvPr/>
          </p:nvSpPr>
          <p:spPr>
            <a:xfrm>
              <a:off x="626469" y="1626918"/>
              <a:ext cx="1372480" cy="1033153"/>
            </a:xfrm>
            <a:prstGeom prst="chevron">
              <a:avLst>
                <a:gd name="adj" fmla="val 42771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ru-RU" dirty="0" err="1"/>
                <a:t>GreenMetric</a:t>
              </a:r>
              <a:endParaRPr lang="en-US" dirty="0"/>
            </a:p>
          </p:txBody>
        </p:sp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xmlns="" id="{F3DB5886-64AC-4BE5-BFDD-2EB24C731141}"/>
              </a:ext>
            </a:extLst>
          </p:cNvPr>
          <p:cNvGrpSpPr/>
          <p:nvPr/>
        </p:nvGrpSpPr>
        <p:grpSpPr>
          <a:xfrm>
            <a:off x="1482493" y="4633899"/>
            <a:ext cx="9644013" cy="1877602"/>
            <a:chOff x="440352" y="1626919"/>
            <a:chExt cx="4607556" cy="1033153"/>
          </a:xfrm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grpSpPr>
        <p:sp>
          <p:nvSpPr>
            <p:cNvPr id="30" name="Chevron 2">
              <a:extLst>
                <a:ext uri="{FF2B5EF4-FFF2-40B4-BE49-F238E27FC236}">
                  <a16:creationId xmlns:a16="http://schemas.microsoft.com/office/drawing/2014/main" xmlns="" id="{AF173F84-CA3E-442B-A3D8-3D3012E772C9}"/>
                </a:ext>
              </a:extLst>
            </p:cNvPr>
            <p:cNvSpPr/>
            <p:nvPr/>
          </p:nvSpPr>
          <p:spPr>
            <a:xfrm>
              <a:off x="1507081" y="1626919"/>
              <a:ext cx="3540827" cy="1033153"/>
            </a:xfrm>
            <a:prstGeom prst="chevron">
              <a:avLst>
                <a:gd name="adj" fmla="val 42771"/>
              </a:avLst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Chevron 1">
              <a:extLst>
                <a:ext uri="{FF2B5EF4-FFF2-40B4-BE49-F238E27FC236}">
                  <a16:creationId xmlns:a16="http://schemas.microsoft.com/office/drawing/2014/main" xmlns="" id="{6647CB15-F05C-419A-A88D-FC625743A117}"/>
                </a:ext>
              </a:extLst>
            </p:cNvPr>
            <p:cNvSpPr/>
            <p:nvPr/>
          </p:nvSpPr>
          <p:spPr>
            <a:xfrm>
              <a:off x="440352" y="1626919"/>
              <a:ext cx="1567298" cy="1033153"/>
            </a:xfrm>
            <a:prstGeom prst="chevron">
              <a:avLst>
                <a:gd name="adj" fmla="val 4277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ru-RU" dirty="0" err="1"/>
                <a:t>Webometrics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69600" y="5869819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3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9">
            <a:extLst>
              <a:ext uri="{FF2B5EF4-FFF2-40B4-BE49-F238E27FC236}">
                <a16:creationId xmlns:a16="http://schemas.microsoft.com/office/drawing/2014/main" xmlns="" id="{DE357F4E-B07B-4506-AB31-9170C9C2910B}"/>
              </a:ext>
            </a:extLst>
          </p:cNvPr>
          <p:cNvGrpSpPr/>
          <p:nvPr/>
        </p:nvGrpSpPr>
        <p:grpSpPr>
          <a:xfrm>
            <a:off x="1194517" y="1085678"/>
            <a:ext cx="2903835" cy="982640"/>
            <a:chOff x="1203004" y="1013242"/>
            <a:chExt cx="2089556" cy="98264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0" name="Hexagon 9">
              <a:extLst>
                <a:ext uri="{FF2B5EF4-FFF2-40B4-BE49-F238E27FC236}">
                  <a16:creationId xmlns:a16="http://schemas.microsoft.com/office/drawing/2014/main" xmlns="" id="{B064AC1A-48B6-4630-8C27-F58B7664DA46}"/>
                </a:ext>
              </a:extLst>
            </p:cNvPr>
            <p:cNvSpPr/>
            <p:nvPr/>
          </p:nvSpPr>
          <p:spPr>
            <a:xfrm rot="5400000">
              <a:off x="2418430" y="1121751"/>
              <a:ext cx="982640" cy="765621"/>
            </a:xfrm>
            <a:prstGeom prst="hexagon">
              <a:avLst/>
            </a:prstGeom>
            <a:solidFill>
              <a:schemeClr val="accent1"/>
            </a:solidFill>
            <a:ln w="3175">
              <a:noFill/>
              <a:prstDash val="sys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1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2016г.</a:t>
              </a:r>
              <a:endParaRPr kumimoji="0" lang="en-US" sz="21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7950333-B7D4-4272-A925-A9CFE7548A51}"/>
                </a:ext>
              </a:extLst>
            </p:cNvPr>
            <p:cNvSpPr/>
            <p:nvPr/>
          </p:nvSpPr>
          <p:spPr>
            <a:xfrm>
              <a:off x="1203004" y="1014727"/>
              <a:ext cx="1039805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lvl="0" algn="r" defTabSz="914400">
                <a:defRPr/>
              </a:pPr>
              <a:r>
                <a:rPr lang="ru-RU" dirty="0"/>
                <a:t>7 место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7">
            <a:extLst>
              <a:ext uri="{FF2B5EF4-FFF2-40B4-BE49-F238E27FC236}">
                <a16:creationId xmlns:a16="http://schemas.microsoft.com/office/drawing/2014/main" xmlns="" id="{6DDD918D-B36E-437B-9028-1DF85BA9E0CE}"/>
              </a:ext>
            </a:extLst>
          </p:cNvPr>
          <p:cNvGrpSpPr/>
          <p:nvPr/>
        </p:nvGrpSpPr>
        <p:grpSpPr>
          <a:xfrm>
            <a:off x="34999" y="1999015"/>
            <a:ext cx="2893480" cy="1039990"/>
            <a:chOff x="976691" y="2738447"/>
            <a:chExt cx="2758190" cy="103999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6" name="Hexagon 10">
              <a:extLst>
                <a:ext uri="{FF2B5EF4-FFF2-40B4-BE49-F238E27FC236}">
                  <a16:creationId xmlns:a16="http://schemas.microsoft.com/office/drawing/2014/main" xmlns="" id="{EB1BCC7F-7F63-477A-B794-AED5A4E30195}"/>
                </a:ext>
              </a:extLst>
            </p:cNvPr>
            <p:cNvSpPr/>
            <p:nvPr/>
          </p:nvSpPr>
          <p:spPr>
            <a:xfrm rot="5400000">
              <a:off x="2711573" y="2755129"/>
              <a:ext cx="982640" cy="1063976"/>
            </a:xfrm>
            <a:prstGeom prst="hexagon">
              <a:avLst/>
            </a:prstGeom>
            <a:solidFill>
              <a:schemeClr val="accent2"/>
            </a:solidFill>
            <a:ln w="3175">
              <a:noFill/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3175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1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2017г.</a:t>
              </a:r>
              <a:endParaRPr kumimoji="0" lang="en-US" sz="21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93FF7453-5F4A-402D-9F82-38235AC2DC21}"/>
                </a:ext>
              </a:extLst>
            </p:cNvPr>
            <p:cNvSpPr/>
            <p:nvPr/>
          </p:nvSpPr>
          <p:spPr>
            <a:xfrm>
              <a:off x="976691" y="2738447"/>
              <a:ext cx="13178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defRPr/>
              </a:pPr>
              <a:r>
                <a:rPr lang="ru-RU" dirty="0"/>
                <a:t>6 место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xmlns="" id="{175F0E0F-C322-4094-A7EF-FB5E71CAE5B3}"/>
              </a:ext>
            </a:extLst>
          </p:cNvPr>
          <p:cNvGrpSpPr/>
          <p:nvPr/>
        </p:nvGrpSpPr>
        <p:grpSpPr>
          <a:xfrm>
            <a:off x="208257" y="3243684"/>
            <a:ext cx="2242793" cy="982640"/>
            <a:chOff x="2246129" y="4508091"/>
            <a:chExt cx="2164757" cy="98264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Hexagon 11">
              <a:extLst>
                <a:ext uri="{FF2B5EF4-FFF2-40B4-BE49-F238E27FC236}">
                  <a16:creationId xmlns:a16="http://schemas.microsoft.com/office/drawing/2014/main" xmlns="" id="{E7201394-0DC1-470B-B678-894CF0A0B516}"/>
                </a:ext>
              </a:extLst>
            </p:cNvPr>
            <p:cNvSpPr/>
            <p:nvPr/>
          </p:nvSpPr>
          <p:spPr>
            <a:xfrm rot="5400000">
              <a:off x="3387578" y="4467422"/>
              <a:ext cx="982640" cy="1063977"/>
            </a:xfrm>
            <a:prstGeom prst="hexagon">
              <a:avLst/>
            </a:prstGeom>
            <a:solidFill>
              <a:schemeClr val="accent4"/>
            </a:solidFill>
            <a:ln w="3175">
              <a:noFill/>
              <a:prstDash val="sys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1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2018г..</a:t>
              </a:r>
              <a:endParaRPr kumimoji="0" lang="en-US" sz="21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xmlns="" id="{B77CF27D-635F-42F4-A1AE-AA29852C3147}"/>
                </a:ext>
              </a:extLst>
            </p:cNvPr>
            <p:cNvSpPr/>
            <p:nvPr/>
          </p:nvSpPr>
          <p:spPr>
            <a:xfrm>
              <a:off x="2246129" y="4647738"/>
              <a:ext cx="1222095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ru-RU" dirty="0"/>
                <a:t>6 место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xmlns="" id="{618E5C09-5DAF-4B05-9631-FDD5051ACF0E}"/>
              </a:ext>
            </a:extLst>
          </p:cNvPr>
          <p:cNvGrpSpPr/>
          <p:nvPr/>
        </p:nvGrpSpPr>
        <p:grpSpPr>
          <a:xfrm>
            <a:off x="723474" y="4633569"/>
            <a:ext cx="2343453" cy="945760"/>
            <a:chOff x="7978179" y="1600156"/>
            <a:chExt cx="2210827" cy="94576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2" name="Hexagon 12">
              <a:extLst>
                <a:ext uri="{FF2B5EF4-FFF2-40B4-BE49-F238E27FC236}">
                  <a16:creationId xmlns:a16="http://schemas.microsoft.com/office/drawing/2014/main" xmlns="" id="{41F30614-BC21-41D3-BB67-06B5A3A4081D}"/>
                </a:ext>
              </a:extLst>
            </p:cNvPr>
            <p:cNvSpPr/>
            <p:nvPr/>
          </p:nvSpPr>
          <p:spPr>
            <a:xfrm rot="5400000">
              <a:off x="9239381" y="1596292"/>
              <a:ext cx="923327" cy="975922"/>
            </a:xfrm>
            <a:prstGeom prst="hexagon">
              <a:avLst/>
            </a:prstGeom>
            <a:solidFill>
              <a:schemeClr val="accent3"/>
            </a:solidFill>
            <a:ln w="3175">
              <a:noFill/>
              <a:prstDash val="sys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1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2019г.</a:t>
              </a:r>
              <a:endParaRPr kumimoji="0" lang="en-US" sz="21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tangle 17">
              <a:extLst>
                <a:ext uri="{FF2B5EF4-FFF2-40B4-BE49-F238E27FC236}">
                  <a16:creationId xmlns:a16="http://schemas.microsoft.com/office/drawing/2014/main" xmlns="" id="{3B4E50AA-CF7F-4D7A-A168-F0BAD8585ABC}"/>
                </a:ext>
              </a:extLst>
            </p:cNvPr>
            <p:cNvSpPr/>
            <p:nvPr/>
          </p:nvSpPr>
          <p:spPr>
            <a:xfrm>
              <a:off x="7978179" y="1600156"/>
              <a:ext cx="1179722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 место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xmlns="" id="{283D56EA-64C3-44D8-9C82-858F2C3127BA}"/>
              </a:ext>
            </a:extLst>
          </p:cNvPr>
          <p:cNvGrpSpPr/>
          <p:nvPr/>
        </p:nvGrpSpPr>
        <p:grpSpPr>
          <a:xfrm>
            <a:off x="1869262" y="5621638"/>
            <a:ext cx="2286038" cy="982640"/>
            <a:chOff x="9782884" y="3152003"/>
            <a:chExt cx="2286341" cy="98264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Hexagon 13">
              <a:extLst>
                <a:ext uri="{FF2B5EF4-FFF2-40B4-BE49-F238E27FC236}">
                  <a16:creationId xmlns:a16="http://schemas.microsoft.com/office/drawing/2014/main" xmlns="" id="{B4E1E31A-452E-4970-AFB7-BFD6A2087A38}"/>
                </a:ext>
              </a:extLst>
            </p:cNvPr>
            <p:cNvSpPr/>
            <p:nvPr/>
          </p:nvSpPr>
          <p:spPr>
            <a:xfrm rot="5400000">
              <a:off x="11108007" y="3173424"/>
              <a:ext cx="982640" cy="939797"/>
            </a:xfrm>
            <a:prstGeom prst="hexagon">
              <a:avLst/>
            </a:prstGeom>
            <a:solidFill>
              <a:schemeClr val="accent5"/>
            </a:solidFill>
            <a:ln w="3175">
              <a:noFill/>
              <a:prstDash val="sys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100" b="1" spc="-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2020г.</a:t>
              </a:r>
              <a:endParaRPr kumimoji="0" lang="en-US" sz="21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8">
              <a:extLst>
                <a:ext uri="{FF2B5EF4-FFF2-40B4-BE49-F238E27FC236}">
                  <a16:creationId xmlns:a16="http://schemas.microsoft.com/office/drawing/2014/main" xmlns="" id="{3E6CBEBC-86E9-42F3-B147-9BC8D6BD6068}"/>
                </a:ext>
              </a:extLst>
            </p:cNvPr>
            <p:cNvSpPr/>
            <p:nvPr/>
          </p:nvSpPr>
          <p:spPr>
            <a:xfrm>
              <a:off x="9782884" y="3570448"/>
              <a:ext cx="1250659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ru-RU" dirty="0"/>
                <a:t>6 место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Hexagon 9">
            <a:extLst>
              <a:ext uri="{FF2B5EF4-FFF2-40B4-BE49-F238E27FC236}">
                <a16:creationId xmlns:a16="http://schemas.microsoft.com/office/drawing/2014/main" xmlns="" id="{B0A98FA7-42EE-4D4A-B188-AD3566C7AA9F}"/>
              </a:ext>
            </a:extLst>
          </p:cNvPr>
          <p:cNvSpPr/>
          <p:nvPr/>
        </p:nvSpPr>
        <p:spPr>
          <a:xfrm rot="5400000">
            <a:off x="2902014" y="2168964"/>
            <a:ext cx="3178345" cy="3171825"/>
          </a:xfrm>
          <a:prstGeom prst="hexagon">
            <a:avLst/>
          </a:prstGeom>
          <a:solidFill>
            <a:schemeClr val="accent3">
              <a:lumMod val="75000"/>
            </a:schemeClr>
          </a:solidFill>
          <a:ln w="3175"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НКАОКО</a:t>
            </a:r>
            <a:endParaRPr kumimoji="0" lang="en-US" sz="42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F508DC3-8D03-4122-976B-24CEBFC3DC29}"/>
              </a:ext>
            </a:extLst>
          </p:cNvPr>
          <p:cNvSpPr txBox="1"/>
          <p:nvPr/>
        </p:nvSpPr>
        <p:spPr>
          <a:xfrm>
            <a:off x="208257" y="169959"/>
            <a:ext cx="1171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АУЭС в национальных рейтингах технических ВУЗов</a:t>
            </a:r>
            <a:endParaRPr lang="x-none" sz="2800" dirty="0"/>
          </a:p>
        </p:txBody>
      </p:sp>
      <p:sp>
        <p:nvSpPr>
          <p:cNvPr id="49" name="Hexagon 9">
            <a:extLst>
              <a:ext uri="{FF2B5EF4-FFF2-40B4-BE49-F238E27FC236}">
                <a16:creationId xmlns:a16="http://schemas.microsoft.com/office/drawing/2014/main" xmlns="" id="{6180199B-070F-478F-99C4-276D7ED5297C}"/>
              </a:ext>
            </a:extLst>
          </p:cNvPr>
          <p:cNvSpPr/>
          <p:nvPr/>
        </p:nvSpPr>
        <p:spPr>
          <a:xfrm rot="5400000">
            <a:off x="6376877" y="2264464"/>
            <a:ext cx="3067572" cy="3000074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30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НААР</a:t>
            </a:r>
            <a:endParaRPr kumimoji="0" lang="en-US" sz="5400" b="1" i="0" u="none" strike="noStrike" kern="1200" cap="none" spc="-30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1" name="Group 29">
            <a:extLst>
              <a:ext uri="{FF2B5EF4-FFF2-40B4-BE49-F238E27FC236}">
                <a16:creationId xmlns:a16="http://schemas.microsoft.com/office/drawing/2014/main" xmlns="" id="{DC177914-4930-4478-A516-2C616E82D466}"/>
              </a:ext>
            </a:extLst>
          </p:cNvPr>
          <p:cNvGrpSpPr/>
          <p:nvPr/>
        </p:nvGrpSpPr>
        <p:grpSpPr>
          <a:xfrm>
            <a:off x="9134475" y="1352179"/>
            <a:ext cx="2302624" cy="982640"/>
            <a:chOff x="1809014" y="1128083"/>
            <a:chExt cx="1656934" cy="98264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2" name="Hexagon 9">
              <a:extLst>
                <a:ext uri="{FF2B5EF4-FFF2-40B4-BE49-F238E27FC236}">
                  <a16:creationId xmlns:a16="http://schemas.microsoft.com/office/drawing/2014/main" xmlns="" id="{24C9B819-32D6-46B2-9E25-7BA1E54D8B43}"/>
                </a:ext>
              </a:extLst>
            </p:cNvPr>
            <p:cNvSpPr/>
            <p:nvPr/>
          </p:nvSpPr>
          <p:spPr>
            <a:xfrm rot="5400000">
              <a:off x="1678146" y="1258951"/>
              <a:ext cx="982640" cy="720903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  <a:prstDash val="sys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1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2018г.</a:t>
              </a:r>
              <a:endParaRPr kumimoji="0" lang="en-US" sz="21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xmlns="" id="{2A1F417C-55FD-4B99-926B-7C99EB5E40C7}"/>
                </a:ext>
              </a:extLst>
            </p:cNvPr>
            <p:cNvSpPr/>
            <p:nvPr/>
          </p:nvSpPr>
          <p:spPr>
            <a:xfrm>
              <a:off x="2426143" y="1514082"/>
              <a:ext cx="1039805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lvl="0" algn="r" defTabSz="914400">
                <a:defRPr/>
              </a:pPr>
              <a:r>
                <a:rPr lang="ru-RU" dirty="0"/>
                <a:t>10 место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28">
            <a:extLst>
              <a:ext uri="{FF2B5EF4-FFF2-40B4-BE49-F238E27FC236}">
                <a16:creationId xmlns:a16="http://schemas.microsoft.com/office/drawing/2014/main" xmlns="" id="{17805647-04A6-4EE3-94AE-0D54BDD7226F}"/>
              </a:ext>
            </a:extLst>
          </p:cNvPr>
          <p:cNvGrpSpPr/>
          <p:nvPr/>
        </p:nvGrpSpPr>
        <p:grpSpPr>
          <a:xfrm>
            <a:off x="9898394" y="2760940"/>
            <a:ext cx="2022993" cy="1404919"/>
            <a:chOff x="2647245" y="4180219"/>
            <a:chExt cx="1952605" cy="1404919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5" name="Hexagon 11">
              <a:extLst>
                <a:ext uri="{FF2B5EF4-FFF2-40B4-BE49-F238E27FC236}">
                  <a16:creationId xmlns:a16="http://schemas.microsoft.com/office/drawing/2014/main" xmlns="" id="{9FFC9C88-7E2F-4BFC-8A74-BC732F68C69E}"/>
                </a:ext>
              </a:extLst>
            </p:cNvPr>
            <p:cNvSpPr/>
            <p:nvPr/>
          </p:nvSpPr>
          <p:spPr>
            <a:xfrm rot="5400000">
              <a:off x="2639412" y="4610331"/>
              <a:ext cx="982640" cy="966973"/>
            </a:xfrm>
            <a:prstGeom prst="hexagon">
              <a:avLst/>
            </a:prstGeom>
            <a:solidFill>
              <a:schemeClr val="accent4"/>
            </a:solidFill>
            <a:ln w="3175">
              <a:noFill/>
              <a:prstDash val="sys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1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2019г.	</a:t>
              </a:r>
              <a:endParaRPr kumimoji="0" lang="en-US" sz="21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xmlns="" id="{F7D57F82-86C5-4E95-9E65-E0940B9F5B24}"/>
                </a:ext>
              </a:extLst>
            </p:cNvPr>
            <p:cNvSpPr/>
            <p:nvPr/>
          </p:nvSpPr>
          <p:spPr>
            <a:xfrm>
              <a:off x="3467972" y="4180219"/>
              <a:ext cx="1131878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ru-RU" dirty="0"/>
                <a:t>7 место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25">
            <a:extLst>
              <a:ext uri="{FF2B5EF4-FFF2-40B4-BE49-F238E27FC236}">
                <a16:creationId xmlns:a16="http://schemas.microsoft.com/office/drawing/2014/main" xmlns="" id="{139F6AC5-097C-4165-A141-AA6B0AE0FF33}"/>
              </a:ext>
            </a:extLst>
          </p:cNvPr>
          <p:cNvGrpSpPr/>
          <p:nvPr/>
        </p:nvGrpSpPr>
        <p:grpSpPr>
          <a:xfrm>
            <a:off x="9196621" y="4868072"/>
            <a:ext cx="2453181" cy="982640"/>
            <a:chOff x="10208053" y="2634707"/>
            <a:chExt cx="2453507" cy="98264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8" name="Hexagon 13">
              <a:extLst>
                <a:ext uri="{FF2B5EF4-FFF2-40B4-BE49-F238E27FC236}">
                  <a16:creationId xmlns:a16="http://schemas.microsoft.com/office/drawing/2014/main" xmlns="" id="{681F727E-6C0E-4B67-A356-6D899F179ABE}"/>
                </a:ext>
              </a:extLst>
            </p:cNvPr>
            <p:cNvSpPr/>
            <p:nvPr/>
          </p:nvSpPr>
          <p:spPr>
            <a:xfrm rot="5400000">
              <a:off x="10217714" y="2625046"/>
              <a:ext cx="982640" cy="1001962"/>
            </a:xfrm>
            <a:prstGeom prst="hexagon">
              <a:avLst/>
            </a:prstGeom>
            <a:solidFill>
              <a:schemeClr val="accent5"/>
            </a:solidFill>
            <a:ln w="3175">
              <a:noFill/>
              <a:prstDash val="sys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100" b="1" spc="-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2020г.</a:t>
              </a:r>
              <a:endParaRPr kumimoji="0" lang="en-US" sz="21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18">
              <a:extLst>
                <a:ext uri="{FF2B5EF4-FFF2-40B4-BE49-F238E27FC236}">
                  <a16:creationId xmlns:a16="http://schemas.microsoft.com/office/drawing/2014/main" xmlns="" id="{947C0499-6764-4D2B-ACDA-3FA7A9FA99B3}"/>
                </a:ext>
              </a:extLst>
            </p:cNvPr>
            <p:cNvSpPr/>
            <p:nvPr/>
          </p:nvSpPr>
          <p:spPr>
            <a:xfrm>
              <a:off x="11410901" y="3110684"/>
              <a:ext cx="1250659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ru-RU" dirty="0"/>
                <a:t>8 место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33583" y="5889786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2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6BAA8A96-8F77-4C7D-8767-92EB17D2E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58676"/>
              </p:ext>
            </p:extLst>
          </p:nvPr>
        </p:nvGraphicFramePr>
        <p:xfrm>
          <a:off x="309282" y="714374"/>
          <a:ext cx="11564471" cy="586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Лист" r:id="rId4" imgW="8077200" imgH="4610010" progId="Excel.Sheet.12">
                  <p:embed/>
                </p:oleObj>
              </mc:Choice>
              <mc:Fallback>
                <p:oleObj name="Лист" r:id="rId4" imgW="8077200" imgH="4610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282" y="714374"/>
                        <a:ext cx="11564471" cy="586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621897-62BE-464A-A872-C684F3728D44}"/>
              </a:ext>
            </a:extLst>
          </p:cNvPr>
          <p:cNvSpPr/>
          <p:nvPr/>
        </p:nvSpPr>
        <p:spPr>
          <a:xfrm>
            <a:off x="552449" y="140683"/>
            <a:ext cx="11220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Рейтинг образовательных программ НКАОКО</a:t>
            </a:r>
            <a:endParaRPr lang="x-none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900228" y="6028418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9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8A87E83F-77C6-4501-86E0-2D2C48E8BC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823381"/>
              </p:ext>
            </p:extLst>
          </p:nvPr>
        </p:nvGraphicFramePr>
        <p:xfrm>
          <a:off x="552449" y="941106"/>
          <a:ext cx="11255188" cy="4760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Лист" r:id="rId4" imgW="8077200" imgH="3924210" progId="Excel.Sheet.12">
                  <p:embed/>
                </p:oleObj>
              </mc:Choice>
              <mc:Fallback>
                <p:oleObj name="Лист" r:id="rId4" imgW="8077200" imgH="39242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49" y="941106"/>
                        <a:ext cx="11255188" cy="4760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621897-62BE-464A-A872-C684F3728D44}"/>
              </a:ext>
            </a:extLst>
          </p:cNvPr>
          <p:cNvSpPr/>
          <p:nvPr/>
        </p:nvSpPr>
        <p:spPr>
          <a:xfrm>
            <a:off x="552449" y="140683"/>
            <a:ext cx="11220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Рейтинг образовательных программ НКАОКО</a:t>
            </a:r>
            <a:endParaRPr lang="x-none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84114" y="5926818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1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15CFF9E-0B89-44DE-86BE-EFADBEDB1C42}"/>
              </a:ext>
            </a:extLst>
          </p:cNvPr>
          <p:cNvSpPr/>
          <p:nvPr/>
        </p:nvSpPr>
        <p:spPr>
          <a:xfrm>
            <a:off x="685800" y="0"/>
            <a:ext cx="10690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Рейтинг образовательных программ НААР</a:t>
            </a:r>
            <a:endParaRPr lang="x-none" sz="2800" dirty="0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xmlns="" id="{F90FCA38-9152-47C6-B78D-4257F02177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114248"/>
              </p:ext>
            </p:extLst>
          </p:nvPr>
        </p:nvGraphicFramePr>
        <p:xfrm>
          <a:off x="1438275" y="581025"/>
          <a:ext cx="9359900" cy="606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Лист" r:id="rId4" imgW="6772343" imgH="5381535" progId="Excel.Sheet.12">
                  <p:embed/>
                </p:oleObj>
              </mc:Choice>
              <mc:Fallback>
                <p:oleObj name="Лист" r:id="rId4" imgW="6772343" imgH="53815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8275" y="581025"/>
                        <a:ext cx="9359900" cy="606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05089" y="5941332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3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xmlns="" id="{73741A14-FC7A-4564-B2C7-D2F335FEC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150868"/>
              </p:ext>
            </p:extLst>
          </p:nvPr>
        </p:nvGraphicFramePr>
        <p:xfrm>
          <a:off x="1048567" y="461663"/>
          <a:ext cx="10067108" cy="509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0" name="Лист" r:id="rId4" imgW="6734243" imgH="4171950" progId="Excel.Sheet.12">
                  <p:embed/>
                </p:oleObj>
              </mc:Choice>
              <mc:Fallback>
                <p:oleObj name="Лист" r:id="rId4" imgW="6734243" imgH="4171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8567" y="461663"/>
                        <a:ext cx="10067108" cy="5091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xmlns="" id="{05A354C4-4E3F-400F-81ED-B5E81AAE3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483941"/>
              </p:ext>
            </p:extLst>
          </p:nvPr>
        </p:nvGraphicFramePr>
        <p:xfrm>
          <a:off x="1050925" y="5683250"/>
          <a:ext cx="100901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Лист" r:id="rId6" imgW="6734243" imgH="523785" progId="Excel.Sheet.12">
                  <p:embed/>
                </p:oleObj>
              </mc:Choice>
              <mc:Fallback>
                <p:oleObj name="Лист" r:id="rId6" imgW="6734243" imgH="523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0925" y="5683250"/>
                        <a:ext cx="10090150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15CFF9E-0B89-44DE-86BE-EFADBEDB1C42}"/>
              </a:ext>
            </a:extLst>
          </p:cNvPr>
          <p:cNvSpPr/>
          <p:nvPr/>
        </p:nvSpPr>
        <p:spPr>
          <a:xfrm>
            <a:off x="685800" y="0"/>
            <a:ext cx="10690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Рейтинг образовательных программ НААР</a:t>
            </a:r>
            <a:endParaRPr lang="x-none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05089" y="5970360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ched Right Arrow 4"/>
          <p:cNvSpPr/>
          <p:nvPr/>
        </p:nvSpPr>
        <p:spPr>
          <a:xfrm>
            <a:off x="7006871" y="1795644"/>
            <a:ext cx="3123184" cy="2574413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159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902749" lon="18632544" rev="3215171"/>
            </a:camera>
            <a:lightRig rig="threePt" dir="t"/>
          </a:scene3d>
          <a:sp3d extrusionH="387350">
            <a:bevelT w="50800" h="50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300" b="1" dirty="0">
                <a:latin typeface="Arial" panose="020B0604020202020204" pitchFamily="34" charset="0"/>
                <a:cs typeface="Arial" panose="020B0604020202020204" pitchFamily="34" charset="0"/>
              </a:rPr>
              <a:t>2019-2020 (5760 чел)</a:t>
            </a:r>
          </a:p>
          <a:p>
            <a:pPr algn="ctr"/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4815770" y="2398684"/>
            <a:ext cx="3261726" cy="2419585"/>
          </a:xfrm>
          <a:prstGeom prst="notchedRightArrow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159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902749" lon="18632544" rev="3215171"/>
            </a:camera>
            <a:lightRig rig="threePt" dir="t"/>
          </a:scene3d>
          <a:sp3d extrusionH="387350">
            <a:bevelT w="50800" h="50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300" b="1" dirty="0">
                <a:latin typeface="Arial" panose="020B0604020202020204" pitchFamily="34" charset="0"/>
                <a:cs typeface="Arial" panose="020B0604020202020204" pitchFamily="34" charset="0"/>
              </a:rPr>
              <a:t>2018-2019 (4374 чел)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2339674" y="3001724"/>
            <a:ext cx="3609174" cy="2419585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159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902749" lon="18632544" rev="3215171"/>
            </a:camera>
            <a:lightRig rig="threePt" dir="t"/>
          </a:scene3d>
          <a:sp3d extrusionH="387350">
            <a:bevelT w="50800" h="50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300" b="1" dirty="0">
                <a:latin typeface="Arial" panose="020B0604020202020204" pitchFamily="34" charset="0"/>
                <a:cs typeface="Arial" panose="020B0604020202020204" pitchFamily="34" charset="0"/>
              </a:rPr>
              <a:t>2017-2018 (3747 чел)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167472" y="3587373"/>
            <a:ext cx="3391303" cy="2461791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159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902749" lon="18632544" rev="3215171"/>
            </a:camera>
            <a:lightRig rig="threePt" dir="t"/>
          </a:scene3d>
          <a:sp3d extrusionH="387350" prstMaterial="matte">
            <a:bevelT w="50800" h="50800" prst="angle"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300" b="1" dirty="0">
                <a:latin typeface="Arial" panose="020B0604020202020204" pitchFamily="34" charset="0"/>
                <a:cs typeface="Arial" panose="020B0604020202020204" pitchFamily="34" charset="0"/>
              </a:rPr>
              <a:t>2016-2017 (3660 чел)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736" y="1847170"/>
            <a:ext cx="31430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spc="-15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Контингент бакалавриата</a:t>
            </a:r>
            <a:r>
              <a:rPr lang="ru-RU" sz="2000" b="1" spc="-15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возрос:</a:t>
            </a:r>
          </a:p>
          <a:p>
            <a:r>
              <a:rPr lang="ru-RU" sz="2000" spc="-15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2017 г.  на 1,31%</a:t>
            </a:r>
          </a:p>
          <a:p>
            <a:r>
              <a:rPr lang="ru-RU" sz="2000" spc="-15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2018  г.  на 13,76%</a:t>
            </a:r>
          </a:p>
          <a:p>
            <a:r>
              <a:rPr lang="ru-RU" sz="2000" spc="-15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2019  г.  на 31,44%</a:t>
            </a:r>
          </a:p>
          <a:p>
            <a:r>
              <a:rPr lang="ru-RU" sz="2000" spc="-15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2020г .  на 21,33%</a:t>
            </a:r>
          </a:p>
          <a:p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Notched Right Arrow 1">
            <a:extLst>
              <a:ext uri="{FF2B5EF4-FFF2-40B4-BE49-F238E27FC236}">
                <a16:creationId xmlns:a16="http://schemas.microsoft.com/office/drawing/2014/main" xmlns="" id="{BB4E38EB-1C37-4E1A-8FC8-808563027F2C}"/>
              </a:ext>
            </a:extLst>
          </p:cNvPr>
          <p:cNvSpPr/>
          <p:nvPr/>
        </p:nvSpPr>
        <p:spPr>
          <a:xfrm>
            <a:off x="9122320" y="878698"/>
            <a:ext cx="3185979" cy="2810080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159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902749" lon="18632544" rev="3215171"/>
            </a:camera>
            <a:lightRig rig="threePt" dir="t"/>
          </a:scene3d>
          <a:sp3d extrusionH="387350" prstMaterial="matte">
            <a:bevelT w="50800" h="50800" prst="angle"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300" b="1" dirty="0">
                <a:latin typeface="Arial" panose="020B0604020202020204" pitchFamily="34" charset="0"/>
                <a:cs typeface="Arial" panose="020B0604020202020204" pitchFamily="34" charset="0"/>
              </a:rPr>
              <a:t>2020-2021 (6928 чел)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D1509F-39EF-429B-B604-C9643EB4EC9C}"/>
              </a:ext>
            </a:extLst>
          </p:cNvPr>
          <p:cNvSpPr txBox="1"/>
          <p:nvPr/>
        </p:nvSpPr>
        <p:spPr>
          <a:xfrm>
            <a:off x="540736" y="180187"/>
            <a:ext cx="1125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Общий контингент с 2016-2017 по 2020-2021 учебные года</a:t>
            </a:r>
          </a:p>
          <a:p>
            <a:endParaRPr lang="x-none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3DE1AD-346B-4CF3-8ECD-676AA819DC05}"/>
              </a:ext>
            </a:extLst>
          </p:cNvPr>
          <p:cNvSpPr txBox="1"/>
          <p:nvPr/>
        </p:nvSpPr>
        <p:spPr>
          <a:xfrm>
            <a:off x="8986135" y="4195237"/>
            <a:ext cx="31430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spc="-15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Контингент докторнатов</a:t>
            </a:r>
            <a:r>
              <a:rPr lang="ru-RU" sz="2000" b="1" spc="-15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возрос:</a:t>
            </a:r>
          </a:p>
          <a:p>
            <a:r>
              <a:rPr lang="ru-RU" sz="2000" spc="-15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2017 г. на  39,13%</a:t>
            </a:r>
          </a:p>
          <a:p>
            <a:r>
              <a:rPr lang="ru-RU" sz="2000" spc="-15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2018 г. на  84,38%</a:t>
            </a:r>
          </a:p>
          <a:p>
            <a:r>
              <a:rPr lang="ru-RU" sz="2000" spc="-15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2019 г. на  20,34%</a:t>
            </a:r>
          </a:p>
          <a:p>
            <a:r>
              <a:rPr lang="ru-RU" sz="2000" spc="-15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2020 г . на  9,86%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ECE2C11-EC78-4A32-9EF2-A35ACAA596D0}"/>
              </a:ext>
            </a:extLst>
          </p:cNvPr>
          <p:cNvSpPr txBox="1"/>
          <p:nvPr/>
        </p:nvSpPr>
        <p:spPr>
          <a:xfrm>
            <a:off x="4828627" y="973740"/>
            <a:ext cx="2540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spc="-1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Общий контингент </a:t>
            </a:r>
            <a:r>
              <a:rPr lang="ru-RU" sz="2000" b="1" spc="-1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возрос:</a:t>
            </a:r>
          </a:p>
          <a:p>
            <a:r>
              <a:rPr lang="ru-RU" sz="2000" spc="-1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2017 г. на  2,38%</a:t>
            </a:r>
          </a:p>
          <a:p>
            <a:r>
              <a:rPr lang="ru-RU" sz="2000" spc="-1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2018 г. на 16,73%</a:t>
            </a:r>
          </a:p>
          <a:p>
            <a:r>
              <a:rPr lang="ru-RU" sz="2000" spc="-1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2019 г. на  31,69%</a:t>
            </a:r>
          </a:p>
          <a:p>
            <a:r>
              <a:rPr lang="ru-RU" sz="2000" spc="-1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2020 г. на  20,27%</a:t>
            </a:r>
          </a:p>
          <a:p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9C510EF-7D4F-444C-96EC-5690241ADFA3}"/>
              </a:ext>
            </a:extLst>
          </p:cNvPr>
          <p:cNvSpPr txBox="1"/>
          <p:nvPr/>
        </p:nvSpPr>
        <p:spPr>
          <a:xfrm>
            <a:off x="5425414" y="4670350"/>
            <a:ext cx="31430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spc="-15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Контингент магистрантов</a:t>
            </a:r>
            <a:r>
              <a:rPr lang="ru-RU" sz="2000" b="1" spc="-15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возрос:</a:t>
            </a:r>
          </a:p>
          <a:p>
            <a:r>
              <a:rPr lang="ru-RU" sz="2000" spc="-15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2017 г. на 24,62%</a:t>
            </a:r>
          </a:p>
          <a:p>
            <a:r>
              <a:rPr lang="ru-RU" sz="2000" spc="-15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2018 г. на  68,52%</a:t>
            </a:r>
          </a:p>
          <a:p>
            <a:r>
              <a:rPr lang="ru-RU" sz="2000" spc="-15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2019 г. на 37,73%</a:t>
            </a:r>
          </a:p>
          <a:p>
            <a:r>
              <a:rPr lang="ru-RU" sz="2000" spc="-15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2020 г. на 7,45%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0871200" y="5962702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E0FEED60-B1B4-43F8-B5D4-AE6AA9E12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679787"/>
              </p:ext>
            </p:extLst>
          </p:nvPr>
        </p:nvGraphicFramePr>
        <p:xfrm>
          <a:off x="430305" y="361637"/>
          <a:ext cx="5607423" cy="347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74B432DD-F15B-48DA-A0EE-ED262A1909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165062"/>
              </p:ext>
            </p:extLst>
          </p:nvPr>
        </p:nvGraphicFramePr>
        <p:xfrm>
          <a:off x="6057717" y="427439"/>
          <a:ext cx="5251259" cy="345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B795B9BB-D1F3-4FD4-BBE9-F40F3E41C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180723"/>
              </p:ext>
            </p:extLst>
          </p:nvPr>
        </p:nvGraphicFramePr>
        <p:xfrm>
          <a:off x="6113727" y="3993777"/>
          <a:ext cx="5154907" cy="267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1B8DB5E-3900-4845-89AC-9CE896671F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456035"/>
              </p:ext>
            </p:extLst>
          </p:nvPr>
        </p:nvGraphicFramePr>
        <p:xfrm>
          <a:off x="564777" y="3845858"/>
          <a:ext cx="5316070" cy="301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1CBBD5-0D7D-4848-9975-C6746E642680}"/>
              </a:ext>
            </a:extLst>
          </p:cNvPr>
          <p:cNvSpPr txBox="1"/>
          <p:nvPr/>
        </p:nvSpPr>
        <p:spPr>
          <a:xfrm>
            <a:off x="3913094" y="0"/>
            <a:ext cx="4087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Прием/Выпуск</a:t>
            </a:r>
          </a:p>
          <a:p>
            <a:endParaRPr lang="x-none" sz="28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27657" y="5970360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1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7880A5F8-D85E-493E-9C4C-F5B5A542B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014119"/>
              </p:ext>
            </p:extLst>
          </p:nvPr>
        </p:nvGraphicFramePr>
        <p:xfrm>
          <a:off x="632012" y="324162"/>
          <a:ext cx="4975966" cy="321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3C60B7C7-A828-43AD-939A-642CBBFEB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806610"/>
              </p:ext>
            </p:extLst>
          </p:nvPr>
        </p:nvGraphicFramePr>
        <p:xfrm>
          <a:off x="6473168" y="324162"/>
          <a:ext cx="5012781" cy="326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A546F75A-BE6E-42DE-9FC2-922D917E4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70733"/>
              </p:ext>
            </p:extLst>
          </p:nvPr>
        </p:nvGraphicFramePr>
        <p:xfrm>
          <a:off x="564776" y="3496235"/>
          <a:ext cx="5407935" cy="314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A30E756C-1409-4CB3-B570-66BC1D3DA342}"/>
              </a:ext>
            </a:extLst>
          </p:cNvPr>
          <p:cNvSpPr/>
          <p:nvPr/>
        </p:nvSpPr>
        <p:spPr>
          <a:xfrm rot="2701970" flipH="1" flipV="1">
            <a:off x="7128866" y="2973712"/>
            <a:ext cx="3701387" cy="4207775"/>
          </a:xfrm>
          <a:custGeom>
            <a:avLst/>
            <a:gdLst>
              <a:gd name="connsiteX0" fmla="*/ 860503 w 4519061"/>
              <a:gd name="connsiteY0" fmla="*/ 843909 h 4499951"/>
              <a:gd name="connsiteX1" fmla="*/ 860992 w 4519061"/>
              <a:gd name="connsiteY1" fmla="*/ 1695750 h 4499951"/>
              <a:gd name="connsiteX2" fmla="*/ 1073830 w 4519061"/>
              <a:gd name="connsiteY2" fmla="*/ 1482668 h 4499951"/>
              <a:gd name="connsiteX3" fmla="*/ 1830244 w 4519061"/>
              <a:gd name="connsiteY3" fmla="*/ 2238216 h 4499951"/>
              <a:gd name="connsiteX4" fmla="*/ 1759980 w 4519061"/>
              <a:gd name="connsiteY4" fmla="*/ 2357275 h 4499951"/>
              <a:gd name="connsiteX5" fmla="*/ 1668980 w 4519061"/>
              <a:gd name="connsiteY5" fmla="*/ 2570489 h 4499951"/>
              <a:gd name="connsiteX6" fmla="*/ 1627540 w 4519061"/>
              <a:gd name="connsiteY6" fmla="*/ 2736192 h 4499951"/>
              <a:gd name="connsiteX7" fmla="*/ 601997 w 4519061"/>
              <a:gd name="connsiteY7" fmla="*/ 2737367 h 4499951"/>
              <a:gd name="connsiteX8" fmla="*/ 601652 w 4519061"/>
              <a:gd name="connsiteY8" fmla="*/ 2436196 h 4499951"/>
              <a:gd name="connsiteX9" fmla="*/ 0 w 4519061"/>
              <a:gd name="connsiteY9" fmla="*/ 3039228 h 4499951"/>
              <a:gd name="connsiteX10" fmla="*/ 603033 w 4519061"/>
              <a:gd name="connsiteY10" fmla="*/ 3640881 h 4499951"/>
              <a:gd name="connsiteX11" fmla="*/ 602688 w 4519061"/>
              <a:gd name="connsiteY11" fmla="*/ 3339710 h 4499951"/>
              <a:gd name="connsiteX12" fmla="*/ 1624951 w 4519061"/>
              <a:gd name="connsiteY12" fmla="*/ 3338538 h 4499951"/>
              <a:gd name="connsiteX13" fmla="*/ 1628971 w 4519061"/>
              <a:gd name="connsiteY13" fmla="*/ 3360282 h 4499951"/>
              <a:gd name="connsiteX14" fmla="*/ 2022089 w 4519061"/>
              <a:gd name="connsiteY14" fmla="*/ 4072030 h 4499951"/>
              <a:gd name="connsiteX15" fmla="*/ 4091139 w 4519061"/>
              <a:gd name="connsiteY15" fmla="*/ 4070844 h 4499951"/>
              <a:gd name="connsiteX16" fmla="*/ 4089954 w 4519061"/>
              <a:gd name="connsiteY16" fmla="*/ 2001793 h 4499951"/>
              <a:gd name="connsiteX17" fmla="*/ 3471765 w 4519061"/>
              <a:gd name="connsiteY17" fmla="*/ 1633893 h 4499951"/>
              <a:gd name="connsiteX18" fmla="*/ 3336919 w 4519061"/>
              <a:gd name="connsiteY18" fmla="*/ 1601051 h 4499951"/>
              <a:gd name="connsiteX19" fmla="*/ 3336919 w 4519061"/>
              <a:gd name="connsiteY19" fmla="*/ 602343 h 4499951"/>
              <a:gd name="connsiteX20" fmla="*/ 3638090 w 4519061"/>
              <a:gd name="connsiteY20" fmla="*/ 602343 h 4499951"/>
              <a:gd name="connsiteX21" fmla="*/ 3035747 w 4519061"/>
              <a:gd name="connsiteY21" fmla="*/ 0 h 4499951"/>
              <a:gd name="connsiteX22" fmla="*/ 2433404 w 4519061"/>
              <a:gd name="connsiteY22" fmla="*/ 602343 h 4499951"/>
              <a:gd name="connsiteX23" fmla="*/ 2734576 w 4519061"/>
              <a:gd name="connsiteY23" fmla="*/ 602343 h 4499951"/>
              <a:gd name="connsiteX24" fmla="*/ 2734576 w 4519061"/>
              <a:gd name="connsiteY24" fmla="*/ 1610896 h 4499951"/>
              <a:gd name="connsiteX25" fmla="*/ 2638670 w 4519061"/>
              <a:gd name="connsiteY25" fmla="*/ 1634370 h 4499951"/>
              <a:gd name="connsiteX26" fmla="*/ 2311887 w 4519061"/>
              <a:gd name="connsiteY26" fmla="*/ 1776838 h 4499951"/>
              <a:gd name="connsiteX27" fmla="*/ 2257602 w 4519061"/>
              <a:gd name="connsiteY27" fmla="*/ 1813731 h 4499951"/>
              <a:gd name="connsiteX28" fmla="*/ 1499506 w 4519061"/>
              <a:gd name="connsiteY28" fmla="*/ 1056503 h 4499951"/>
              <a:gd name="connsiteX29" fmla="*/ 1712345 w 4519061"/>
              <a:gd name="connsiteY29" fmla="*/ 843420 h 449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19061" h="4499951">
                <a:moveTo>
                  <a:pt x="860503" y="843909"/>
                </a:moveTo>
                <a:lnTo>
                  <a:pt x="860992" y="1695750"/>
                </a:lnTo>
                <a:lnTo>
                  <a:pt x="1073830" y="1482668"/>
                </a:lnTo>
                <a:lnTo>
                  <a:pt x="1830244" y="2238216"/>
                </a:lnTo>
                <a:lnTo>
                  <a:pt x="1759980" y="2357275"/>
                </a:lnTo>
                <a:cubicBezTo>
                  <a:pt x="1723752" y="2426309"/>
                  <a:pt x="1693419" y="2497628"/>
                  <a:pt x="1668980" y="2570489"/>
                </a:cubicBezTo>
                <a:lnTo>
                  <a:pt x="1627540" y="2736192"/>
                </a:lnTo>
                <a:lnTo>
                  <a:pt x="601997" y="2737367"/>
                </a:lnTo>
                <a:lnTo>
                  <a:pt x="601652" y="2436196"/>
                </a:lnTo>
                <a:lnTo>
                  <a:pt x="0" y="3039228"/>
                </a:lnTo>
                <a:lnTo>
                  <a:pt x="603033" y="3640881"/>
                </a:lnTo>
                <a:lnTo>
                  <a:pt x="602688" y="3339710"/>
                </a:lnTo>
                <a:lnTo>
                  <a:pt x="1624951" y="3338538"/>
                </a:lnTo>
                <a:lnTo>
                  <a:pt x="1628971" y="3360282"/>
                </a:lnTo>
                <a:cubicBezTo>
                  <a:pt x="1687829" y="3621169"/>
                  <a:pt x="1818874" y="3869048"/>
                  <a:pt x="2022089" y="4072030"/>
                </a:cubicBezTo>
                <a:cubicBezTo>
                  <a:pt x="2593769" y="4643055"/>
                  <a:pt x="3520114" y="4642524"/>
                  <a:pt x="4091139" y="4070844"/>
                </a:cubicBezTo>
                <a:cubicBezTo>
                  <a:pt x="4662165" y="3499164"/>
                  <a:pt x="4661634" y="2572819"/>
                  <a:pt x="4089954" y="2001793"/>
                </a:cubicBezTo>
                <a:cubicBezTo>
                  <a:pt x="3911303" y="1823348"/>
                  <a:pt x="3698018" y="1700718"/>
                  <a:pt x="3471765" y="1633893"/>
                </a:cubicBezTo>
                <a:lnTo>
                  <a:pt x="3336919" y="1601051"/>
                </a:lnTo>
                <a:lnTo>
                  <a:pt x="3336919" y="602343"/>
                </a:lnTo>
                <a:lnTo>
                  <a:pt x="3638090" y="602343"/>
                </a:lnTo>
                <a:lnTo>
                  <a:pt x="3035747" y="0"/>
                </a:lnTo>
                <a:lnTo>
                  <a:pt x="2433404" y="602343"/>
                </a:lnTo>
                <a:lnTo>
                  <a:pt x="2734576" y="602343"/>
                </a:lnTo>
                <a:lnTo>
                  <a:pt x="2734576" y="1610896"/>
                </a:lnTo>
                <a:lnTo>
                  <a:pt x="2638670" y="1634370"/>
                </a:lnTo>
                <a:cubicBezTo>
                  <a:pt x="2525581" y="1667912"/>
                  <a:pt x="2415751" y="1715402"/>
                  <a:pt x="2311887" y="1776838"/>
                </a:cubicBezTo>
                <a:lnTo>
                  <a:pt x="2257602" y="1813731"/>
                </a:lnTo>
                <a:lnTo>
                  <a:pt x="1499506" y="1056503"/>
                </a:lnTo>
                <a:lnTo>
                  <a:pt x="1712345" y="84342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>
              <a:rot lat="18504784" lon="19556519" rev="5096376"/>
            </a:camera>
            <a:lightRig rig="threePt" dir="t"/>
          </a:scene3d>
          <a:sp3d extrusionH="1587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A8D6A4-60F9-424C-806D-DA330D1E6F5B}"/>
              </a:ext>
            </a:extLst>
          </p:cNvPr>
          <p:cNvSpPr txBox="1"/>
          <p:nvPr/>
        </p:nvSpPr>
        <p:spPr>
          <a:xfrm>
            <a:off x="6926089" y="4370503"/>
            <a:ext cx="205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Грантовое финансирование на 2020-2021уч.г (84%)</a:t>
            </a:r>
            <a:endParaRPr lang="x-none" sz="1600" dirty="0"/>
          </a:p>
          <a:p>
            <a:endParaRPr lang="x-none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034123C-D455-403D-983E-82FABE11A091}"/>
              </a:ext>
            </a:extLst>
          </p:cNvPr>
          <p:cNvSpPr/>
          <p:nvPr/>
        </p:nvSpPr>
        <p:spPr>
          <a:xfrm>
            <a:off x="8979559" y="4047337"/>
            <a:ext cx="19591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Бакалавриат 84%</a:t>
            </a:r>
            <a:endParaRPr lang="x-none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03266F-03E7-4073-B31E-5B6B3141BE13}"/>
              </a:ext>
            </a:extLst>
          </p:cNvPr>
          <p:cNvSpPr txBox="1"/>
          <p:nvPr/>
        </p:nvSpPr>
        <p:spPr>
          <a:xfrm>
            <a:off x="9113175" y="5201500"/>
            <a:ext cx="2662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Магистратура 86,14%</a:t>
            </a:r>
            <a:endParaRPr lang="x-non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E4D535-01D4-451F-88F8-636FA3E2F754}"/>
              </a:ext>
            </a:extLst>
          </p:cNvPr>
          <p:cNvSpPr txBox="1"/>
          <p:nvPr/>
        </p:nvSpPr>
        <p:spPr>
          <a:xfrm>
            <a:off x="7025558" y="6062125"/>
            <a:ext cx="232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Докторантура 100%</a:t>
            </a:r>
            <a:endParaRPr lang="x-none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217A0F-62AD-4CEC-9DC2-DC31B459CED4}"/>
              </a:ext>
            </a:extLst>
          </p:cNvPr>
          <p:cNvSpPr txBox="1"/>
          <p:nvPr/>
        </p:nvSpPr>
        <p:spPr>
          <a:xfrm>
            <a:off x="3281083" y="-37475"/>
            <a:ext cx="5190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/>
              <a:t>Общий контингент</a:t>
            </a:r>
            <a:endParaRPr lang="ru-RU" sz="2800" b="1" dirty="0"/>
          </a:p>
          <a:p>
            <a:endParaRPr lang="x-none" sz="28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0827657" y="5896439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7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565585-E619-4191-9717-DB4E658738AD}"/>
              </a:ext>
            </a:extLst>
          </p:cNvPr>
          <p:cNvSpPr txBox="1"/>
          <p:nvPr/>
        </p:nvSpPr>
        <p:spPr>
          <a:xfrm>
            <a:off x="4316507" y="0"/>
            <a:ext cx="4007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Колледж АУЭС</a:t>
            </a:r>
          </a:p>
          <a:p>
            <a:endParaRPr lang="x-none" sz="2800" dirty="0"/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xmlns="" id="{D6A935F6-68CC-4513-B05F-8DE57B1159FA}"/>
              </a:ext>
            </a:extLst>
          </p:cNvPr>
          <p:cNvGrpSpPr/>
          <p:nvPr/>
        </p:nvGrpSpPr>
        <p:grpSpPr>
          <a:xfrm>
            <a:off x="6096000" y="632661"/>
            <a:ext cx="5862279" cy="1312518"/>
            <a:chOff x="590826" y="1235746"/>
            <a:chExt cx="4491814" cy="827519"/>
          </a:xfrm>
        </p:grpSpPr>
        <p:sp>
          <p:nvSpPr>
            <p:cNvPr id="23" name="Chevron 14">
              <a:extLst>
                <a:ext uri="{FF2B5EF4-FFF2-40B4-BE49-F238E27FC236}">
                  <a16:creationId xmlns:a16="http://schemas.microsoft.com/office/drawing/2014/main" xmlns="" id="{54C6A65B-69D1-4CAA-9974-98DE078B7E1A}"/>
                </a:ext>
              </a:extLst>
            </p:cNvPr>
            <p:cNvSpPr/>
            <p:nvPr/>
          </p:nvSpPr>
          <p:spPr>
            <a:xfrm>
              <a:off x="590826" y="1235746"/>
              <a:ext cx="4491814" cy="827518"/>
            </a:xfrm>
            <a:prstGeom prst="chevron">
              <a:avLst>
                <a:gd name="adj" fmla="val 42771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1813" lvl="0" algn="r" defTabSz="914400">
                <a:defRPr/>
              </a:pPr>
              <a:r>
                <a:rPr lang="ru-RU" sz="20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2020г - первый выпуск из  26 чел. Двое получили диплом особого образца</a:t>
              </a:r>
            </a:p>
            <a:p>
              <a:pPr lvl="0" algn="ctr" defTabSz="914400">
                <a:defRPr/>
              </a:pP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Chevron 15">
              <a:extLst>
                <a:ext uri="{FF2B5EF4-FFF2-40B4-BE49-F238E27FC236}">
                  <a16:creationId xmlns:a16="http://schemas.microsoft.com/office/drawing/2014/main" xmlns="" id="{947F58D4-A477-47E6-B88F-36511F271FCD}"/>
                </a:ext>
              </a:extLst>
            </p:cNvPr>
            <p:cNvSpPr/>
            <p:nvPr/>
          </p:nvSpPr>
          <p:spPr>
            <a:xfrm>
              <a:off x="590826" y="1235747"/>
              <a:ext cx="737372" cy="827518"/>
            </a:xfrm>
            <a:prstGeom prst="chevron">
              <a:avLst>
                <a:gd name="adj" fmla="val 42771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45EEC4AA-7480-486A-A143-BECA4697D9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62842"/>
              </p:ext>
            </p:extLst>
          </p:nvPr>
        </p:nvGraphicFramePr>
        <p:xfrm>
          <a:off x="5873758" y="2078182"/>
          <a:ext cx="5877335" cy="460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B165AF10-8CAD-4651-B1E3-0EC6D101A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933391"/>
              </p:ext>
            </p:extLst>
          </p:nvPr>
        </p:nvGraphicFramePr>
        <p:xfrm>
          <a:off x="592009" y="3447692"/>
          <a:ext cx="5064415" cy="318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7E27211A-1974-4BDD-BE42-703A321CA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296367"/>
              </p:ext>
            </p:extLst>
          </p:nvPr>
        </p:nvGraphicFramePr>
        <p:xfrm>
          <a:off x="770078" y="4446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2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125" y="107693"/>
            <a:ext cx="6833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ОСНОВНЫЕ ДОСТИЖЕНИЯ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0852D2-EBDC-4583-B967-1120F0354C6B}"/>
              </a:ext>
            </a:extLst>
          </p:cNvPr>
          <p:cNvSpPr txBox="1">
            <a:spLocks/>
          </p:cNvSpPr>
          <p:nvPr/>
        </p:nvSpPr>
        <p:spPr>
          <a:xfrm>
            <a:off x="422020" y="815579"/>
            <a:ext cx="11347959" cy="560624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600"/>
              </a:spcBef>
            </a:pPr>
            <a:r>
              <a:rPr lang="kk-KZ" sz="1700" dirty="0">
                <a:solidFill>
                  <a:schemeClr val="tx1"/>
                </a:solidFill>
              </a:rPr>
              <a:t>Переименованием университета в «Алматинский университет энергетики и связи имени Гумарбека Даукеева»,  05.05.20 АУЭС переоформил лицензии. </a:t>
            </a:r>
          </a:p>
          <a:p>
            <a:pPr fontAlgn="t">
              <a:spcBef>
                <a:spcPts val="600"/>
              </a:spcBef>
            </a:pPr>
            <a:r>
              <a:rPr lang="ru-RU" sz="1700" dirty="0">
                <a:solidFill>
                  <a:schemeClr val="tx1"/>
                </a:solidFill>
              </a:rPr>
              <a:t>Созданы совместные лаборатории: Израильской компанией AYYEKA, открытие академии HUAWEI, создание филиала лаборатории европейского университета </a:t>
            </a:r>
            <a:r>
              <a:rPr lang="ru-RU" sz="1700" dirty="0" err="1">
                <a:solidFill>
                  <a:schemeClr val="tx1"/>
                </a:solidFill>
              </a:rPr>
              <a:t>Кассино</a:t>
            </a:r>
            <a:r>
              <a:rPr lang="ru-RU" sz="1700" dirty="0">
                <a:solidFill>
                  <a:schemeClr val="tx1"/>
                </a:solidFill>
              </a:rPr>
              <a:t> «Мехатроника и робототехника» на базе АУЭС и филиала кафедры КТТ в Национальном центре космических исследований и технологий. </a:t>
            </a:r>
          </a:p>
          <a:p>
            <a:pPr fontAlgn="t">
              <a:spcBef>
                <a:spcPts val="600"/>
              </a:spcBef>
            </a:pPr>
            <a:r>
              <a:rPr lang="ru-RU" sz="1700" dirty="0">
                <a:solidFill>
                  <a:schemeClr val="tx1"/>
                </a:solidFill>
              </a:rPr>
              <a:t>Были автоматизированы процессы приема обучающихся </a:t>
            </a:r>
            <a:r>
              <a:rPr lang="ru-RU" sz="1700" dirty="0" smtClean="0">
                <a:solidFill>
                  <a:schemeClr val="tx1"/>
                </a:solidFill>
              </a:rPr>
              <a:t>(</a:t>
            </a:r>
            <a:r>
              <a:rPr lang="en-US" sz="1700" dirty="0">
                <a:solidFill>
                  <a:schemeClr val="tx1"/>
                </a:solidFill>
                <a:hlinkClick r:id="rId3"/>
              </a:rPr>
              <a:t>https://aioa.aues.kz/page.php</a:t>
            </a:r>
            <a:r>
              <a:rPr lang="ru-RU" sz="1700" dirty="0">
                <a:solidFill>
                  <a:schemeClr val="tx1"/>
                </a:solidFill>
              </a:rPr>
              <a:t>) </a:t>
            </a:r>
            <a:r>
              <a:rPr lang="ru-RU" sz="1700" dirty="0">
                <a:solidFill>
                  <a:schemeClr val="tx1"/>
                </a:solidFill>
              </a:rPr>
              <a:t>и конкурсного отбора ППС (</a:t>
            </a:r>
            <a:r>
              <a:rPr lang="en-US" sz="1700" dirty="0">
                <a:solidFill>
                  <a:schemeClr val="tx1"/>
                </a:solidFill>
                <a:hlinkClick r:id="rId4"/>
              </a:rPr>
              <a:t>https://kkk.aues.kz/page.php</a:t>
            </a:r>
            <a:r>
              <a:rPr lang="ru-RU" sz="1700" dirty="0">
                <a:solidFill>
                  <a:schemeClr val="tx1"/>
                </a:solidFill>
              </a:rPr>
              <a:t>)</a:t>
            </a:r>
          </a:p>
          <a:p>
            <a:pPr lvl="0">
              <a:spcBef>
                <a:spcPts val="600"/>
              </a:spcBef>
            </a:pPr>
            <a:r>
              <a:rPr lang="ru-RU" sz="1700" dirty="0">
                <a:solidFill>
                  <a:schemeClr val="tx1"/>
                </a:solidFill>
              </a:rPr>
              <a:t>АУЭС прошел </a:t>
            </a:r>
            <a:r>
              <a:rPr lang="ru-RU" sz="1700" dirty="0" err="1">
                <a:solidFill>
                  <a:schemeClr val="tx1"/>
                </a:solidFill>
              </a:rPr>
              <a:t>предквалификационный</a:t>
            </a:r>
            <a:r>
              <a:rPr lang="ru-RU" sz="1700" dirty="0">
                <a:solidFill>
                  <a:schemeClr val="tx1"/>
                </a:solidFill>
              </a:rPr>
              <a:t> отбор группы компании </a:t>
            </a:r>
            <a:r>
              <a:rPr lang="ru-RU" sz="1700" dirty="0">
                <a:solidFill>
                  <a:schemeClr val="tx1"/>
                </a:solidFill>
              </a:rPr>
              <a:t>АО «</a:t>
            </a:r>
            <a:r>
              <a:rPr lang="ru-RU" sz="1700" dirty="0" err="1">
                <a:solidFill>
                  <a:schemeClr val="tx1"/>
                </a:solidFill>
              </a:rPr>
              <a:t>Самрук-Казына</a:t>
            </a:r>
            <a:r>
              <a:rPr lang="ru-RU" sz="1700" dirty="0">
                <a:solidFill>
                  <a:schemeClr val="tx1"/>
                </a:solidFill>
              </a:rPr>
              <a:t>» и </a:t>
            </a:r>
            <a:r>
              <a:rPr lang="ru-RU" sz="1700" dirty="0" err="1">
                <a:solidFill>
                  <a:schemeClr val="tx1"/>
                </a:solidFill>
              </a:rPr>
              <a:t>и</a:t>
            </a:r>
            <a:r>
              <a:rPr lang="ru-RU" sz="1700" dirty="0">
                <a:solidFill>
                  <a:schemeClr val="tx1"/>
                </a:solidFill>
              </a:rPr>
              <a:t> получил 2 уровень критичности с рейтингом 88%;</a:t>
            </a:r>
          </a:p>
          <a:p>
            <a:pPr lvl="0">
              <a:spcBef>
                <a:spcPts val="600"/>
              </a:spcBef>
            </a:pPr>
            <a:r>
              <a:rPr lang="ru-RU" sz="1700" dirty="0">
                <a:solidFill>
                  <a:schemeClr val="tx1"/>
                </a:solidFill>
              </a:rPr>
              <a:t>Вошел в список уполномоченных лиц экспертов Комитета по регулированию естественных монополий и защите конкуренции. </a:t>
            </a:r>
          </a:p>
          <a:p>
            <a:pPr fontAlgn="t">
              <a:spcBef>
                <a:spcPts val="600"/>
              </a:spcBef>
            </a:pPr>
            <a:r>
              <a:rPr lang="ru-RU" sz="1700" dirty="0">
                <a:solidFill>
                  <a:schemeClr val="tx1"/>
                </a:solidFill>
              </a:rPr>
              <a:t>Оснащение кабинета дистанционного обучения за счет средств  международного гранта по программе ERASMUS+ (5 тыс. евро). </a:t>
            </a:r>
          </a:p>
          <a:p>
            <a:pPr fontAlgn="t">
              <a:spcBef>
                <a:spcPts val="600"/>
              </a:spcBef>
            </a:pPr>
            <a:r>
              <a:rPr lang="ru-RU" sz="1700" dirty="0">
                <a:solidFill>
                  <a:schemeClr val="tx1"/>
                </a:solidFill>
              </a:rPr>
              <a:t>Было приобретено 800 современных ноутбуков для студентов, 217 новых компьютеров для ППС</a:t>
            </a:r>
          </a:p>
          <a:p>
            <a:pPr fontAlgn="t">
              <a:spcBef>
                <a:spcPts val="600"/>
              </a:spcBef>
            </a:pPr>
            <a:r>
              <a:rPr lang="ru-RU" sz="1700" dirty="0">
                <a:solidFill>
                  <a:schemeClr val="tx1"/>
                </a:solidFill>
              </a:rPr>
              <a:t>Колледж АУЭС  успешно прошел институциональную и специализированные аккредитации в НУ «Независимый казахстанский центр аккредитации»</a:t>
            </a:r>
          </a:p>
          <a:p>
            <a:pPr fontAlgn="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03013" y="5958260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17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Ribbon 38">
            <a:extLst>
              <a:ext uri="{FF2B5EF4-FFF2-40B4-BE49-F238E27FC236}">
                <a16:creationId xmlns:a16="http://schemas.microsoft.com/office/drawing/2014/main" xmlns="" id="{D7BD5261-4DCF-48F5-93A1-29E4A64CC001}"/>
              </a:ext>
            </a:extLst>
          </p:cNvPr>
          <p:cNvSpPr/>
          <p:nvPr/>
        </p:nvSpPr>
        <p:spPr>
          <a:xfrm>
            <a:off x="1657348" y="3845860"/>
            <a:ext cx="9648825" cy="2743200"/>
          </a:xfrm>
          <a:prstGeom prst="ribbon2">
            <a:avLst>
              <a:gd name="adj1" fmla="val 33333"/>
              <a:gd name="adj2" fmla="val 75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4000">
                <a:srgbClr val="CC0099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r>
              <a:rPr lang="kk-KZ" sz="1400" dirty="0"/>
              <a:t>	</a:t>
            </a:r>
            <a:endParaRPr lang="en-US" sz="1400" dirty="0"/>
          </a:p>
          <a:p>
            <a:pPr algn="just"/>
            <a:r>
              <a:rPr lang="en-US" sz="1400" dirty="0"/>
              <a:t>	</a:t>
            </a:r>
            <a:r>
              <a:rPr lang="kk-KZ" sz="1400" dirty="0"/>
              <a:t>Несмотря на дистанционный формат</a:t>
            </a:r>
            <a:r>
              <a:rPr lang="ru-RU" sz="1400" dirty="0"/>
              <a:t>,</a:t>
            </a:r>
            <a:r>
              <a:rPr lang="kk-KZ" sz="1400" dirty="0"/>
              <a:t> проведения весенней экзаменационной сессии успеваемость </a:t>
            </a:r>
            <a:r>
              <a:rPr lang="ru-RU" sz="1400" dirty="0"/>
              <a:t>в целом </a:t>
            </a:r>
            <a:r>
              <a:rPr lang="kk-KZ" sz="1400" dirty="0"/>
              <a:t>улучшилась на </a:t>
            </a:r>
            <a:r>
              <a:rPr lang="ru-RU" sz="1400" dirty="0"/>
              <a:t>7% </a:t>
            </a:r>
            <a:r>
              <a:rPr lang="kk-KZ" sz="1400" dirty="0"/>
              <a:t>по сравнению с зимней экзаменационной сессией</a:t>
            </a:r>
            <a:r>
              <a:rPr lang="ru-RU" sz="1400" dirty="0"/>
              <a:t>. </a:t>
            </a:r>
            <a:endParaRPr lang="x-none" sz="1400" dirty="0"/>
          </a:p>
          <a:p>
            <a:pPr algn="just"/>
            <a:r>
              <a:rPr lang="ru-RU" sz="1400" dirty="0"/>
              <a:t>	Качественные показатели увеличились на 12%, т.е. 51% обучающихся получили в весеннюю экзаменационную сессию оценки «хорошо» и «отлично».</a:t>
            </a:r>
            <a:endParaRPr lang="x-none" sz="1400" dirty="0"/>
          </a:p>
          <a:p>
            <a:pPr algn="ctr" defTabSz="914126">
              <a:defRPr/>
            </a:pPr>
            <a:endParaRPr lang="es-UY" sz="2398" kern="0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20EB84-98B4-48BD-8FB2-6E7CD8E176D1}"/>
              </a:ext>
            </a:extLst>
          </p:cNvPr>
          <p:cNvSpPr txBox="1"/>
          <p:nvPr/>
        </p:nvSpPr>
        <p:spPr>
          <a:xfrm>
            <a:off x="3751729" y="0"/>
            <a:ext cx="406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/>
              <a:t>Успеваемость</a:t>
            </a:r>
            <a:endParaRPr lang="ru-RU" sz="2800" b="1" dirty="0"/>
          </a:p>
          <a:p>
            <a:endParaRPr lang="x-none" sz="280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2C2E44FF-D754-487D-BE72-A2A4E1F6D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560967"/>
              </p:ext>
            </p:extLst>
          </p:nvPr>
        </p:nvGraphicFramePr>
        <p:xfrm>
          <a:off x="604463" y="464904"/>
          <a:ext cx="5386764" cy="324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0CC93F22-4741-4419-9498-74A062802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25346"/>
              </p:ext>
            </p:extLst>
          </p:nvPr>
        </p:nvGraphicFramePr>
        <p:xfrm>
          <a:off x="6267214" y="464904"/>
          <a:ext cx="5189680" cy="321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35050" y="591913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8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3C2CBFDF-CAE2-442B-BBB1-BA60ABB6217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3735" y="622882"/>
          <a:ext cx="5724336" cy="323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800FC42A-1EBB-4105-8E24-81D468BB94A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46011" y="663223"/>
          <a:ext cx="5789107" cy="333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31506344-EB7D-4C75-BDC5-CF40B863C1B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64351" y="3721472"/>
          <a:ext cx="5456602" cy="301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365168-AC77-46BE-8669-A9E84C08A998}"/>
              </a:ext>
            </a:extLst>
          </p:cNvPr>
          <p:cNvSpPr txBox="1"/>
          <p:nvPr/>
        </p:nvSpPr>
        <p:spPr>
          <a:xfrm>
            <a:off x="2258098" y="0"/>
            <a:ext cx="7732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Трудоустройство выпускников</a:t>
            </a:r>
          </a:p>
          <a:p>
            <a:endParaRPr lang="x-none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37EACF-7F73-493B-B438-C019DF1ECFFF}"/>
              </a:ext>
            </a:extLst>
          </p:cNvPr>
          <p:cNvSpPr txBox="1"/>
          <p:nvPr/>
        </p:nvSpPr>
        <p:spPr>
          <a:xfrm>
            <a:off x="2052568" y="3108256"/>
            <a:ext cx="411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88%</a:t>
            </a:r>
            <a:endParaRPr lang="x-none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BDFAB0-DD57-4621-9880-BF2A521BFBAA}"/>
              </a:ext>
            </a:extLst>
          </p:cNvPr>
          <p:cNvSpPr txBox="1"/>
          <p:nvPr/>
        </p:nvSpPr>
        <p:spPr>
          <a:xfrm>
            <a:off x="10586696" y="3536329"/>
            <a:ext cx="587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74%</a:t>
            </a:r>
            <a:endParaRPr lang="x-none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AE08EC-1E94-4BC4-AD98-54FAD754ECE9}"/>
              </a:ext>
            </a:extLst>
          </p:cNvPr>
          <p:cNvSpPr txBox="1"/>
          <p:nvPr/>
        </p:nvSpPr>
        <p:spPr>
          <a:xfrm>
            <a:off x="8724551" y="6302939"/>
            <a:ext cx="634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100%</a:t>
            </a:r>
            <a:endParaRPr lang="x-none" sz="1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40571" y="5910013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45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726AA-CD16-4528-8D41-0658D52C54AA}"/>
              </a:ext>
            </a:extLst>
          </p:cNvPr>
          <p:cNvSpPr txBox="1"/>
          <p:nvPr/>
        </p:nvSpPr>
        <p:spPr>
          <a:xfrm>
            <a:off x="4141695" y="0"/>
            <a:ext cx="4262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Кадровый состав</a:t>
            </a:r>
            <a:endParaRPr lang="ru-RU" sz="2800" b="1" dirty="0"/>
          </a:p>
          <a:p>
            <a:endParaRPr lang="x-none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755085" y="5941332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55461"/>
              </p:ext>
            </p:extLst>
          </p:nvPr>
        </p:nvGraphicFramePr>
        <p:xfrm>
          <a:off x="287913" y="525449"/>
          <a:ext cx="11306626" cy="3108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8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8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87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87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933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0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2016-2017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2017-2018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2018-2019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2019-2020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2020-2021 (на 01.08.2020)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Доктора наук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Кандидаты наук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184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173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Доктора  Phd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Всего, чел.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477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482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439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442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364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Остепененный ППС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252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263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239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248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193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Процент остепенности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55%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54%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1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Общая численность ППС, чел.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529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523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474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526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452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Численность штатных ППС, чел.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456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477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439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442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370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Доля штатного ППС к общей численности ППС, в 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86%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93%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84%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82%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0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Доля молодых преподавателей (до 40 лет) с учеными степенями и званиями от общего  числа  остепененного штатного ППС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13,5%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7,25 %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Средний возраст ППС,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59,9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082"/>
              </p:ext>
            </p:extLst>
          </p:nvPr>
        </p:nvGraphicFramePr>
        <p:xfrm>
          <a:off x="1639995" y="4507783"/>
          <a:ext cx="7534727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2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4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0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00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15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Категория работников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2016-2017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2017-2018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2018-2019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2019-2020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2020-2021 (план)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ППС (кафедр+колледж)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480,50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451,75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478,00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511,00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525,38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УВП (кафедра+ДИТ)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135,00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114,75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105,25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89,25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АП, ОП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404,25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408,50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281,25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237,75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245,25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Наука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37,00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29,75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72,00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31,00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Общее кол-во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1066,75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1025,00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946,00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885,00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890,88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141695" y="3984563"/>
            <a:ext cx="3599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Штатные единицы</a:t>
            </a:r>
          </a:p>
        </p:txBody>
      </p:sp>
    </p:spTree>
    <p:extLst>
      <p:ext uri="{BB962C8B-B14F-4D97-AF65-F5344CB8AC3E}">
        <p14:creationId xmlns:p14="http://schemas.microsoft.com/office/powerpoint/2010/main" val="30261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Диаграмма 217">
            <a:extLst>
              <a:ext uri="{FF2B5EF4-FFF2-40B4-BE49-F238E27FC236}">
                <a16:creationId xmlns:a16="http://schemas.microsoft.com/office/drawing/2014/main" xmlns="" id="{EC7B51D1-A9E1-4A71-A11C-1F78AA2DAE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502959"/>
              </p:ext>
            </p:extLst>
          </p:nvPr>
        </p:nvGraphicFramePr>
        <p:xfrm>
          <a:off x="195209" y="3988758"/>
          <a:ext cx="7500673" cy="283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726AA-CD16-4528-8D41-0658D52C54AA}"/>
              </a:ext>
            </a:extLst>
          </p:cNvPr>
          <p:cNvSpPr txBox="1"/>
          <p:nvPr/>
        </p:nvSpPr>
        <p:spPr>
          <a:xfrm>
            <a:off x="4141695" y="0"/>
            <a:ext cx="4262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Кадровый состав</a:t>
            </a:r>
            <a:endParaRPr lang="ru-RU" sz="2800" b="1" dirty="0"/>
          </a:p>
          <a:p>
            <a:endParaRPr lang="x-none" sz="28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D3482BD4-1620-4045-A312-A43A24BC9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714024"/>
              </p:ext>
            </p:extLst>
          </p:nvPr>
        </p:nvGraphicFramePr>
        <p:xfrm>
          <a:off x="195209" y="546463"/>
          <a:ext cx="6123398" cy="3530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00528" y="954107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dirty="0"/>
              <a:t>Доктора наук, 30 чел.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33699" y="1914297"/>
            <a:ext cx="306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Кандидаты наук, 132 чел.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450" y="2625620"/>
            <a:ext cx="2179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Магистры наук, 96 человек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8432" y="3613666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dirty="0"/>
              <a:t>Доктора </a:t>
            </a:r>
            <a:r>
              <a:rPr lang="en-US" dirty="0"/>
              <a:t>PhD</a:t>
            </a:r>
            <a:r>
              <a:rPr lang="ru-RU" dirty="0"/>
              <a:t>, </a:t>
            </a:r>
            <a:r>
              <a:rPr lang="en-US" dirty="0"/>
              <a:t>31 </a:t>
            </a:r>
            <a:r>
              <a:rPr lang="ru-RU" dirty="0"/>
              <a:t>чел.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946" y="1252507"/>
            <a:ext cx="2013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Профессора, 23 чел.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78182" y="954107"/>
            <a:ext cx="1383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Доценты 69 чел.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755085" y="5941332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6CC9B55D-1424-4325-B94F-15DF5067D6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747034"/>
              </p:ext>
            </p:extLst>
          </p:nvPr>
        </p:nvGraphicFramePr>
        <p:xfrm>
          <a:off x="6795756" y="477053"/>
          <a:ext cx="4978400" cy="332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22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6D69331-C9F6-4F2C-BB57-BDBC5790B893}"/>
              </a:ext>
            </a:extLst>
          </p:cNvPr>
          <p:cNvSpPr/>
          <p:nvPr/>
        </p:nvSpPr>
        <p:spPr>
          <a:xfrm flipV="1">
            <a:off x="3131342" y="5884217"/>
            <a:ext cx="5816502" cy="472649"/>
          </a:xfrm>
          <a:prstGeom prst="ellipse">
            <a:avLst/>
          </a:prstGeom>
          <a:gradFill flip="none" rotWithShape="1">
            <a:gsLst>
              <a:gs pos="14000">
                <a:schemeClr val="tx1">
                  <a:lumMod val="95000"/>
                  <a:lumOff val="5000"/>
                  <a:alpha val="31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4426" y="1019258"/>
            <a:ext cx="11321078" cy="2706260"/>
            <a:chOff x="681538" y="1626918"/>
            <a:chExt cx="4401101" cy="1033153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Chevron 2"/>
            <p:cNvSpPr/>
            <p:nvPr/>
          </p:nvSpPr>
          <p:spPr>
            <a:xfrm>
              <a:off x="1541812" y="1626918"/>
              <a:ext cx="3540827" cy="1033153"/>
            </a:xfrm>
            <a:prstGeom prst="chevron">
              <a:avLst>
                <a:gd name="adj" fmla="val 42771"/>
              </a:avLst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4625" algn="just"/>
              <a:r>
                <a:rPr lang="ru-RU" dirty="0"/>
                <a:t>Заслуженный энергетик" - 2 преподавателя</a:t>
              </a:r>
            </a:p>
            <a:p>
              <a:pPr marL="174625" algn="just"/>
              <a:r>
                <a:rPr lang="ru-RU" dirty="0"/>
                <a:t>Почетная грамота КЭА - 1 преподаватель</a:t>
              </a:r>
            </a:p>
            <a:p>
              <a:pPr marL="174625" algn="just"/>
              <a:r>
                <a:rPr lang="ru-RU" dirty="0" err="1"/>
                <a:t>Дөсбелгі</a:t>
              </a:r>
              <a:r>
                <a:rPr lang="ru-RU" dirty="0"/>
                <a:t> </a:t>
              </a:r>
              <a:r>
                <a:rPr lang="ru-RU" dirty="0" err="1"/>
                <a:t>куәлігі</a:t>
              </a:r>
              <a:r>
                <a:rPr lang="ru-RU" dirty="0"/>
                <a:t>  МЦРИАП РК - 1 преподаватель</a:t>
              </a:r>
            </a:p>
            <a:p>
              <a:pPr marL="174625" algn="just"/>
              <a:r>
                <a:rPr lang="ru-RU" dirty="0"/>
                <a:t>Нагрудной значок "</a:t>
              </a:r>
              <a:r>
                <a:rPr lang="ru-RU" dirty="0" err="1"/>
                <a:t>Еңбегі</a:t>
              </a:r>
              <a:r>
                <a:rPr lang="ru-RU" dirty="0"/>
                <a:t> </a:t>
              </a:r>
              <a:r>
                <a:rPr lang="ru-RU" dirty="0" err="1"/>
                <a:t>үшін</a:t>
              </a:r>
              <a:r>
                <a:rPr lang="ru-RU" dirty="0"/>
                <a:t>" - 1 преподаватель</a:t>
              </a:r>
            </a:p>
            <a:p>
              <a:pPr marL="174625" algn="just"/>
              <a:r>
                <a:rPr lang="ru-RU" dirty="0" err="1"/>
                <a:t>Алғыс</a:t>
              </a:r>
              <a:r>
                <a:rPr lang="ru-RU" dirty="0"/>
                <a:t> хат и дипломы МОН РК – 7 преподавателей</a:t>
              </a:r>
            </a:p>
            <a:p>
              <a:pPr marL="174625" algn="just"/>
              <a:r>
                <a:rPr lang="ru-RU" dirty="0"/>
                <a:t>Юбилейная медаль "75 лет Победы в Великой Отечественной войне 1941-4945 гг." - 1 преподаватель</a:t>
              </a:r>
            </a:p>
            <a:p>
              <a:pPr marL="174625" algn="just"/>
              <a:endParaRPr lang="ru-RU" dirty="0"/>
            </a:p>
            <a:p>
              <a:pPr marL="174625" algn="just"/>
              <a:endParaRPr lang="x-none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" name="Chevron 1"/>
            <p:cNvSpPr/>
            <p:nvPr/>
          </p:nvSpPr>
          <p:spPr>
            <a:xfrm>
              <a:off x="681538" y="1626918"/>
              <a:ext cx="1409813" cy="1033153"/>
            </a:xfrm>
            <a:prstGeom prst="chevron">
              <a:avLst>
                <a:gd name="adj" fmla="val 4277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ru-RU" sz="1600" dirty="0"/>
                <a:t>18 человек ППС </a:t>
              </a:r>
              <a:r>
                <a:rPr lang="ru-RU" sz="1400" dirty="0"/>
                <a:t>отмечены наградами</a:t>
              </a:r>
              <a:endParaRPr lang="en-US" sz="1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369" y="3909544"/>
            <a:ext cx="11330454" cy="2466632"/>
            <a:chOff x="579658" y="1614845"/>
            <a:chExt cx="4528576" cy="1033153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8" name="Chevron 17"/>
            <p:cNvSpPr/>
            <p:nvPr/>
          </p:nvSpPr>
          <p:spPr>
            <a:xfrm>
              <a:off x="1479629" y="1614845"/>
              <a:ext cx="3628605" cy="1033153"/>
            </a:xfrm>
            <a:prstGeom prst="chevron">
              <a:avLst>
                <a:gd name="adj" fmla="val 42771"/>
              </a:avLst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7463"/>
              <a:r>
                <a:rPr lang="ru-RU" sz="1400" dirty="0"/>
                <a:t>По результатам заседания комиссии Республиканского конкурса «Лучший преподаватель университета». 200 человек  из 48 вузов получили награду «Лучший преподаватель университета», из них 5 – преподаватели АУЭС:</a:t>
              </a:r>
            </a:p>
            <a:p>
              <a:pPr marL="285750" indent="-17463"/>
              <a:endParaRPr lang="ru-RU" sz="1400" dirty="0"/>
            </a:p>
            <a:p>
              <a:pPr marL="285750" indent="-17463">
                <a:buFont typeface="Wingdings" panose="05000000000000000000" pitchFamily="2" charset="2"/>
                <a:buChar char="ü"/>
              </a:pPr>
              <a:r>
                <a:rPr lang="ru-RU" sz="1400" dirty="0" err="1"/>
                <a:t>Алимсеитова</a:t>
              </a:r>
              <a:r>
                <a:rPr lang="ru-RU" sz="1400" dirty="0"/>
                <a:t> Жулдыз </a:t>
              </a:r>
              <a:r>
                <a:rPr lang="ru-RU" sz="1400" dirty="0" err="1"/>
                <a:t>Кенесхановна</a:t>
              </a:r>
              <a:r>
                <a:rPr lang="ru-RU" sz="1400" dirty="0"/>
                <a:t> (директор ЦДО)</a:t>
              </a:r>
            </a:p>
            <a:p>
              <a:pPr marL="285750" indent="-17463">
                <a:buFont typeface="Wingdings" panose="05000000000000000000" pitchFamily="2" charset="2"/>
                <a:buChar char="ü"/>
              </a:pPr>
              <a:r>
                <a:rPr lang="ru-RU" sz="1400" dirty="0" err="1"/>
                <a:t>Алипбаев</a:t>
              </a:r>
              <a:r>
                <a:rPr lang="ru-RU" sz="1400" dirty="0"/>
                <a:t> </a:t>
              </a:r>
              <a:r>
                <a:rPr lang="ru-RU" sz="1400" dirty="0" err="1"/>
                <a:t>Куаныш</a:t>
              </a:r>
              <a:r>
                <a:rPr lang="ru-RU" sz="1400" dirty="0"/>
                <a:t> </a:t>
              </a:r>
              <a:r>
                <a:rPr lang="ru-RU" sz="1400" dirty="0" err="1"/>
                <a:t>Арингожаевич</a:t>
              </a:r>
              <a:r>
                <a:rPr lang="ru-RU" sz="1400" dirty="0"/>
                <a:t> (заведующий кафедрой)</a:t>
              </a:r>
            </a:p>
            <a:p>
              <a:pPr marL="285750" indent="-17463">
                <a:buFont typeface="Wingdings" panose="05000000000000000000" pitchFamily="2" charset="2"/>
                <a:buChar char="ü"/>
              </a:pPr>
              <a:r>
                <a:rPr lang="ru-RU" sz="1400" dirty="0" err="1"/>
                <a:t>Алмуратова</a:t>
              </a:r>
              <a:r>
                <a:rPr lang="ru-RU" sz="1400" dirty="0"/>
                <a:t> </a:t>
              </a:r>
              <a:r>
                <a:rPr lang="ru-RU" sz="1400" dirty="0" err="1"/>
                <a:t>Нургуль</a:t>
              </a:r>
              <a:r>
                <a:rPr lang="ru-RU" sz="1400" dirty="0"/>
                <a:t> </a:t>
              </a:r>
              <a:r>
                <a:rPr lang="ru-RU" sz="1400" dirty="0" err="1"/>
                <a:t>Канаевна</a:t>
              </a:r>
              <a:r>
                <a:rPr lang="ru-RU" sz="1400" dirty="0"/>
                <a:t> (секретарь диссертационного совета)</a:t>
              </a:r>
            </a:p>
            <a:p>
              <a:pPr marL="285750" indent="-17463">
                <a:buFont typeface="Wingdings" panose="05000000000000000000" pitchFamily="2" charset="2"/>
                <a:buChar char="ü"/>
              </a:pPr>
              <a:r>
                <a:rPr lang="ru-RU" sz="1400" dirty="0"/>
                <a:t>Бахтияр </a:t>
              </a:r>
              <a:r>
                <a:rPr lang="ru-RU" sz="1400" dirty="0" err="1"/>
                <a:t>Балжан</a:t>
              </a:r>
              <a:r>
                <a:rPr lang="ru-RU" sz="1400" dirty="0"/>
                <a:t> </a:t>
              </a:r>
              <a:r>
                <a:rPr lang="ru-RU" sz="1400" dirty="0" err="1"/>
                <a:t>Торепашовна</a:t>
              </a:r>
              <a:r>
                <a:rPr lang="ru-RU" sz="1400" dirty="0"/>
                <a:t> (директор Института)</a:t>
              </a:r>
            </a:p>
            <a:p>
              <a:pPr marL="285750" indent="-17463">
                <a:buFont typeface="Wingdings" panose="05000000000000000000" pitchFamily="2" charset="2"/>
                <a:buChar char="ü"/>
              </a:pPr>
              <a:r>
                <a:rPr lang="ru-RU" sz="1400" dirty="0" err="1"/>
                <a:t>Сагындикова</a:t>
              </a:r>
              <a:r>
                <a:rPr lang="ru-RU" sz="1400" dirty="0"/>
                <a:t> </a:t>
              </a:r>
              <a:r>
                <a:rPr lang="ru-RU" sz="1400" dirty="0" err="1"/>
                <a:t>Айгул</a:t>
              </a:r>
              <a:r>
                <a:rPr lang="ru-RU" sz="1400" dirty="0"/>
                <a:t> </a:t>
              </a:r>
              <a:r>
                <a:rPr lang="ru-RU" sz="1400" dirty="0" err="1"/>
                <a:t>Журсиновна</a:t>
              </a:r>
              <a:endParaRPr lang="ru-RU" sz="1400" dirty="0"/>
            </a:p>
            <a:p>
              <a:endParaRPr lang="x-none" sz="1400" dirty="0"/>
            </a:p>
          </p:txBody>
        </p:sp>
        <p:sp>
          <p:nvSpPr>
            <p:cNvPr id="19" name="Chevron 18"/>
            <p:cNvSpPr/>
            <p:nvPr/>
          </p:nvSpPr>
          <p:spPr>
            <a:xfrm>
              <a:off x="579658" y="1614845"/>
              <a:ext cx="1413163" cy="1033153"/>
            </a:xfrm>
            <a:prstGeom prst="chevron">
              <a:avLst>
                <a:gd name="adj" fmla="val 4277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ru-RU" dirty="0"/>
                <a:t>27 декабря 2019 года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15154" y="212664"/>
            <a:ext cx="117796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600" b="1" dirty="0"/>
              <a:t>Лучшие преподаватели и именные стипендии Совета попечителей</a:t>
            </a:r>
            <a:endParaRPr kumimoji="0" lang="en-US" sz="2600" b="1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72386" y="5902528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7548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62EC9690-738D-4FC3-97E1-5FC130520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841893"/>
              </p:ext>
            </p:extLst>
          </p:nvPr>
        </p:nvGraphicFramePr>
        <p:xfrm>
          <a:off x="242047" y="304800"/>
          <a:ext cx="11591365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48F68F52-0F51-4564-9DEB-2C97AC3CC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970666"/>
              </p:ext>
            </p:extLst>
          </p:nvPr>
        </p:nvGraphicFramePr>
        <p:xfrm>
          <a:off x="215153" y="3333750"/>
          <a:ext cx="11470341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85714" y="6028418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99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75795-1E60-41D8-BB66-E8FD71926F8F}"/>
              </a:ext>
            </a:extLst>
          </p:cNvPr>
          <p:cNvSpPr txBox="1"/>
          <p:nvPr/>
        </p:nvSpPr>
        <p:spPr>
          <a:xfrm>
            <a:off x="3348317" y="0"/>
            <a:ext cx="5392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Научная деятельность</a:t>
            </a:r>
          </a:p>
          <a:p>
            <a:endParaRPr lang="x-none" sz="28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D861060-A631-4059-BA18-7649975D3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403076"/>
              </p:ext>
            </p:extLst>
          </p:nvPr>
        </p:nvGraphicFramePr>
        <p:xfrm>
          <a:off x="480723" y="3771899"/>
          <a:ext cx="4817417" cy="28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673BC12C-95B2-4DF8-ADCA-3D8AF21E94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418727"/>
              </p:ext>
            </p:extLst>
          </p:nvPr>
        </p:nvGraphicFramePr>
        <p:xfrm>
          <a:off x="6095999" y="3771900"/>
          <a:ext cx="5777753" cy="291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47100507-CA9E-493E-A5C4-773F68ED1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893896"/>
              </p:ext>
            </p:extLst>
          </p:nvPr>
        </p:nvGraphicFramePr>
        <p:xfrm>
          <a:off x="6279776" y="452900"/>
          <a:ext cx="5293099" cy="312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22BECB91-E4DC-4CB9-A9AE-7E612E1054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233909"/>
              </p:ext>
            </p:extLst>
          </p:nvPr>
        </p:nvGraphicFramePr>
        <p:xfrm>
          <a:off x="205067" y="643309"/>
          <a:ext cx="6286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82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0D02FFEC-1316-477E-A04E-201F748A0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109710"/>
              </p:ext>
            </p:extLst>
          </p:nvPr>
        </p:nvGraphicFramePr>
        <p:xfrm>
          <a:off x="724648" y="484461"/>
          <a:ext cx="5761876" cy="306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B809D42-65B7-4404-8CAE-80CDAFBA6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202902"/>
              </p:ext>
            </p:extLst>
          </p:nvPr>
        </p:nvGraphicFramePr>
        <p:xfrm>
          <a:off x="6486524" y="484461"/>
          <a:ext cx="5400676" cy="303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6850E357-140B-424A-B0F4-0B9E1F176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796780"/>
              </p:ext>
            </p:extLst>
          </p:nvPr>
        </p:nvGraphicFramePr>
        <p:xfrm>
          <a:off x="775166" y="3603811"/>
          <a:ext cx="5576887" cy="294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4D45F22E-FE72-4CEE-B7BA-A8BD70977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762550"/>
              </p:ext>
            </p:extLst>
          </p:nvPr>
        </p:nvGraphicFramePr>
        <p:xfrm>
          <a:off x="6671513" y="3638550"/>
          <a:ext cx="4796587" cy="283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D75795-1E60-41D8-BB66-E8FD71926F8F}"/>
              </a:ext>
            </a:extLst>
          </p:cNvPr>
          <p:cNvSpPr txBox="1"/>
          <p:nvPr/>
        </p:nvSpPr>
        <p:spPr>
          <a:xfrm>
            <a:off x="3348317" y="0"/>
            <a:ext cx="5392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Научная деятельность</a:t>
            </a:r>
          </a:p>
          <a:p>
            <a:endParaRPr lang="x-none" sz="2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12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46A18F5D-AC2A-449A-AE51-DBB6763B9A17}"/>
              </a:ext>
            </a:extLst>
          </p:cNvPr>
          <p:cNvGrpSpPr/>
          <p:nvPr/>
        </p:nvGrpSpPr>
        <p:grpSpPr>
          <a:xfrm>
            <a:off x="761797" y="1300157"/>
            <a:ext cx="10746769" cy="4971290"/>
            <a:chOff x="2016262" y="2096994"/>
            <a:chExt cx="7104589" cy="4121092"/>
          </a:xfrm>
        </p:grpSpPr>
        <p:sp>
          <p:nvSpPr>
            <p:cNvPr id="3" name="Freeform 50">
              <a:extLst>
                <a:ext uri="{FF2B5EF4-FFF2-40B4-BE49-F238E27FC236}">
                  <a16:creationId xmlns:a16="http://schemas.microsoft.com/office/drawing/2014/main" xmlns="" id="{06793EE7-EBE1-4483-9C8F-E7D8F04A8E71}"/>
                </a:ext>
              </a:extLst>
            </p:cNvPr>
            <p:cNvSpPr/>
            <p:nvPr/>
          </p:nvSpPr>
          <p:spPr>
            <a:xfrm flipH="1">
              <a:off x="4586098" y="2872450"/>
              <a:ext cx="4534753" cy="2699257"/>
            </a:xfrm>
            <a:custGeom>
              <a:avLst/>
              <a:gdLst>
                <a:gd name="connsiteX0" fmla="*/ 5281863 w 9095874"/>
                <a:gd name="connsiteY0" fmla="*/ 5414210 h 5414210"/>
                <a:gd name="connsiteX1" fmla="*/ 0 w 9095874"/>
                <a:gd name="connsiteY1" fmla="*/ 2358189 h 5414210"/>
                <a:gd name="connsiteX2" fmla="*/ 3850106 w 9095874"/>
                <a:gd name="connsiteY2" fmla="*/ 0 h 5414210"/>
                <a:gd name="connsiteX3" fmla="*/ 9095874 w 9095874"/>
                <a:gd name="connsiteY3" fmla="*/ 2683042 h 5414210"/>
                <a:gd name="connsiteX4" fmla="*/ 5281863 w 9095874"/>
                <a:gd name="connsiteY4" fmla="*/ 5414210 h 541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5874" h="5414210">
                  <a:moveTo>
                    <a:pt x="5281863" y="5414210"/>
                  </a:moveTo>
                  <a:lnTo>
                    <a:pt x="0" y="2358189"/>
                  </a:lnTo>
                  <a:lnTo>
                    <a:pt x="3850106" y="0"/>
                  </a:lnTo>
                  <a:lnTo>
                    <a:pt x="9095874" y="2683042"/>
                  </a:lnTo>
                  <a:lnTo>
                    <a:pt x="5281863" y="5414210"/>
                  </a:lnTo>
                  <a:close/>
                </a:path>
              </a:pathLst>
            </a:custGeom>
            <a:gradFill>
              <a:gsLst>
                <a:gs pos="32000">
                  <a:schemeClr val="tx1">
                    <a:lumMod val="0"/>
                    <a:lumOff val="100000"/>
                    <a:alpha val="65000"/>
                  </a:schemeClr>
                </a:gs>
                <a:gs pos="99000">
                  <a:schemeClr val="tx1">
                    <a:alpha val="55000"/>
                  </a:schemeClr>
                </a:gs>
              </a:gsLst>
              <a:lin ang="3600000" scaled="0"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51">
              <a:extLst>
                <a:ext uri="{FF2B5EF4-FFF2-40B4-BE49-F238E27FC236}">
                  <a16:creationId xmlns:a16="http://schemas.microsoft.com/office/drawing/2014/main" xmlns="" id="{F0C6575C-3BC7-4870-AF75-4EF1CB133D3F}"/>
                </a:ext>
              </a:extLst>
            </p:cNvPr>
            <p:cNvSpPr/>
            <p:nvPr/>
          </p:nvSpPr>
          <p:spPr>
            <a:xfrm>
              <a:off x="2016262" y="2902350"/>
              <a:ext cx="4534755" cy="2699257"/>
            </a:xfrm>
            <a:custGeom>
              <a:avLst/>
              <a:gdLst>
                <a:gd name="connsiteX0" fmla="*/ 5281863 w 9095874"/>
                <a:gd name="connsiteY0" fmla="*/ 5414210 h 5414210"/>
                <a:gd name="connsiteX1" fmla="*/ 0 w 9095874"/>
                <a:gd name="connsiteY1" fmla="*/ 2358189 h 5414210"/>
                <a:gd name="connsiteX2" fmla="*/ 3850106 w 9095874"/>
                <a:gd name="connsiteY2" fmla="*/ 0 h 5414210"/>
                <a:gd name="connsiteX3" fmla="*/ 9095874 w 9095874"/>
                <a:gd name="connsiteY3" fmla="*/ 2683042 h 5414210"/>
                <a:gd name="connsiteX4" fmla="*/ 5281863 w 9095874"/>
                <a:gd name="connsiteY4" fmla="*/ 5414210 h 541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5874" h="5414210">
                  <a:moveTo>
                    <a:pt x="5281863" y="5414210"/>
                  </a:moveTo>
                  <a:lnTo>
                    <a:pt x="0" y="2358189"/>
                  </a:lnTo>
                  <a:lnTo>
                    <a:pt x="3850106" y="0"/>
                  </a:lnTo>
                  <a:lnTo>
                    <a:pt x="9095874" y="2683042"/>
                  </a:lnTo>
                  <a:lnTo>
                    <a:pt x="5281863" y="5414210"/>
                  </a:lnTo>
                  <a:close/>
                </a:path>
              </a:pathLst>
            </a:custGeom>
            <a:gradFill>
              <a:gsLst>
                <a:gs pos="32000">
                  <a:schemeClr val="tx1">
                    <a:lumMod val="0"/>
                    <a:lumOff val="100000"/>
                    <a:alpha val="65000"/>
                  </a:schemeClr>
                </a:gs>
                <a:gs pos="99000">
                  <a:schemeClr val="tx1">
                    <a:alpha val="55000"/>
                  </a:schemeClr>
                </a:gs>
              </a:gsLst>
              <a:lin ang="3600000" scaled="0"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xmlns="" id="{CB6F3443-CCFA-4C0A-BED8-360B2B3CC312}"/>
                </a:ext>
              </a:extLst>
            </p:cNvPr>
            <p:cNvGrpSpPr/>
            <p:nvPr/>
          </p:nvGrpSpPr>
          <p:grpSpPr>
            <a:xfrm>
              <a:off x="4181340" y="2096994"/>
              <a:ext cx="2402405" cy="4121092"/>
              <a:chOff x="9064857" y="2230398"/>
              <a:chExt cx="2143127" cy="3676327"/>
            </a:xfrm>
          </p:grpSpPr>
          <p:grpSp>
            <p:nvGrpSpPr>
              <p:cNvPr id="6" name="Group 33">
                <a:extLst>
                  <a:ext uri="{FF2B5EF4-FFF2-40B4-BE49-F238E27FC236}">
                    <a16:creationId xmlns:a16="http://schemas.microsoft.com/office/drawing/2014/main" xmlns="" id="{8736EE50-D4BA-4575-9F55-2A4A6D1F19C3}"/>
                  </a:ext>
                </a:extLst>
              </p:cNvPr>
              <p:cNvGrpSpPr/>
              <p:nvPr/>
            </p:nvGrpSpPr>
            <p:grpSpPr>
              <a:xfrm>
                <a:off x="9984482" y="2230398"/>
                <a:ext cx="1220788" cy="3662116"/>
                <a:chOff x="9371709" y="1873288"/>
                <a:chExt cx="1220788" cy="3662116"/>
              </a:xfrm>
            </p:grpSpPr>
            <p:sp>
              <p:nvSpPr>
                <p:cNvPr id="19" name="Freeform 7">
                  <a:extLst>
                    <a:ext uri="{FF2B5EF4-FFF2-40B4-BE49-F238E27FC236}">
                      <a16:creationId xmlns:a16="http://schemas.microsoft.com/office/drawing/2014/main" xmlns="" id="{025751CA-7316-4EC9-B62B-EB6F51EA5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47552" y="2195242"/>
                  <a:ext cx="615950" cy="3324225"/>
                </a:xfrm>
                <a:custGeom>
                  <a:avLst/>
                  <a:gdLst>
                    <a:gd name="T0" fmla="*/ 388 w 388"/>
                    <a:gd name="T1" fmla="*/ 0 h 2094"/>
                    <a:gd name="T2" fmla="*/ 388 w 388"/>
                    <a:gd name="T3" fmla="*/ 1870 h 2094"/>
                    <a:gd name="T4" fmla="*/ 0 w 388"/>
                    <a:gd name="T5" fmla="*/ 2094 h 2094"/>
                    <a:gd name="T6" fmla="*/ 0 w 388"/>
                    <a:gd name="T7" fmla="*/ 218 h 2094"/>
                    <a:gd name="T8" fmla="*/ 388 w 388"/>
                    <a:gd name="T9" fmla="*/ 0 h 20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8" h="2094">
                      <a:moveTo>
                        <a:pt x="388" y="0"/>
                      </a:moveTo>
                      <a:lnTo>
                        <a:pt x="388" y="1870"/>
                      </a:lnTo>
                      <a:lnTo>
                        <a:pt x="0" y="2094"/>
                      </a:lnTo>
                      <a:lnTo>
                        <a:pt x="0" y="218"/>
                      </a:lnTo>
                      <a:lnTo>
                        <a:pt x="388" y="0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0" name="Freeform 8">
                  <a:extLst>
                    <a:ext uri="{FF2B5EF4-FFF2-40B4-BE49-F238E27FC236}">
                      <a16:creationId xmlns:a16="http://schemas.microsoft.com/office/drawing/2014/main" xmlns="" id="{EE1236B7-6217-4DD5-9F03-96E084B13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94172" y="2212767"/>
                  <a:ext cx="604838" cy="3322637"/>
                </a:xfrm>
                <a:custGeom>
                  <a:avLst/>
                  <a:gdLst>
                    <a:gd name="T0" fmla="*/ 0 w 381"/>
                    <a:gd name="T1" fmla="*/ 0 h 2093"/>
                    <a:gd name="T2" fmla="*/ 381 w 381"/>
                    <a:gd name="T3" fmla="*/ 217 h 2093"/>
                    <a:gd name="T4" fmla="*/ 381 w 381"/>
                    <a:gd name="T5" fmla="*/ 2093 h 2093"/>
                    <a:gd name="T6" fmla="*/ 0 w 381"/>
                    <a:gd name="T7" fmla="*/ 1873 h 2093"/>
                    <a:gd name="T8" fmla="*/ 0 w 381"/>
                    <a:gd name="T9" fmla="*/ 0 h 20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1" h="2093">
                      <a:moveTo>
                        <a:pt x="0" y="0"/>
                      </a:moveTo>
                      <a:lnTo>
                        <a:pt x="381" y="217"/>
                      </a:lnTo>
                      <a:lnTo>
                        <a:pt x="381" y="2093"/>
                      </a:lnTo>
                      <a:lnTo>
                        <a:pt x="0" y="18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1" name="Freeform 9">
                  <a:extLst>
                    <a:ext uri="{FF2B5EF4-FFF2-40B4-BE49-F238E27FC236}">
                      <a16:creationId xmlns:a16="http://schemas.microsoft.com/office/drawing/2014/main" xmlns="" id="{40F4246C-E2CB-49EC-B5DC-E76255215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71709" y="1873288"/>
                  <a:ext cx="1220788" cy="695325"/>
                </a:xfrm>
                <a:custGeom>
                  <a:avLst/>
                  <a:gdLst>
                    <a:gd name="T0" fmla="*/ 388 w 769"/>
                    <a:gd name="T1" fmla="*/ 0 h 438"/>
                    <a:gd name="T2" fmla="*/ 769 w 769"/>
                    <a:gd name="T3" fmla="*/ 220 h 438"/>
                    <a:gd name="T4" fmla="*/ 381 w 769"/>
                    <a:gd name="T5" fmla="*/ 438 h 438"/>
                    <a:gd name="T6" fmla="*/ 0 w 769"/>
                    <a:gd name="T7" fmla="*/ 221 h 438"/>
                    <a:gd name="T8" fmla="*/ 388 w 769"/>
                    <a:gd name="T9" fmla="*/ 0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9" h="438">
                      <a:moveTo>
                        <a:pt x="388" y="0"/>
                      </a:moveTo>
                      <a:lnTo>
                        <a:pt x="769" y="220"/>
                      </a:lnTo>
                      <a:lnTo>
                        <a:pt x="381" y="438"/>
                      </a:lnTo>
                      <a:lnTo>
                        <a:pt x="0" y="221"/>
                      </a:lnTo>
                      <a:lnTo>
                        <a:pt x="38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800" dirty="0"/>
                </a:p>
              </p:txBody>
            </p:sp>
          </p:grpSp>
          <p:grpSp>
            <p:nvGrpSpPr>
              <p:cNvPr id="7" name="Group 37">
                <a:extLst>
                  <a:ext uri="{FF2B5EF4-FFF2-40B4-BE49-F238E27FC236}">
                    <a16:creationId xmlns:a16="http://schemas.microsoft.com/office/drawing/2014/main" xmlns="" id="{C34B3AA2-5693-4AB0-ACAD-C0D1997B4E69}"/>
                  </a:ext>
                </a:extLst>
              </p:cNvPr>
              <p:cNvGrpSpPr/>
              <p:nvPr/>
            </p:nvGrpSpPr>
            <p:grpSpPr>
              <a:xfrm>
                <a:off x="9064857" y="2912597"/>
                <a:ext cx="1224505" cy="2351088"/>
                <a:chOff x="6620921" y="2908300"/>
                <a:chExt cx="1224505" cy="2351088"/>
              </a:xfrm>
            </p:grpSpPr>
            <p:sp>
              <p:nvSpPr>
                <p:cNvPr id="16" name="Freeform 11">
                  <a:extLst>
                    <a:ext uri="{FF2B5EF4-FFF2-40B4-BE49-F238E27FC236}">
                      <a16:creationId xmlns:a16="http://schemas.microsoft.com/office/drawing/2014/main" xmlns="" id="{39345B41-3A8B-40AA-A9B8-85924FB87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2651" y="3257550"/>
                  <a:ext cx="612775" cy="2001837"/>
                </a:xfrm>
                <a:custGeom>
                  <a:avLst/>
                  <a:gdLst>
                    <a:gd name="T0" fmla="*/ 386 w 386"/>
                    <a:gd name="T1" fmla="*/ 0 h 1261"/>
                    <a:gd name="T2" fmla="*/ 386 w 386"/>
                    <a:gd name="T3" fmla="*/ 1037 h 1261"/>
                    <a:gd name="T4" fmla="*/ 0 w 386"/>
                    <a:gd name="T5" fmla="*/ 1261 h 1261"/>
                    <a:gd name="T6" fmla="*/ 0 w 386"/>
                    <a:gd name="T7" fmla="*/ 218 h 1261"/>
                    <a:gd name="T8" fmla="*/ 386 w 386"/>
                    <a:gd name="T9" fmla="*/ 0 h 1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6" h="1261">
                      <a:moveTo>
                        <a:pt x="386" y="0"/>
                      </a:moveTo>
                      <a:lnTo>
                        <a:pt x="386" y="1037"/>
                      </a:lnTo>
                      <a:lnTo>
                        <a:pt x="0" y="1261"/>
                      </a:lnTo>
                      <a:lnTo>
                        <a:pt x="0" y="218"/>
                      </a:lnTo>
                      <a:lnTo>
                        <a:pt x="386" y="0"/>
                      </a:lnTo>
                      <a:close/>
                    </a:path>
                  </a:pathLst>
                </a:custGeom>
                <a:solidFill>
                  <a:srgbClr val="F9CB3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xmlns="" id="{E724195E-195C-4E05-840E-F527E075A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4638" y="3259138"/>
                  <a:ext cx="608013" cy="2000250"/>
                </a:xfrm>
                <a:custGeom>
                  <a:avLst/>
                  <a:gdLst>
                    <a:gd name="T0" fmla="*/ 0 w 383"/>
                    <a:gd name="T1" fmla="*/ 0 h 1260"/>
                    <a:gd name="T2" fmla="*/ 383 w 383"/>
                    <a:gd name="T3" fmla="*/ 217 h 1260"/>
                    <a:gd name="T4" fmla="*/ 383 w 383"/>
                    <a:gd name="T5" fmla="*/ 1260 h 1260"/>
                    <a:gd name="T6" fmla="*/ 0 w 383"/>
                    <a:gd name="T7" fmla="*/ 1040 h 1260"/>
                    <a:gd name="T8" fmla="*/ 0 w 383"/>
                    <a:gd name="T9" fmla="*/ 0 h 1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1260">
                      <a:moveTo>
                        <a:pt x="0" y="0"/>
                      </a:moveTo>
                      <a:lnTo>
                        <a:pt x="383" y="217"/>
                      </a:lnTo>
                      <a:lnTo>
                        <a:pt x="383" y="1260"/>
                      </a:lnTo>
                      <a:lnTo>
                        <a:pt x="0" y="10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xmlns="" id="{38A406C5-B1EC-4620-9A77-38DA961699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0921" y="2908300"/>
                  <a:ext cx="1220788" cy="695325"/>
                </a:xfrm>
                <a:custGeom>
                  <a:avLst/>
                  <a:gdLst>
                    <a:gd name="T0" fmla="*/ 388 w 769"/>
                    <a:gd name="T1" fmla="*/ 0 h 438"/>
                    <a:gd name="T2" fmla="*/ 769 w 769"/>
                    <a:gd name="T3" fmla="*/ 220 h 438"/>
                    <a:gd name="T4" fmla="*/ 383 w 769"/>
                    <a:gd name="T5" fmla="*/ 438 h 438"/>
                    <a:gd name="T6" fmla="*/ 0 w 769"/>
                    <a:gd name="T7" fmla="*/ 221 h 438"/>
                    <a:gd name="T8" fmla="*/ 388 w 769"/>
                    <a:gd name="T9" fmla="*/ 0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9" h="438">
                      <a:moveTo>
                        <a:pt x="388" y="0"/>
                      </a:moveTo>
                      <a:lnTo>
                        <a:pt x="769" y="220"/>
                      </a:lnTo>
                      <a:lnTo>
                        <a:pt x="383" y="438"/>
                      </a:lnTo>
                      <a:lnTo>
                        <a:pt x="0" y="221"/>
                      </a:lnTo>
                      <a:lnTo>
                        <a:pt x="3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8" name="Group 41">
                <a:extLst>
                  <a:ext uri="{FF2B5EF4-FFF2-40B4-BE49-F238E27FC236}">
                    <a16:creationId xmlns:a16="http://schemas.microsoft.com/office/drawing/2014/main" xmlns="" id="{DF69CAF4-A24B-4FAF-9194-310ABDC2A233}"/>
                  </a:ext>
                </a:extLst>
              </p:cNvPr>
              <p:cNvGrpSpPr/>
              <p:nvPr/>
            </p:nvGrpSpPr>
            <p:grpSpPr>
              <a:xfrm>
                <a:off x="9982562" y="3979430"/>
                <a:ext cx="1225422" cy="1927295"/>
                <a:chOff x="3884976" y="3979430"/>
                <a:chExt cx="1225422" cy="1927295"/>
              </a:xfrm>
            </p:grpSpPr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xmlns="" id="{61D9C34E-CF7B-4D94-8A0C-5AE45E5D4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2014" y="4311293"/>
                  <a:ext cx="615950" cy="1589087"/>
                </a:xfrm>
                <a:custGeom>
                  <a:avLst/>
                  <a:gdLst>
                    <a:gd name="T0" fmla="*/ 388 w 388"/>
                    <a:gd name="T1" fmla="*/ 0 h 1001"/>
                    <a:gd name="T2" fmla="*/ 388 w 388"/>
                    <a:gd name="T3" fmla="*/ 777 h 1001"/>
                    <a:gd name="T4" fmla="*/ 0 w 388"/>
                    <a:gd name="T5" fmla="*/ 1001 h 1001"/>
                    <a:gd name="T6" fmla="*/ 0 w 388"/>
                    <a:gd name="T7" fmla="*/ 220 h 1001"/>
                    <a:gd name="T8" fmla="*/ 388 w 388"/>
                    <a:gd name="T9" fmla="*/ 0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8" h="1001">
                      <a:moveTo>
                        <a:pt x="388" y="0"/>
                      </a:moveTo>
                      <a:lnTo>
                        <a:pt x="388" y="777"/>
                      </a:lnTo>
                      <a:lnTo>
                        <a:pt x="0" y="1001"/>
                      </a:lnTo>
                      <a:lnTo>
                        <a:pt x="0" y="220"/>
                      </a:lnTo>
                      <a:lnTo>
                        <a:pt x="388" y="0"/>
                      </a:lnTo>
                      <a:close/>
                    </a:path>
                  </a:pathLst>
                </a:custGeom>
                <a:solidFill>
                  <a:srgbClr val="009BC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xmlns="" id="{DDEBA99B-A293-49D1-9C85-2C7F9A12D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4976" y="4319225"/>
                  <a:ext cx="608013" cy="1587500"/>
                </a:xfrm>
                <a:custGeom>
                  <a:avLst/>
                  <a:gdLst>
                    <a:gd name="T0" fmla="*/ 0 w 383"/>
                    <a:gd name="T1" fmla="*/ 0 h 1000"/>
                    <a:gd name="T2" fmla="*/ 383 w 383"/>
                    <a:gd name="T3" fmla="*/ 219 h 1000"/>
                    <a:gd name="T4" fmla="*/ 383 w 383"/>
                    <a:gd name="T5" fmla="*/ 1000 h 1000"/>
                    <a:gd name="T6" fmla="*/ 0 w 383"/>
                    <a:gd name="T7" fmla="*/ 780 h 1000"/>
                    <a:gd name="T8" fmla="*/ 0 w 383"/>
                    <a:gd name="T9" fmla="*/ 0 h 1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1000">
                      <a:moveTo>
                        <a:pt x="0" y="0"/>
                      </a:moveTo>
                      <a:lnTo>
                        <a:pt x="383" y="219"/>
                      </a:lnTo>
                      <a:lnTo>
                        <a:pt x="383" y="1000"/>
                      </a:lnTo>
                      <a:lnTo>
                        <a:pt x="0" y="7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xmlns="" id="{6C820F56-4C73-46AA-9938-7A86CE507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6435" y="3979430"/>
                  <a:ext cx="1223963" cy="696912"/>
                </a:xfrm>
                <a:custGeom>
                  <a:avLst/>
                  <a:gdLst>
                    <a:gd name="T0" fmla="*/ 390 w 771"/>
                    <a:gd name="T1" fmla="*/ 0 h 439"/>
                    <a:gd name="T2" fmla="*/ 771 w 771"/>
                    <a:gd name="T3" fmla="*/ 219 h 439"/>
                    <a:gd name="T4" fmla="*/ 383 w 771"/>
                    <a:gd name="T5" fmla="*/ 439 h 439"/>
                    <a:gd name="T6" fmla="*/ 0 w 771"/>
                    <a:gd name="T7" fmla="*/ 220 h 439"/>
                    <a:gd name="T8" fmla="*/ 390 w 771"/>
                    <a:gd name="T9" fmla="*/ 0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1" h="439">
                      <a:moveTo>
                        <a:pt x="390" y="0"/>
                      </a:moveTo>
                      <a:lnTo>
                        <a:pt x="771" y="219"/>
                      </a:lnTo>
                      <a:lnTo>
                        <a:pt x="383" y="439"/>
                      </a:lnTo>
                      <a:lnTo>
                        <a:pt x="0" y="220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4D341C3-5A2C-4176-AF4A-5BC4D3C521BF}"/>
              </a:ext>
            </a:extLst>
          </p:cNvPr>
          <p:cNvSpPr txBox="1"/>
          <p:nvPr/>
        </p:nvSpPr>
        <p:spPr>
          <a:xfrm>
            <a:off x="1467710" y="2170481"/>
            <a:ext cx="247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AD07CF-453B-43F8-A1AD-56D621A9DC5E}"/>
              </a:ext>
            </a:extLst>
          </p:cNvPr>
          <p:cNvSpPr txBox="1"/>
          <p:nvPr/>
        </p:nvSpPr>
        <p:spPr>
          <a:xfrm>
            <a:off x="7949119" y="863892"/>
            <a:ext cx="3843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Энергетического аудита и экспертизы тепловых энергетических установок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Проблем информационной безопасности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Smart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Power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Grid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SpaCE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Communacation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Engeneering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Centre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2033EAD-D4F5-4B1E-8ABF-E3D3C8C5FBE6}"/>
              </a:ext>
            </a:extLst>
          </p:cNvPr>
          <p:cNvSpPr txBox="1"/>
          <p:nvPr/>
        </p:nvSpPr>
        <p:spPr>
          <a:xfrm>
            <a:off x="8013966" y="3855541"/>
            <a:ext cx="371425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Электроэнергетические системы и энергоэффективность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Лаборатория технологий машинного обучения и искусственного интеллекта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Возобновляемые источники энергии и энергосбережения (ВИЭЭ)</a:t>
            </a:r>
          </a:p>
          <a:p>
            <a:pPr lvl="0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43DFD5B-8263-4906-A78F-55D7C08B5546}"/>
              </a:ext>
            </a:extLst>
          </p:cNvPr>
          <p:cNvSpPr txBox="1"/>
          <p:nvPr/>
        </p:nvSpPr>
        <p:spPr>
          <a:xfrm>
            <a:off x="6289689" y="1496990"/>
            <a:ext cx="7705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НТЦ</a:t>
            </a:r>
            <a:endParaRPr lang="x-none" sz="2500" b="1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560556C-B3AF-4EAD-A328-CA1A8C75BE93}"/>
              </a:ext>
            </a:extLst>
          </p:cNvPr>
          <p:cNvSpPr/>
          <p:nvPr/>
        </p:nvSpPr>
        <p:spPr>
          <a:xfrm>
            <a:off x="4621454" y="2412008"/>
            <a:ext cx="103097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/>
              <a:t>ТНИЛ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E61C611-17C3-44EB-8C99-7B8401005FB0}"/>
              </a:ext>
            </a:extLst>
          </p:cNvPr>
          <p:cNvSpPr/>
          <p:nvPr/>
        </p:nvSpPr>
        <p:spPr>
          <a:xfrm>
            <a:off x="6338669" y="3866930"/>
            <a:ext cx="8531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500" b="1" dirty="0"/>
              <a:t>УИЛ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080F696-8683-4EE2-8757-F6284FC966B8}"/>
              </a:ext>
            </a:extLst>
          </p:cNvPr>
          <p:cNvSpPr txBox="1"/>
          <p:nvPr/>
        </p:nvSpPr>
        <p:spPr>
          <a:xfrm>
            <a:off x="336177" y="1547217"/>
            <a:ext cx="36862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Центр водных технологий и ВХР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Исследования проблем топливно-энергетического       комплекса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ИПТЭК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Автоматизированные системы управления технолог. процессами им. К.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Еренчинова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Экологическая испытательная лаборатория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Интеллектуальные электроэнергетические системы» (ИЭС)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Электротехнический центр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D75795-1E60-41D8-BB66-E8FD71926F8F}"/>
              </a:ext>
            </a:extLst>
          </p:cNvPr>
          <p:cNvSpPr txBox="1"/>
          <p:nvPr/>
        </p:nvSpPr>
        <p:spPr>
          <a:xfrm>
            <a:off x="3348317" y="0"/>
            <a:ext cx="5392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Научная деятельность</a:t>
            </a:r>
          </a:p>
          <a:p>
            <a:endParaRPr lang="x-none" sz="2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0937443" y="6105901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32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C61534-2A46-4647-9B1B-EF3BD6AFF153}"/>
              </a:ext>
            </a:extLst>
          </p:cNvPr>
          <p:cNvSpPr txBox="1"/>
          <p:nvPr/>
        </p:nvSpPr>
        <p:spPr>
          <a:xfrm>
            <a:off x="1628776" y="13903"/>
            <a:ext cx="913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Научно-исследовательская</a:t>
            </a:r>
            <a:r>
              <a:rPr lang="ru-RU" sz="2800" dirty="0"/>
              <a:t> </a:t>
            </a:r>
            <a:r>
              <a:rPr lang="ru-RU" sz="2800" b="1" dirty="0"/>
              <a:t>работа студентов</a:t>
            </a:r>
            <a:endParaRPr lang="x-none" sz="2800" b="1" dirty="0"/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BFDE42B5-B440-4DA0-BA8A-2C8EC17CF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16846"/>
              </p:ext>
            </p:extLst>
          </p:nvPr>
        </p:nvGraphicFramePr>
        <p:xfrm>
          <a:off x="504825" y="742950"/>
          <a:ext cx="11391900" cy="5894900"/>
        </p:xfrm>
        <a:graphic>
          <a:graphicData uri="http://schemas.openxmlformats.org/drawingml/2006/table">
            <a:tbl>
              <a:tblPr/>
              <a:tblGrid>
                <a:gridCol w="4295775">
                  <a:extLst>
                    <a:ext uri="{9D8B030D-6E8A-4147-A177-3AD203B41FA5}">
                      <a16:colId xmlns:a16="http://schemas.microsoft.com/office/drawing/2014/main" xmlns="" val="3486370961"/>
                    </a:ext>
                  </a:extLst>
                </a:gridCol>
                <a:gridCol w="3514725">
                  <a:extLst>
                    <a:ext uri="{9D8B030D-6E8A-4147-A177-3AD203B41FA5}">
                      <a16:colId xmlns:a16="http://schemas.microsoft.com/office/drawing/2014/main" xmlns="" val="172084366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3200986983"/>
                    </a:ext>
                  </a:extLst>
                </a:gridCol>
              </a:tblGrid>
              <a:tr h="37422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ФИО победителя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Награда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4312179"/>
                  </a:ext>
                </a:extLst>
              </a:tr>
              <a:tr h="459054">
                <a:tc rowSpan="3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Республиканская научно-исследовательская работа по разделу «Технические науки и технологии» по образовательной программе  «Энергообеспечение сельского хозяйства» базовый вуз НАО «Казахский национальный аграрный университет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kk-K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Жақатай  Айжан Бақтыбайқызы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kk-K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министерства 2 степени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4322369"/>
                  </a:ext>
                </a:extLst>
              </a:tr>
              <a:tr h="4710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Ілесов Ілияс Мыңбайұлы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министерства 2 степени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5041660"/>
                  </a:ext>
                </a:extLst>
              </a:tr>
              <a:tr h="45905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Жумадил Дастан Жанабилұлы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министерства 2 степени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0576595"/>
                  </a:ext>
                </a:extLst>
              </a:tr>
              <a:tr h="459054">
                <a:tc rowSpan="5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Победители Республиканской научно-исследовательской работы по разделу «Технические науки и технологии»  базовый вуз АУЭС,  по образовательной программе  -  Системы информационной безопасности: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kk-K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Қалиев Дәулет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kk-K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министерства 1 степени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3035175"/>
                  </a:ext>
                </a:extLst>
              </a:tr>
              <a:tr h="45905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Әділ Алтынай Жанарбекқызы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kk-K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министерства 2 степени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7409283"/>
                  </a:ext>
                </a:extLst>
              </a:tr>
              <a:tr h="45905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Грабаров  Данил Николаевич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министерства 3 степени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6209446"/>
                  </a:ext>
                </a:extLst>
              </a:tr>
              <a:tr h="45905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Белоносов Александр Олегович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министерства 3 степени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9439636"/>
                  </a:ext>
                </a:extLst>
              </a:tr>
              <a:tr h="45905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kk-K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Тельбаева Таншолпан Ерболкызы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министерства 3 степени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4340332"/>
                  </a:ext>
                </a:extLst>
              </a:tr>
              <a:tr h="459054">
                <a:tc rowSpan="4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Республиканская научно-исследовательской работа по разделу «Технические науки и технологии», базовый вуз АУЭС,  по образовательной программе  -  Теплоэнергетика: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kk-K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Өміржан Жансая Өміржанқызы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kk-K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министерства 1 степени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5299768"/>
                  </a:ext>
                </a:extLst>
              </a:tr>
              <a:tr h="45905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Картавых Дмитрий Михайлович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kk-K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министерства 2 степени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4482949"/>
                  </a:ext>
                </a:extLst>
              </a:tr>
              <a:tr h="45905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Зеленина Валерия Николаевна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министерства 3 степени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6837364"/>
                  </a:ext>
                </a:extLst>
              </a:tr>
              <a:tr h="45905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Пикалова Анастасия Александровна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министерства 3 степени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898346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1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3015" y="123946"/>
            <a:ext cx="780854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В  Реестр образовательных программ </a:t>
            </a:r>
          </a:p>
          <a:p>
            <a:pPr algn="ctr"/>
            <a:r>
              <a:rPr lang="ru-RU" sz="2800" b="1" dirty="0"/>
              <a:t>высшего и послевузовского образования</a:t>
            </a:r>
          </a:p>
          <a:p>
            <a:pPr algn="ctr"/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160" y="1341120"/>
            <a:ext cx="10256520" cy="4632960"/>
          </a:xfrm>
          <a:prstGeom prst="roundRect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6839" y="1859340"/>
            <a:ext cx="9476691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Бакалавриат – 27 ОП</a:t>
            </a:r>
          </a:p>
          <a:p>
            <a:pPr marL="285750" indent="-285750">
              <a:buFontTx/>
              <a:buChar char="-"/>
            </a:pPr>
            <a:r>
              <a:rPr lang="ru-RU" sz="2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Магистратура – 13 ОП </a:t>
            </a:r>
          </a:p>
          <a:p>
            <a:pPr marL="285750" indent="-285750">
              <a:buFontTx/>
              <a:buChar char="-"/>
            </a:pPr>
            <a:r>
              <a:rPr lang="ru-RU" sz="2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Докторантура – 6 ОП</a:t>
            </a:r>
          </a:p>
          <a:p>
            <a:pPr marL="285750" indent="-285750">
              <a:buFontTx/>
              <a:buChar char="-"/>
            </a:pPr>
            <a:endParaRPr lang="ru-RU" sz="23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kk-KZ" dirty="0"/>
              <a:t>Дл  разработки и согласования образовательных программ были привлечены: АО KEGOC, АО «Алатау Жарык Компаниясы», АО «АлЭС», АО Казтелепорт,  Казахстанская ассоциация  информационной безопасности,  </a:t>
            </a:r>
          </a:p>
          <a:p>
            <a:r>
              <a:rPr lang="kk-KZ" dirty="0"/>
              <a:t>ТОО СКТБ «Гранит», АО Сбербанк, ТОО Azimut Solutions, ТОО Элтекс Алатау, Дирекция "Академия инфокоммуникационных технологий" АО "Казахтелеком", ТОО "Мобайл Телеком Сервис", ТОО "Мобайл Телеком Сервис", </a:t>
            </a:r>
          </a:p>
          <a:p>
            <a:r>
              <a:rPr lang="kk-KZ" dirty="0"/>
              <a:t>Altel/Tele 2, IEC Telecom Kazakhstan, АО «НЦКИТ»,  ТОО SIEMENS, Приборостроительный завод «САЙМАН» и др.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sz="23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11542" y="5877183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38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9DC304-DC1D-4782-95EE-A5A963DEF022}"/>
              </a:ext>
            </a:extLst>
          </p:cNvPr>
          <p:cNvSpPr txBox="1"/>
          <p:nvPr/>
        </p:nvSpPr>
        <p:spPr>
          <a:xfrm>
            <a:off x="1296520" y="-7404"/>
            <a:ext cx="913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Основные студенческие мероприятия</a:t>
            </a:r>
            <a:endParaRPr lang="x-none" sz="2800" b="1" dirty="0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F8206890-E53D-4954-A33F-8558712E5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46165"/>
              </p:ext>
            </p:extLst>
          </p:nvPr>
        </p:nvGraphicFramePr>
        <p:xfrm>
          <a:off x="309283" y="515816"/>
          <a:ext cx="11483788" cy="6247612"/>
        </p:xfrm>
        <a:graphic>
          <a:graphicData uri="http://schemas.openxmlformats.org/drawingml/2006/table">
            <a:tbl>
              <a:tblPr/>
              <a:tblGrid>
                <a:gridCol w="397185">
                  <a:extLst>
                    <a:ext uri="{9D8B030D-6E8A-4147-A177-3AD203B41FA5}">
                      <a16:colId xmlns:a16="http://schemas.microsoft.com/office/drawing/2014/main" xmlns="" val="3433189344"/>
                    </a:ext>
                  </a:extLst>
                </a:gridCol>
                <a:gridCol w="9648406">
                  <a:extLst>
                    <a:ext uri="{9D8B030D-6E8A-4147-A177-3AD203B41FA5}">
                      <a16:colId xmlns:a16="http://schemas.microsoft.com/office/drawing/2014/main" xmlns="" val="956350151"/>
                    </a:ext>
                  </a:extLst>
                </a:gridCol>
                <a:gridCol w="1438197">
                  <a:extLst>
                    <a:ext uri="{9D8B030D-6E8A-4147-A177-3AD203B41FA5}">
                      <a16:colId xmlns:a16="http://schemas.microsoft.com/office/drawing/2014/main" xmlns="" val="737717646"/>
                    </a:ext>
                  </a:extLst>
                </a:gridCol>
              </a:tblGrid>
              <a:tr h="24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Дата проведения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229758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сентября – День знаний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01.09.2019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1020319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UES T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lent show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18.09.2019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5009663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Экосубботник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21.09.2019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7790394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Благотворительный кинопоказ с проведением розыгрыша призов от «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Charity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Club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04.10.2019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3494078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КВН Кубок Ректора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31.10.2019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8415107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«Мистер АУЭС 2019»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21.11.2019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135301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Республиканский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дебатный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турнир среди студентов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23-24.11.2019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3113684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«Мисс АУЭС 2019»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27.11.2019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727614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о студенческом посещении музея имени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Ахмет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Байтурсынова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28.01.2020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5988482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Кастинг для создания «Ансамбля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Домбристов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29.01.2020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4579042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 в честь 45-летия АУЭС, как унисубботник и флешмоб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22.02.2020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7727471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“AUES MUSIC TIME” Вечер живой музыки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28.02.2020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3551995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«Biz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Birgemiz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04.04.2020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08685"/>
                  </a:ext>
                </a:extLst>
              </a:tr>
              <a:tr h="373285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Онлайн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дебатный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турнир «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Aues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CUP»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9.04 по 10.04.2020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0808284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Тренинг в прямом эфире от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Ерниязовой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Айсулу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председателя «Лиги Волонтеров РК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10.04.2020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2941328"/>
                  </a:ext>
                </a:extLst>
              </a:tr>
              <a:tr h="373285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Aues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Spring Awards 2020»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18.04 по 06.05.2020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047431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Благотворительная ярмарка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Charity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Club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14.10.2019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2272449"/>
                  </a:ext>
                </a:extLst>
              </a:tr>
              <a:tr h="55604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завершения празднования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Наурыз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университетом  для всех сотрудников, находящихся на рабочих местах, и студентов, проживающих в общежитиях, было заказано, расфасовано на порции и передано 45 кг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наурыз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коже, свыше 20 кг 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баурсаков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45 литров компота.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22.04.2020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5367956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Провели онлайн день открытых дверей для абитуриентов!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23.04.2020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7377404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Студентами АУЭС была оказана поддержка городскому оперативному  штабу волонтеров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24.04.2020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544997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Прямой эфир с ректором АУЭС на тему: как будут проходить экзамены и защита дипломных работ?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22.04.2020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1826986"/>
                  </a:ext>
                </a:extLst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91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5705908D-B77F-4E45-9EBB-AD522E584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582904"/>
              </p:ext>
            </p:extLst>
          </p:nvPr>
        </p:nvGraphicFramePr>
        <p:xfrm>
          <a:off x="698270" y="589867"/>
          <a:ext cx="5164648" cy="313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6B6C7A49-95CA-4423-B624-2808D1F00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362548"/>
              </p:ext>
            </p:extLst>
          </p:nvPr>
        </p:nvGraphicFramePr>
        <p:xfrm>
          <a:off x="5787840" y="571499"/>
          <a:ext cx="6182488" cy="353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Up Ribbon 38">
            <a:extLst>
              <a:ext uri="{FF2B5EF4-FFF2-40B4-BE49-F238E27FC236}">
                <a16:creationId xmlns:a16="http://schemas.microsoft.com/office/drawing/2014/main" xmlns="" id="{D7AD3223-4178-4AA7-98CA-DF237153FD07}"/>
              </a:ext>
            </a:extLst>
          </p:cNvPr>
          <p:cNvSpPr/>
          <p:nvPr/>
        </p:nvSpPr>
        <p:spPr>
          <a:xfrm>
            <a:off x="1359398" y="3886200"/>
            <a:ext cx="10014094" cy="2645764"/>
          </a:xfrm>
          <a:prstGeom prst="ribbon2">
            <a:avLst>
              <a:gd name="adj1" fmla="val 33333"/>
              <a:gd name="adj2" fmla="val 75000"/>
            </a:avLst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Количество  действующих международных договоров   -   125 (действующих – 92)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Количество  обучающихся иностранных студентов – 56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Количество  обучившихся по двух дипломным  магистерским программам, включая  УШОС,  за период 2015-2020гг.   -  37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Количество  зарубежных ППС участвующих   в процессе обучения за  201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уч.г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.  -  45 </a:t>
            </a:r>
          </a:p>
          <a:p>
            <a:endParaRPr lang="en-US" sz="1400" dirty="0"/>
          </a:p>
          <a:p>
            <a:pPr algn="just"/>
            <a:r>
              <a:rPr lang="en-US" sz="1400" dirty="0"/>
              <a:t>	</a:t>
            </a:r>
            <a:endParaRPr lang="es-UY" sz="2398" kern="0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53835E-AB15-4095-9BBD-DC3795619D79}"/>
              </a:ext>
            </a:extLst>
          </p:cNvPr>
          <p:cNvSpPr txBox="1"/>
          <p:nvPr/>
        </p:nvSpPr>
        <p:spPr>
          <a:xfrm>
            <a:off x="1359398" y="0"/>
            <a:ext cx="913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Академическая мобильность</a:t>
            </a:r>
            <a:endParaRPr lang="x-none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02369" y="6028418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03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D8C82FCD-4CA7-4CB1-A593-149B824E68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679899"/>
              </p:ext>
            </p:extLst>
          </p:nvPr>
        </p:nvGraphicFramePr>
        <p:xfrm>
          <a:off x="690648" y="529432"/>
          <a:ext cx="4802841" cy="338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69EF915-DCEE-44E5-81C7-692A61107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07373"/>
              </p:ext>
            </p:extLst>
          </p:nvPr>
        </p:nvGraphicFramePr>
        <p:xfrm>
          <a:off x="6353173" y="578642"/>
          <a:ext cx="5144061" cy="328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9FF1A374-372C-473E-9198-EBEEBBFCF1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863377"/>
              </p:ext>
            </p:extLst>
          </p:nvPr>
        </p:nvGraphicFramePr>
        <p:xfrm>
          <a:off x="707650" y="3751729"/>
          <a:ext cx="4832537" cy="310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F670F32E-5828-4815-9F9B-73A142740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004766"/>
              </p:ext>
            </p:extLst>
          </p:nvPr>
        </p:nvGraphicFramePr>
        <p:xfrm>
          <a:off x="6527986" y="3711388"/>
          <a:ext cx="4902014" cy="305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621897-62BE-464A-A872-C684F3728D44}"/>
              </a:ext>
            </a:extLst>
          </p:cNvPr>
          <p:cNvSpPr/>
          <p:nvPr/>
        </p:nvSpPr>
        <p:spPr>
          <a:xfrm>
            <a:off x="552449" y="6212"/>
            <a:ext cx="11220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Финансовая деятельность</a:t>
            </a:r>
            <a:endParaRPr lang="x-none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42172" y="6042932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68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8313DA-0E98-494A-810A-4B229547C475}"/>
              </a:ext>
            </a:extLst>
          </p:cNvPr>
          <p:cNvSpPr txBox="1"/>
          <p:nvPr/>
        </p:nvSpPr>
        <p:spPr>
          <a:xfrm>
            <a:off x="1338262" y="0"/>
            <a:ext cx="913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Институт</a:t>
            </a:r>
            <a:r>
              <a:rPr lang="ru-RU" sz="2800" dirty="0"/>
              <a:t> </a:t>
            </a:r>
            <a:r>
              <a:rPr lang="ru-RU" sz="2800" b="1" dirty="0"/>
              <a:t>повышения</a:t>
            </a:r>
            <a:r>
              <a:rPr lang="ru-RU" sz="2800" dirty="0"/>
              <a:t> </a:t>
            </a:r>
            <a:r>
              <a:rPr lang="ru-RU" sz="2800" b="1" dirty="0"/>
              <a:t>квалификации</a:t>
            </a:r>
            <a:endParaRPr lang="x-none" sz="2800" b="1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91D0AFF9-2148-4DEE-A1F0-6D0C8FBFF4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138160"/>
              </p:ext>
            </p:extLst>
          </p:nvPr>
        </p:nvGraphicFramePr>
        <p:xfrm>
          <a:off x="581892" y="609600"/>
          <a:ext cx="5123584" cy="309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8470204A-C37F-415C-BCDF-528334FD3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13734"/>
              </p:ext>
            </p:extLst>
          </p:nvPr>
        </p:nvGraphicFramePr>
        <p:xfrm>
          <a:off x="6753224" y="609599"/>
          <a:ext cx="4651837" cy="30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01718BC4-BBA0-4985-8934-1BACF76DB0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794161"/>
              </p:ext>
            </p:extLst>
          </p:nvPr>
        </p:nvGraphicFramePr>
        <p:xfrm>
          <a:off x="3455582" y="3636490"/>
          <a:ext cx="4899833" cy="308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27657" y="6013903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49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5C52127-C44E-40BE-97DA-E548D8BAEBFA}"/>
              </a:ext>
            </a:extLst>
          </p:cNvPr>
          <p:cNvSpPr/>
          <p:nvPr/>
        </p:nvSpPr>
        <p:spPr>
          <a:xfrm>
            <a:off x="814211" y="357620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000" dirty="0"/>
              <a:t> Алматы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EAC1076-AD7F-4017-B26C-A483FA80B01E}"/>
              </a:ext>
            </a:extLst>
          </p:cNvPr>
          <p:cNvSpPr/>
          <p:nvPr/>
        </p:nvSpPr>
        <p:spPr>
          <a:xfrm>
            <a:off x="10133589" y="357620"/>
            <a:ext cx="1249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000" dirty="0"/>
              <a:t>Регионы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CAF2FE-53E0-4544-9041-17E720B53385}"/>
              </a:ext>
            </a:extLst>
          </p:cNvPr>
          <p:cNvSpPr txBox="1"/>
          <p:nvPr/>
        </p:nvSpPr>
        <p:spPr>
          <a:xfrm>
            <a:off x="1390651" y="19066"/>
            <a:ext cx="913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Профориентация</a:t>
            </a:r>
            <a:endParaRPr lang="x-none" sz="2800" b="1" dirty="0"/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1AC50BEB-54AE-4BA8-82FB-59625CC5D1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981811"/>
              </p:ext>
            </p:extLst>
          </p:nvPr>
        </p:nvGraphicFramePr>
        <p:xfrm>
          <a:off x="3076575" y="3887985"/>
          <a:ext cx="5791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97A14EDE-E486-41F6-AAF7-5EBA1014E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92084"/>
              </p:ext>
            </p:extLst>
          </p:nvPr>
        </p:nvGraphicFramePr>
        <p:xfrm>
          <a:off x="6784244" y="757730"/>
          <a:ext cx="4802187" cy="2805742"/>
        </p:xfrm>
        <a:graphic>
          <a:graphicData uri="http://schemas.openxmlformats.org/drawingml/2006/table">
            <a:tbl>
              <a:tblPr/>
              <a:tblGrid>
                <a:gridCol w="1516062">
                  <a:extLst>
                    <a:ext uri="{9D8B030D-6E8A-4147-A177-3AD203B41FA5}">
                      <a16:colId xmlns:a16="http://schemas.microsoft.com/office/drawing/2014/main" xmlns="" val="1184113684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xmlns="" val="1290659215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xmlns="" val="162860035"/>
                    </a:ext>
                  </a:extLst>
                </a:gridCol>
              </a:tblGrid>
              <a:tr h="524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Регион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школ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анкет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8568723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Актау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9589590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Атырау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2055633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Актобе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2184441"/>
                  </a:ext>
                </a:extLst>
              </a:tr>
              <a:tr h="4586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Усть-Каменогорск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148728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Семей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7376634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4005886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DCCDF65D-F1C4-44AD-B69D-379FBF02C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680778"/>
              </p:ext>
            </p:extLst>
          </p:nvPr>
        </p:nvGraphicFramePr>
        <p:xfrm>
          <a:off x="523206" y="757730"/>
          <a:ext cx="4686969" cy="2895600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xmlns="" val="36342180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4118303"/>
                    </a:ext>
                  </a:extLst>
                </a:gridCol>
                <a:gridCol w="1562769">
                  <a:extLst>
                    <a:ext uri="{9D8B030D-6E8A-4147-A177-3AD203B41FA5}">
                      <a16:colId xmlns:a16="http://schemas.microsoft.com/office/drawing/2014/main" xmlns="" val="382027411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Район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школ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Общее количество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742874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Алмалинский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969366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Ауэзовский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95322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Алатауский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21555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Бостандыкский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244646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Медеуский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660815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Турксибский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38718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Жетысуйский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048471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Наурызбайский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130394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x-non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4 879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293793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58119" y="6013904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14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4CDACEE6-9E9C-45E3-9524-C55C143CB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59238"/>
              </p:ext>
            </p:extLst>
          </p:nvPr>
        </p:nvGraphicFramePr>
        <p:xfrm>
          <a:off x="646113" y="790099"/>
          <a:ext cx="4724400" cy="1434941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67349396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269247575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19331300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569089940"/>
                    </a:ext>
                  </a:extLst>
                </a:gridCol>
              </a:tblGrid>
              <a:tr h="4095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Instagram 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hlinkClick r:id="rId3"/>
                        </a:rPr>
                        <a:t>https://www.instagram.com/aues_university/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067256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endParaRPr lang="x-none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2018-2019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2019-2020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Прирост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3631934"/>
                  </a:ext>
                </a:extLst>
              </a:tr>
              <a:tr h="2995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Публикации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1 044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046923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Подписчики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9 550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1515946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A3385593-9F6F-4535-8554-BDC7BD122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451546"/>
              </p:ext>
            </p:extLst>
          </p:nvPr>
        </p:nvGraphicFramePr>
        <p:xfrm>
          <a:off x="6821489" y="866775"/>
          <a:ext cx="4724400" cy="1744980"/>
        </p:xfrm>
        <a:graphic>
          <a:graphicData uri="http://schemas.openxmlformats.org/drawingml/2006/table">
            <a:tbl>
              <a:tblPr firstRow="1" bandRow="1"/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16554262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1213441266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5817683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4216990517"/>
                    </a:ext>
                  </a:extLst>
                </a:gridCol>
              </a:tblGrid>
              <a:tr h="2286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 Контакте</a:t>
                      </a:r>
                    </a:p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hlinkClick r:id="rId4"/>
                        </a:rPr>
                        <a:t>https://vk.com/aues_university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522818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endParaRPr lang="x-none" sz="1600" b="0" i="0" u="sng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2018 - 2019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2019 - 2020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Прирост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70687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Пользователи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653467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Фотографии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4 094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828951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A95B536C-79F4-49D0-B81F-BCE0DFBAF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60589"/>
              </p:ext>
            </p:extLst>
          </p:nvPr>
        </p:nvGraphicFramePr>
        <p:xfrm>
          <a:off x="646113" y="2899171"/>
          <a:ext cx="4394200" cy="1491615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4166613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4844639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97533868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1612434570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Telegram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Channel </a:t>
                      </a:r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hlinkClick r:id="rId5"/>
                        </a:rPr>
                        <a:t>https://t.me/aues_university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112258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endParaRPr lang="x-none" sz="1600" b="0" i="0" u="sng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2018-2019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2019-2020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Прирост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55647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Читатели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1 747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92300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28B36CC1-1EC0-4235-84B2-0DB01AA53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10761"/>
              </p:ext>
            </p:extLst>
          </p:nvPr>
        </p:nvGraphicFramePr>
        <p:xfrm>
          <a:off x="6611938" y="2817732"/>
          <a:ext cx="4394200" cy="174498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39407641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41550179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41370047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2483203000"/>
                    </a:ext>
                  </a:extLst>
                </a:gridCol>
              </a:tblGrid>
              <a:tr h="4095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Facebook </a:t>
                      </a:r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https://www.facebook.com/aues.university/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891782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x-none" sz="1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2018-2019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2019-2020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Прирост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29357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Подписчики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229287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Нравится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8566552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BE1F84A0-8391-43B0-B1B4-08F27B7BA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88459"/>
              </p:ext>
            </p:extLst>
          </p:nvPr>
        </p:nvGraphicFramePr>
        <p:xfrm>
          <a:off x="2400301" y="4984853"/>
          <a:ext cx="7915273" cy="1510665"/>
        </p:xfrm>
        <a:graphic>
          <a:graphicData uri="http://schemas.openxmlformats.org/drawingml/2006/table">
            <a:tbl>
              <a:tblPr/>
              <a:tblGrid>
                <a:gridCol w="2723536">
                  <a:extLst>
                    <a:ext uri="{9D8B030D-6E8A-4147-A177-3AD203B41FA5}">
                      <a16:colId xmlns:a16="http://schemas.microsoft.com/office/drawing/2014/main" xmlns="" val="3795682642"/>
                    </a:ext>
                  </a:extLst>
                </a:gridCol>
                <a:gridCol w="1829874">
                  <a:extLst>
                    <a:ext uri="{9D8B030D-6E8A-4147-A177-3AD203B41FA5}">
                      <a16:colId xmlns:a16="http://schemas.microsoft.com/office/drawing/2014/main" xmlns="" val="31818641"/>
                    </a:ext>
                  </a:extLst>
                </a:gridCol>
                <a:gridCol w="1829874">
                  <a:extLst>
                    <a:ext uri="{9D8B030D-6E8A-4147-A177-3AD203B41FA5}">
                      <a16:colId xmlns:a16="http://schemas.microsoft.com/office/drawing/2014/main" xmlns="" val="1137914925"/>
                    </a:ext>
                  </a:extLst>
                </a:gridCol>
                <a:gridCol w="1531989">
                  <a:extLst>
                    <a:ext uri="{9D8B030D-6E8A-4147-A177-3AD203B41FA5}">
                      <a16:colId xmlns:a16="http://schemas.microsoft.com/office/drawing/2014/main" xmlns="" val="217231773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YouTube </a:t>
                      </a:r>
                      <a:r>
                        <a:rPr lang="pt-BR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hlinkClick r:id="rId7"/>
                        </a:rPr>
                        <a:t>https://www.youtube.com/channel/UCUnDGC1ddotzf1fpn-hyXDA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b"/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566619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x-none" sz="1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2018-2019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2019-2020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Прирост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472317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Подписчики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51987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Плейлисты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166649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Видеоролики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7066209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668E3D-6207-4864-8675-24245A218E75}"/>
              </a:ext>
            </a:extLst>
          </p:cNvPr>
          <p:cNvSpPr txBox="1"/>
          <p:nvPr/>
        </p:nvSpPr>
        <p:spPr>
          <a:xfrm>
            <a:off x="3352451" y="0"/>
            <a:ext cx="535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АУЭС</a:t>
            </a:r>
            <a:r>
              <a:rPr lang="ru-RU" sz="2800" dirty="0"/>
              <a:t> </a:t>
            </a:r>
            <a:r>
              <a:rPr lang="ru-RU" sz="2800" b="1" dirty="0"/>
              <a:t>в социальных сетях</a:t>
            </a:r>
            <a:endParaRPr lang="x-none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56686" y="6028418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5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3CA692EC-1B68-466B-B804-57DC1FD3D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486987"/>
              </p:ext>
            </p:extLst>
          </p:nvPr>
        </p:nvGraphicFramePr>
        <p:xfrm>
          <a:off x="3846352" y="347854"/>
          <a:ext cx="4825854" cy="349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864686C3-456B-43FC-8D5E-1B2F0EFBE1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814108"/>
              </p:ext>
            </p:extLst>
          </p:nvPr>
        </p:nvGraphicFramePr>
        <p:xfrm>
          <a:off x="414161" y="3857106"/>
          <a:ext cx="5038988" cy="280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2D77C70-5B04-491A-A25F-7EB749505550}"/>
              </a:ext>
            </a:extLst>
          </p:cNvPr>
          <p:cNvSpPr/>
          <p:nvPr/>
        </p:nvSpPr>
        <p:spPr>
          <a:xfrm>
            <a:off x="798352" y="51331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12">
            <a:extLst>
              <a:ext uri="{FF2B5EF4-FFF2-40B4-BE49-F238E27FC236}">
                <a16:creationId xmlns:a16="http://schemas.microsoft.com/office/drawing/2014/main" xmlns="" id="{520AAB48-D95A-4F40-860F-5432755B6465}"/>
              </a:ext>
            </a:extLst>
          </p:cNvPr>
          <p:cNvSpPr/>
          <p:nvPr/>
        </p:nvSpPr>
        <p:spPr>
          <a:xfrm rot="5400000">
            <a:off x="625269" y="94075"/>
            <a:ext cx="3019020" cy="3441236"/>
          </a:xfrm>
          <a:prstGeom prst="hexagon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noFill/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defTabSz="914400">
              <a:defRPr/>
            </a:pP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студентам, преподавателям и сотрудникам предоставлена возможность использовать облачный сервис </a:t>
            </a:r>
            <a:r>
              <a:rPr lang="en-US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Обеспечен доступ к продуктам </a:t>
            </a:r>
            <a:r>
              <a:rPr lang="en-US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 бесплатным ключам для образовательных целей.</a:t>
            </a:r>
            <a:endParaRPr kumimoji="0" lang="en-US" sz="145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 11">
            <a:extLst>
              <a:ext uri="{FF2B5EF4-FFF2-40B4-BE49-F238E27FC236}">
                <a16:creationId xmlns:a16="http://schemas.microsoft.com/office/drawing/2014/main" xmlns="" id="{5ACFBC02-C23E-4844-B006-3AE0E4C393E9}"/>
              </a:ext>
            </a:extLst>
          </p:cNvPr>
          <p:cNvSpPr/>
          <p:nvPr/>
        </p:nvSpPr>
        <p:spPr>
          <a:xfrm rot="5400000">
            <a:off x="8866106" y="61881"/>
            <a:ext cx="2938959" cy="3326758"/>
          </a:xfrm>
          <a:prstGeom prst="hexagon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175">
            <a:noFill/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>
              <a:defRPr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 контроль доступа и учета рабочего времени всех сотрудников и студентов Университета в учебных корпусах и двух общежитиях.</a:t>
            </a:r>
            <a:endParaRPr lang="x-non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A4F81A6-279D-4B91-BA9D-E8B8A09502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339287"/>
              </p:ext>
            </p:extLst>
          </p:nvPr>
        </p:nvGraphicFramePr>
        <p:xfrm>
          <a:off x="6650875" y="3805016"/>
          <a:ext cx="4963487" cy="279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56720" y="6028418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76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28AECF0-37BD-44E1-A5DA-DCB31330B685}"/>
              </a:ext>
            </a:extLst>
          </p:cNvPr>
          <p:cNvSpPr/>
          <p:nvPr/>
        </p:nvSpPr>
        <p:spPr>
          <a:xfrm>
            <a:off x="696931" y="606175"/>
            <a:ext cx="10798138" cy="379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В учебных корпусах проведены следующие ремонты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замена деревянных на пластиковые окна в кабинетах № А202, 204, 206, 427, 329, 525, 437, Б-208.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замена стеклопакетов на пластиковых окнах № А311, 336, 402, в игровом зале корпуса Д. 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косметический ремонт силами ЭХС кабинетов, лабораторий и аудиторий А107, 109, 111, 117, 118, 119, 201, 202, 204, 205, 206, 307, 329, 427, 401, 402, 405, 501, 502, 516, 519, 520, 525, 531.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замена задвижек Д100 мм – 4 шт. в элеваторном узле подвального помещения – А06.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- сварочные работы по ремонту стальных регистраторов Д100 мм – А101.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замена сгонов и пробок на радиаторах системы отопления в 12 кабинетах и учебных аудиториях корпуса А, и в 10 кабинетах и учебных аудиториях корпуса Д.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замена стальных труб Д50 мм в подвальном помещении на системе отопления – А027.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замена сбросных клапанов Д15 мм на лежаке системы отопления на чердаке – корпуса А.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установили металлопластиковые перегородки в кабинете Б 315.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ревизия и замена запорной арматуры Д100 мм – 4 шт. в элеваторном узле системы отопления корпуса Б, ревизия  и замена запорной арматуры Д100 мм – 2 шт. в элеваторном узле системы отопления корпуса Д. 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замена труб Д50 мм на лежаке системы отопления – 15 м. на чердаке корпуса Д. </a:t>
            </a:r>
            <a:endParaRPr lang="x-non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B21ED4-B075-4646-9A17-EB191491A3CB}"/>
              </a:ext>
            </a:extLst>
          </p:cNvPr>
          <p:cNvSpPr txBox="1"/>
          <p:nvPr/>
        </p:nvSpPr>
        <p:spPr>
          <a:xfrm>
            <a:off x="1390277" y="0"/>
            <a:ext cx="913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Проведенные ремонтные работы</a:t>
            </a:r>
            <a:endParaRPr lang="x-none" sz="2800" b="1" dirty="0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xmlns="" id="{E468771F-E6E3-4C04-9E59-808A65E98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552386"/>
              </p:ext>
            </p:extLst>
          </p:nvPr>
        </p:nvGraphicFramePr>
        <p:xfrm>
          <a:off x="2089570" y="4813587"/>
          <a:ext cx="7735888" cy="18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Лист" r:id="rId4" imgW="5848485" imgH="1552485" progId="Excel.Sheet.12">
                  <p:embed/>
                </p:oleObj>
              </mc:Choice>
              <mc:Fallback>
                <p:oleObj name="Лист" r:id="rId4" imgW="5848485" imgH="15524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9570" y="4813587"/>
                        <a:ext cx="7735888" cy="18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CEE33D1-CE16-43DE-AA26-FCF622B8C658}"/>
              </a:ext>
            </a:extLst>
          </p:cNvPr>
          <p:cNvSpPr txBox="1"/>
          <p:nvPr/>
        </p:nvSpPr>
        <p:spPr>
          <a:xfrm>
            <a:off x="2770095" y="4333979"/>
            <a:ext cx="705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Общие сведения по корпусам</a:t>
            </a:r>
            <a:endParaRPr lang="x-none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69600" y="6013904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25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6A94000-83BD-4D99-84DC-538342509101}"/>
              </a:ext>
            </a:extLst>
          </p:cNvPr>
          <p:cNvSpPr/>
          <p:nvPr/>
        </p:nvSpPr>
        <p:spPr>
          <a:xfrm>
            <a:off x="614737" y="822805"/>
            <a:ext cx="10962525" cy="354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Общежитие №1</a:t>
            </a:r>
            <a:endParaRPr lang="x-none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ремонт 104-х жилых комнат, бытовок, душевых, туалетов и коридоров.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ревизия и замена запорной арматуры Д80 мм – 4 шт. в элеваторном узле системы отопления.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- замена сгонов и пробок на радиаторах системы отопления в 22 жилых комнатах. 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замена труб Д50 мм на лежаке системы отопления – 25 м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аварийно-сварочные работы на ГВС и ХВС.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Общежитие №2 </a:t>
            </a:r>
            <a:endParaRPr lang="x-none" sz="14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-капитальный ремонт инженерных коммуникаций, жилых секций, бытовых комнат, санузлов и коридоров.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ревизия и замена запорной арматуры Д80 мм – 2 шт. в элеваторном узле системы отопления.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Общежитие №3 </a:t>
            </a:r>
            <a:endParaRPr lang="x-none" sz="14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замена инженерных сетей блок А.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ревизия и замена запорной арматуры Д100 мм – 2 шт. в пункте учета системы отопления.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замена труб Д80 мм на лежаке системы отопления – 25 м в подвальном помещении.    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производится гидропневматическая промывка и опрессовка систем отопления общежитий и учебных корпусов.</a:t>
            </a:r>
            <a:endParaRPr lang="x-non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ED04BD-FDC7-46DF-8F7A-97D93366DFF9}"/>
              </a:ext>
            </a:extLst>
          </p:cNvPr>
          <p:cNvSpPr txBox="1"/>
          <p:nvPr/>
        </p:nvSpPr>
        <p:spPr>
          <a:xfrm>
            <a:off x="1276701" y="0"/>
            <a:ext cx="913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Проведенные ремонтные работы</a:t>
            </a:r>
            <a:endParaRPr lang="x-none" sz="2800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3EAB066F-7344-4735-8CE6-3DE887F4B2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19085"/>
              </p:ext>
            </p:extLst>
          </p:nvPr>
        </p:nvGraphicFramePr>
        <p:xfrm>
          <a:off x="1592263" y="5316538"/>
          <a:ext cx="86852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Лист" r:id="rId4" imgW="6410257" imgH="771525" progId="Excel.Sheet.12">
                  <p:embed/>
                </p:oleObj>
              </mc:Choice>
              <mc:Fallback>
                <p:oleObj name="Лист" r:id="rId4" imgW="6410257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2263" y="5316538"/>
                        <a:ext cx="8685212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D99B17-9B0A-42AF-A34A-D3D92499A104}"/>
              </a:ext>
            </a:extLst>
          </p:cNvPr>
          <p:cNvSpPr txBox="1"/>
          <p:nvPr/>
        </p:nvSpPr>
        <p:spPr>
          <a:xfrm>
            <a:off x="2848534" y="4548080"/>
            <a:ext cx="6494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Общие сведения по общежитиям</a:t>
            </a:r>
            <a:endParaRPr lang="x-none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69600" y="5955847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4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28" y="147173"/>
            <a:ext cx="10961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ОСНОВНЫЕ ЗАДАЧИ НА 2020-2021 </a:t>
            </a:r>
            <a:r>
              <a:rPr lang="ru-RU" sz="4000" b="1" dirty="0" err="1"/>
              <a:t>уч.г</a:t>
            </a:r>
            <a:r>
              <a:rPr lang="ru-RU" sz="4000" b="1" dirty="0"/>
              <a:t>.</a:t>
            </a:r>
          </a:p>
          <a:p>
            <a:r>
              <a:rPr lang="ru-RU" sz="3200" b="1" u="sng" dirty="0"/>
              <a:t>Управленческая деятельность</a:t>
            </a:r>
            <a:endParaRPr lang="ru-RU" sz="3200" u="sng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0852D2-EBDC-4583-B967-1120F0354C6B}"/>
              </a:ext>
            </a:extLst>
          </p:cNvPr>
          <p:cNvSpPr txBox="1">
            <a:spLocks/>
          </p:cNvSpPr>
          <p:nvPr/>
        </p:nvSpPr>
        <p:spPr>
          <a:xfrm>
            <a:off x="369490" y="1470612"/>
            <a:ext cx="11180810" cy="494321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Дальнейшее повышение роли коллегиальных органов в управлении университетом (УС, НМС, НТС и ряде других советов). Оптимизация числа комиссий и комитетов в целях исключения дублирования функций.</a:t>
            </a:r>
          </a:p>
          <a:p>
            <a:r>
              <a:rPr lang="ru-RU" dirty="0">
                <a:solidFill>
                  <a:schemeClr val="tx1"/>
                </a:solidFill>
              </a:rPr>
              <a:t>Актуализировать базу внутренних нормативных документов и внедрить процессный подход в управлении университетом.</a:t>
            </a:r>
          </a:p>
          <a:p>
            <a:r>
              <a:rPr lang="ru-RU" dirty="0">
                <a:solidFill>
                  <a:schemeClr val="tx1"/>
                </a:solidFill>
              </a:rPr>
              <a:t>Начать работу по соответствию стандартам и руководствам качества высшего образования в Европейском пространстве высшего образования (ESG)</a:t>
            </a:r>
          </a:p>
          <a:p>
            <a:r>
              <a:rPr lang="ru-RU" dirty="0">
                <a:solidFill>
                  <a:schemeClr val="tx1"/>
                </a:solidFill>
              </a:rPr>
              <a:t>Продолжить работу по соответствию требованиям международного стандарта ISO 9001:2015, изучить соответствие ISO 31000 “Управление рисками”. </a:t>
            </a:r>
          </a:p>
          <a:p>
            <a:r>
              <a:rPr lang="ru-RU" dirty="0">
                <a:solidFill>
                  <a:schemeClr val="tx1"/>
                </a:solidFill>
              </a:rPr>
              <a:t>Повысить доходность ИПК и перевести на самоокупаемость</a:t>
            </a:r>
          </a:p>
          <a:p>
            <a:r>
              <a:rPr lang="ru-RU" dirty="0">
                <a:solidFill>
                  <a:schemeClr val="tx1"/>
                </a:solidFill>
              </a:rPr>
              <a:t>Увеличить посещаемость сайта и войти в 15 лучших университетов страны по </a:t>
            </a:r>
            <a:r>
              <a:rPr lang="en-US" dirty="0">
                <a:solidFill>
                  <a:schemeClr val="tx1"/>
                </a:solidFill>
              </a:rPr>
              <a:t>Webometric</a:t>
            </a:r>
            <a:endParaRPr lang="ru-RU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63598" y="5926819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5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A2E9F0-12FE-4B98-90F4-00842EB49D13}"/>
              </a:ext>
            </a:extLst>
          </p:cNvPr>
          <p:cNvSpPr txBox="1"/>
          <p:nvPr/>
        </p:nvSpPr>
        <p:spPr>
          <a:xfrm>
            <a:off x="767256" y="0"/>
            <a:ext cx="1059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Новые и инновационные образовательные программы</a:t>
            </a:r>
            <a:endParaRPr lang="x-none" sz="2800" dirty="0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2AE6F53C-8E47-4A33-8E55-492EDB369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57617"/>
              </p:ext>
            </p:extLst>
          </p:nvPr>
        </p:nvGraphicFramePr>
        <p:xfrm>
          <a:off x="528864" y="640040"/>
          <a:ext cx="11020425" cy="5783330"/>
        </p:xfrm>
        <a:graphic>
          <a:graphicData uri="http://schemas.openxmlformats.org/drawingml/2006/table">
            <a:tbl>
              <a:tblPr/>
              <a:tblGrid>
                <a:gridCol w="3093284">
                  <a:extLst>
                    <a:ext uri="{9D8B030D-6E8A-4147-A177-3AD203B41FA5}">
                      <a16:colId xmlns:a16="http://schemas.microsoft.com/office/drawing/2014/main" xmlns="" val="1907865922"/>
                    </a:ext>
                  </a:extLst>
                </a:gridCol>
                <a:gridCol w="2270651">
                  <a:extLst>
                    <a:ext uri="{9D8B030D-6E8A-4147-A177-3AD203B41FA5}">
                      <a16:colId xmlns:a16="http://schemas.microsoft.com/office/drawing/2014/main" xmlns="" val="1255233751"/>
                    </a:ext>
                  </a:extLst>
                </a:gridCol>
                <a:gridCol w="5656490">
                  <a:extLst>
                    <a:ext uri="{9D8B030D-6E8A-4147-A177-3AD203B41FA5}">
                      <a16:colId xmlns:a16="http://schemas.microsoft.com/office/drawing/2014/main" xmlns="" val="2454853665"/>
                    </a:ext>
                  </a:extLst>
                </a:gridCol>
              </a:tblGrid>
              <a:tr h="268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</a:p>
                  </a:txBody>
                  <a:tcPr marL="9023" marR="9023" marT="9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программа</a:t>
                      </a:r>
                    </a:p>
                  </a:txBody>
                  <a:tcPr marL="9023" marR="9023" marT="9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2667182"/>
                  </a:ext>
                </a:extLst>
              </a:tr>
              <a:tr h="590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Информационно-коммуникационные технологии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6B07122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Электронная инженерия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5282563"/>
                  </a:ext>
                </a:extLst>
              </a:tr>
              <a:tr h="268433">
                <a:tc rowSpan="5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Инженерные, обрабатывающие и строительные отрасли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6B07113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Энергоаудит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энергоменеджмент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1139781"/>
                  </a:ext>
                </a:extLst>
              </a:tr>
              <a:tr h="38706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6B07114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Модернизация и реновация систем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энергогенерации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2272054"/>
                  </a:ext>
                </a:extLst>
              </a:tr>
              <a:tr h="5259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6B07118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Современные и инновационные технологии возобновляемой энергетики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3544043"/>
                  </a:ext>
                </a:extLst>
              </a:tr>
              <a:tr h="41924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6B07119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Электроэнергетические системы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9454497"/>
                  </a:ext>
                </a:extLst>
              </a:tr>
              <a:tr h="36987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6B07121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Робототехнические системы    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5223224"/>
                  </a:ext>
                </a:extLst>
              </a:tr>
              <a:tr h="268433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Услуги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6B11203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Промышленная безопасность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1229422"/>
                  </a:ext>
                </a:extLst>
              </a:tr>
              <a:tr h="344060">
                <a:tc rowSpan="4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Инженерные, обрабатывающие и строительные отрасли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7M07118–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НП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Современные и инновационные технологии возобновляемой энергетики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6804498"/>
                  </a:ext>
                </a:extLst>
              </a:tr>
              <a:tr h="3964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77M07119–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3756445"/>
                  </a:ext>
                </a:extLst>
              </a:tr>
              <a:tr h="30583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77M07116–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НП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Электроэнергетические системы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9136424"/>
                  </a:ext>
                </a:extLst>
              </a:tr>
              <a:tr h="3185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77M07117–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8423164"/>
                  </a:ext>
                </a:extLst>
              </a:tr>
              <a:tr h="746741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Инженерные, обрабатывающие и строительные отрасли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8D07103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Автоматизация и управление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742826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900229" y="6071961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32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28" y="147173"/>
            <a:ext cx="10961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ОСНОВНЫЕ ЗАДАЧИ НА 2020-2021 </a:t>
            </a:r>
            <a:r>
              <a:rPr lang="ru-RU" sz="4000" b="1" dirty="0" err="1"/>
              <a:t>уч.г</a:t>
            </a:r>
            <a:r>
              <a:rPr lang="ru-RU" sz="4000" b="1" dirty="0"/>
              <a:t>.</a:t>
            </a:r>
          </a:p>
          <a:p>
            <a:r>
              <a:rPr lang="ru-RU" sz="3200" b="1" u="sng" dirty="0"/>
              <a:t>Академическая деятельность</a:t>
            </a:r>
            <a:endParaRPr lang="ru-RU" sz="3200" u="sng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0852D2-EBDC-4583-B967-1120F0354C6B}"/>
              </a:ext>
            </a:extLst>
          </p:cNvPr>
          <p:cNvSpPr txBox="1">
            <a:spLocks/>
          </p:cNvSpPr>
          <p:nvPr/>
        </p:nvSpPr>
        <p:spPr>
          <a:xfrm>
            <a:off x="375363" y="1575022"/>
            <a:ext cx="11180810" cy="450075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>
                <a:solidFill>
                  <a:schemeClr val="tx1"/>
                </a:solidFill>
              </a:rPr>
              <a:t>Продолжить работу по получению приложений к лицензии по направлениям «Информационная безопасность» для послевузовского образования (магистратура) и «Бизнес, экономика и право» для бакалавриата предстоит решить в 2020-2021 учебном году.</a:t>
            </a:r>
          </a:p>
          <a:p>
            <a:r>
              <a:rPr lang="ru-RU" dirty="0">
                <a:solidFill>
                  <a:schemeClr val="tx1"/>
                </a:solidFill>
              </a:rPr>
              <a:t>Ввести докторантуру на ИКТ</a:t>
            </a:r>
          </a:p>
          <a:p>
            <a:r>
              <a:rPr lang="ru-RU" dirty="0">
                <a:solidFill>
                  <a:schemeClr val="tx1"/>
                </a:solidFill>
              </a:rPr>
              <a:t>Активизировать работу по международной аккредитации ОП университета в зарубежном агентстве.</a:t>
            </a:r>
          </a:p>
          <a:p>
            <a:r>
              <a:rPr lang="ru-RU" dirty="0">
                <a:solidFill>
                  <a:schemeClr val="tx1"/>
                </a:solidFill>
              </a:rPr>
              <a:t>Принять активное участие в международном рейтинге QS. </a:t>
            </a:r>
          </a:p>
          <a:p>
            <a:r>
              <a:rPr lang="ru-RU" dirty="0">
                <a:solidFill>
                  <a:schemeClr val="tx1"/>
                </a:solidFill>
              </a:rPr>
              <a:t>Увеличить число </a:t>
            </a:r>
            <a:r>
              <a:rPr lang="ru-RU" dirty="0" err="1">
                <a:solidFill>
                  <a:schemeClr val="tx1"/>
                </a:solidFill>
              </a:rPr>
              <a:t>майноров</a:t>
            </a:r>
            <a:r>
              <a:rPr lang="ru-RU" dirty="0">
                <a:solidFill>
                  <a:schemeClr val="tx1"/>
                </a:solidFill>
              </a:rPr>
              <a:t>, предоставив обучающимся новые возможности для получения дополнительных знаний</a:t>
            </a:r>
          </a:p>
          <a:p>
            <a:r>
              <a:rPr lang="ru-RU" dirty="0">
                <a:solidFill>
                  <a:schemeClr val="tx1"/>
                </a:solidFill>
              </a:rPr>
              <a:t>Провести работу по признанию результатов неформального обучения и сертификации профессиональных навыков</a:t>
            </a: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kk-KZ" sz="22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5086" y="595652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01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28" y="147173"/>
            <a:ext cx="10961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ОСНОВНЫЕ ЗАДАЧИ НА 2020-2021 </a:t>
            </a:r>
            <a:r>
              <a:rPr lang="ru-RU" sz="4000" b="1" dirty="0" err="1"/>
              <a:t>уч.г</a:t>
            </a:r>
            <a:r>
              <a:rPr lang="ru-RU" sz="4000" b="1" dirty="0"/>
              <a:t>. </a:t>
            </a:r>
          </a:p>
          <a:p>
            <a:r>
              <a:rPr lang="ru-RU" sz="3200" b="1" u="sng" dirty="0"/>
              <a:t>Научная деятельность</a:t>
            </a:r>
            <a:endParaRPr lang="ru-RU" sz="3200" u="sng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0852D2-EBDC-4583-B967-1120F0354C6B}"/>
              </a:ext>
            </a:extLst>
          </p:cNvPr>
          <p:cNvSpPr txBox="1">
            <a:spLocks/>
          </p:cNvSpPr>
          <p:nvPr/>
        </p:nvSpPr>
        <p:spPr>
          <a:xfrm>
            <a:off x="409831" y="1644783"/>
            <a:ext cx="11180810" cy="42529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2200" dirty="0">
                <a:solidFill>
                  <a:schemeClr val="tx1"/>
                </a:solidFill>
              </a:rPr>
              <a:t>Учитывая потенциал ОП РЭТ, выделить её из диссертационного совета и создать новый, дополнив ОП КТТ и Приборостроение</a:t>
            </a:r>
          </a:p>
          <a:p>
            <a:pPr fontAlgn="t"/>
            <a:r>
              <a:rPr lang="ru-RU" sz="2200" dirty="0">
                <a:solidFill>
                  <a:schemeClr val="tx1"/>
                </a:solidFill>
              </a:rPr>
              <a:t>Обновить лицензию на проектную деятельность до 1 категории.</a:t>
            </a:r>
          </a:p>
          <a:p>
            <a:pPr fontAlgn="t"/>
            <a:r>
              <a:rPr lang="ru-RU" sz="2200" dirty="0">
                <a:solidFill>
                  <a:schemeClr val="tx1"/>
                </a:solidFill>
              </a:rPr>
              <a:t>Провести </a:t>
            </a:r>
            <a:r>
              <a:rPr lang="ru-RU" sz="2200" dirty="0" err="1">
                <a:solidFill>
                  <a:schemeClr val="tx1"/>
                </a:solidFill>
              </a:rPr>
              <a:t>переаккредитацию</a:t>
            </a:r>
            <a:r>
              <a:rPr lang="ru-RU" sz="2200" dirty="0">
                <a:solidFill>
                  <a:schemeClr val="tx1"/>
                </a:solidFill>
              </a:rPr>
              <a:t> Испытательной лаборатории по экологии, Поверочной лаборатории средств измерения электрических </a:t>
            </a:r>
            <a:r>
              <a:rPr lang="ru-RU" sz="2200" dirty="0" err="1">
                <a:solidFill>
                  <a:schemeClr val="tx1"/>
                </a:solidFill>
              </a:rPr>
              <a:t>величи</a:t>
            </a:r>
            <a:endParaRPr lang="ru-RU" sz="2200" dirty="0">
              <a:solidFill>
                <a:schemeClr val="tx1"/>
              </a:solidFill>
            </a:endParaRPr>
          </a:p>
          <a:p>
            <a:pPr fontAlgn="t"/>
            <a:r>
              <a:rPr lang="ru-RU" sz="2200" dirty="0">
                <a:solidFill>
                  <a:schemeClr val="tx1"/>
                </a:solidFill>
              </a:rPr>
              <a:t>Провести аккредитацию Испытательной лаборатории по измерению качества электрической энергии. </a:t>
            </a:r>
          </a:p>
          <a:p>
            <a:pPr fontAlgn="t"/>
            <a:r>
              <a:rPr lang="ru-RU" sz="2200" dirty="0">
                <a:solidFill>
                  <a:schemeClr val="tx1"/>
                </a:solidFill>
              </a:rPr>
              <a:t>Продолжить поддержание и улучшение рейтинга квалифицированных поставщиков на портале электронных закупок АО «ФНБ «</a:t>
            </a:r>
            <a:r>
              <a:rPr lang="ru-RU" sz="2200" dirty="0" err="1">
                <a:solidFill>
                  <a:schemeClr val="tx1"/>
                </a:solidFill>
              </a:rPr>
              <a:t>Самрук-Казына</a:t>
            </a:r>
            <a:r>
              <a:rPr lang="ru-RU" sz="2200" dirty="0">
                <a:solidFill>
                  <a:schemeClr val="tx1"/>
                </a:solidFill>
              </a:rPr>
              <a:t>»</a:t>
            </a:r>
          </a:p>
          <a:p>
            <a:pPr fontAlgn="t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92626" y="5994614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44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28" y="147173"/>
            <a:ext cx="10961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ОСНОВНЫЕ ЗАДАЧИ НА 2020-2021 </a:t>
            </a:r>
            <a:r>
              <a:rPr lang="ru-RU" sz="4000" b="1" dirty="0" err="1"/>
              <a:t>уч.г</a:t>
            </a:r>
            <a:r>
              <a:rPr lang="ru-RU" sz="4000" b="1" dirty="0"/>
              <a:t>. </a:t>
            </a:r>
            <a:r>
              <a:rPr lang="ru-RU" sz="3200" b="1" u="sng" dirty="0"/>
              <a:t>Цифровизация</a:t>
            </a:r>
            <a:r>
              <a:rPr lang="ru-RU" sz="3200" b="1" dirty="0"/>
              <a:t> 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0852D2-EBDC-4583-B967-1120F0354C6B}"/>
              </a:ext>
            </a:extLst>
          </p:cNvPr>
          <p:cNvSpPr txBox="1">
            <a:spLocks/>
          </p:cNvSpPr>
          <p:nvPr/>
        </p:nvSpPr>
        <p:spPr>
          <a:xfrm>
            <a:off x="256628" y="1476766"/>
            <a:ext cx="11180810" cy="578504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dirty="0">
                <a:solidFill>
                  <a:schemeClr val="tx1"/>
                </a:solidFill>
              </a:rPr>
              <a:t>Разработать Систему «Общежитие» 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Разработать Систему «Учебный портал» с интеграцией </a:t>
            </a:r>
            <a:r>
              <a:rPr lang="en-US" sz="2400" dirty="0">
                <a:solidFill>
                  <a:schemeClr val="tx1"/>
                </a:solidFill>
              </a:rPr>
              <a:t>LMS Moodle</a:t>
            </a:r>
            <a:endParaRPr lang="ru-RU" sz="2400" dirty="0">
              <a:solidFill>
                <a:schemeClr val="tx1"/>
              </a:solidFill>
            </a:endParaRPr>
          </a:p>
          <a:p>
            <a:pPr marL="711200" lvl="2" indent="-261938"/>
            <a:r>
              <a:rPr lang="ru-RU" dirty="0">
                <a:solidFill>
                  <a:schemeClr val="tx1"/>
                </a:solidFill>
              </a:rPr>
              <a:t>Настройка </a:t>
            </a:r>
            <a:r>
              <a:rPr lang="en-US" dirty="0">
                <a:solidFill>
                  <a:schemeClr val="tx1"/>
                </a:solidFill>
              </a:rPr>
              <a:t>LMS M</a:t>
            </a:r>
            <a:r>
              <a:rPr lang="ru-RU" dirty="0" err="1">
                <a:solidFill>
                  <a:schemeClr val="tx1"/>
                </a:solidFill>
              </a:rPr>
              <a:t>oodle</a:t>
            </a:r>
            <a:r>
              <a:rPr lang="ru-RU" dirty="0">
                <a:solidFill>
                  <a:schemeClr val="tx1"/>
                </a:solidFill>
              </a:rPr>
              <a:t>, интеграция с </a:t>
            </a:r>
            <a:r>
              <a:rPr lang="en-US" dirty="0">
                <a:solidFill>
                  <a:schemeClr val="tx1"/>
                </a:solidFill>
              </a:rPr>
              <a:t>Active Directory </a:t>
            </a:r>
            <a:r>
              <a:rPr lang="ru-RU" dirty="0">
                <a:solidFill>
                  <a:schemeClr val="tx1"/>
                </a:solidFill>
              </a:rPr>
              <a:t>для авторизации – настройка на стороне </a:t>
            </a:r>
            <a:r>
              <a:rPr lang="en-US" dirty="0">
                <a:solidFill>
                  <a:schemeClr val="tx1"/>
                </a:solidFill>
              </a:rPr>
              <a:t>Moodle </a:t>
            </a:r>
            <a:r>
              <a:rPr lang="ru-RU" dirty="0">
                <a:solidFill>
                  <a:schemeClr val="tx1"/>
                </a:solidFill>
              </a:rPr>
              <a:t>и также настройка на стороне </a:t>
            </a:r>
            <a:r>
              <a:rPr lang="en-US" dirty="0">
                <a:solidFill>
                  <a:schemeClr val="tx1"/>
                </a:solidFill>
              </a:rPr>
              <a:t>AD</a:t>
            </a:r>
            <a:r>
              <a:rPr lang="ru-RU" dirty="0">
                <a:solidFill>
                  <a:schemeClr val="tx1"/>
                </a:solidFill>
              </a:rPr>
              <a:t>, перенос всех данных со старых систем (контингент, ППС, </a:t>
            </a:r>
            <a:r>
              <a:rPr lang="ru-RU" dirty="0" err="1">
                <a:solidFill>
                  <a:schemeClr val="tx1"/>
                </a:solidFill>
              </a:rPr>
              <a:t>транскрипт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и.т.д</a:t>
            </a:r>
            <a:r>
              <a:rPr lang="ru-RU" dirty="0">
                <a:solidFill>
                  <a:schemeClr val="tx1"/>
                </a:solidFill>
              </a:rPr>
              <a:t>) в единую базу данных, Модуль «Справочники» (департаменты, институты, кафедры </a:t>
            </a:r>
            <a:r>
              <a:rPr lang="ru-RU" dirty="0" err="1">
                <a:solidFill>
                  <a:schemeClr val="tx1"/>
                </a:solidFill>
              </a:rPr>
              <a:t>и.т.д</a:t>
            </a:r>
            <a:r>
              <a:rPr lang="ru-RU" dirty="0">
                <a:solidFill>
                  <a:schemeClr val="tx1"/>
                </a:solidFill>
              </a:rPr>
              <a:t>), Модуль «Настройка учебного года и семестра», Модуль «Права и Роли»</a:t>
            </a:r>
          </a:p>
          <a:p>
            <a:pPr marL="711200" lvl="1" indent="-261938"/>
            <a:r>
              <a:rPr lang="ru-RU" sz="1600" dirty="0">
                <a:solidFill>
                  <a:schemeClr val="tx1"/>
                </a:solidFill>
              </a:rPr>
              <a:t>Организация учебного процесса - Модуль ТУП, Модуль ОП, Модуль КЭД, Модуль выписка с кафедр по ППС , Модуль выборность студентов, Модуль для менеджеров/кураторов/</a:t>
            </a:r>
            <a:r>
              <a:rPr lang="ru-RU" sz="1600" dirty="0" err="1">
                <a:solidFill>
                  <a:schemeClr val="tx1"/>
                </a:solidFill>
              </a:rPr>
              <a:t>эдвайзеров</a:t>
            </a:r>
            <a:r>
              <a:rPr lang="ru-RU" sz="1600" dirty="0">
                <a:solidFill>
                  <a:schemeClr val="tx1"/>
                </a:solidFill>
              </a:rPr>
              <a:t> по отслеживанию выборности обучающихся Модуль РУП, Модуль Нагрузка, Модуль создание курсов, Электронный журнал успеваемости (интеграция с </a:t>
            </a:r>
            <a:r>
              <a:rPr lang="en-US" sz="1600" dirty="0">
                <a:solidFill>
                  <a:schemeClr val="tx1"/>
                </a:solidFill>
              </a:rPr>
              <a:t>LMS Moodle</a:t>
            </a:r>
            <a:r>
              <a:rPr lang="ru-RU" sz="1600" dirty="0">
                <a:solidFill>
                  <a:schemeClr val="tx1"/>
                </a:solidFill>
              </a:rPr>
              <a:t>), Электронный журнал посещаемости, Модуль Оценки, Модуль экзамен тестирование на компьютере – настройка и интеграция с </a:t>
            </a:r>
            <a:r>
              <a:rPr lang="en-US" sz="1600" dirty="0">
                <a:solidFill>
                  <a:schemeClr val="tx1"/>
                </a:solidFill>
              </a:rPr>
              <a:t>LMS </a:t>
            </a:r>
            <a:r>
              <a:rPr lang="ru-RU" sz="1600" dirty="0">
                <a:solidFill>
                  <a:schemeClr val="tx1"/>
                </a:solidFill>
              </a:rPr>
              <a:t>для сдачи экзамена, Модуль экзамен письменный на компьютере, Модуль летний семестр, Журнал летнего семестра, Модуль Разница/</a:t>
            </a:r>
            <a:r>
              <a:rPr lang="ru-RU" sz="1600" dirty="0" err="1">
                <a:solidFill>
                  <a:schemeClr val="tx1"/>
                </a:solidFill>
              </a:rPr>
              <a:t>Пререквизиты</a:t>
            </a:r>
            <a:r>
              <a:rPr lang="ru-RU" sz="1600" dirty="0">
                <a:solidFill>
                  <a:schemeClr val="tx1"/>
                </a:solidFill>
              </a:rPr>
              <a:t>, Модуль </a:t>
            </a:r>
            <a:r>
              <a:rPr lang="ru-RU" sz="1600" dirty="0" err="1">
                <a:solidFill>
                  <a:schemeClr val="tx1"/>
                </a:solidFill>
              </a:rPr>
              <a:t>Антиплагиат</a:t>
            </a:r>
            <a:r>
              <a:rPr lang="ru-RU" sz="1600" dirty="0">
                <a:solidFill>
                  <a:schemeClr val="tx1"/>
                </a:solidFill>
              </a:rPr>
              <a:t>, Модуль практика Модуль выпускная работа</a:t>
            </a:r>
          </a:p>
          <a:p>
            <a:pPr lvl="1"/>
            <a:r>
              <a:rPr lang="ru-RU" sz="1600" dirty="0">
                <a:solidFill>
                  <a:schemeClr val="tx1"/>
                </a:solidFill>
              </a:rPr>
              <a:t>Управление контингентом - Модуль студенты, Модуль портфолио студента, Модуль группы, Модуль документы движение студентов, Модуль заявление студентов, Модуль заявки на выдачу (транскрипт, справки </a:t>
            </a:r>
            <a:r>
              <a:rPr lang="ru-RU" sz="1600" dirty="0" err="1">
                <a:solidFill>
                  <a:schemeClr val="tx1"/>
                </a:solidFill>
              </a:rPr>
              <a:t>и.т.д</a:t>
            </a:r>
            <a:r>
              <a:rPr lang="ru-RU" sz="1600" dirty="0">
                <a:solidFill>
                  <a:schemeClr val="tx1"/>
                </a:solidFill>
              </a:rPr>
              <a:t>), Модуль выдачи справок, Модуль анкетирование</a:t>
            </a:r>
          </a:p>
          <a:p>
            <a:pPr marL="457200" lvl="1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711200" lvl="1" indent="-261938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974112" y="6028419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20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68CB82-8183-452E-976E-99846FD2C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905" y="1519881"/>
            <a:ext cx="8339289" cy="2289539"/>
          </a:xfrm>
        </p:spPr>
        <p:txBody>
          <a:bodyPr>
            <a:normAutofit fontScale="90000"/>
          </a:bodyPr>
          <a:lstStyle/>
          <a:p>
            <a:r>
              <a:rPr lang="ru-RU" sz="3900" b="1" dirty="0"/>
              <a:t/>
            </a:r>
            <a:br>
              <a:rPr lang="ru-RU" sz="3900" b="1" dirty="0"/>
            </a:br>
            <a:r>
              <a:rPr lang="ru-RU" sz="3900" b="1" dirty="0"/>
              <a:t/>
            </a:r>
            <a:br>
              <a:rPr lang="ru-RU" sz="3900" b="1" dirty="0"/>
            </a:br>
            <a:r>
              <a:rPr lang="ru-RU" sz="6600" b="1" dirty="0"/>
              <a:t>благодарю </a:t>
            </a:r>
            <a:br>
              <a:rPr lang="ru-RU" sz="6600" b="1" dirty="0"/>
            </a:br>
            <a:r>
              <a:rPr lang="ru-RU" sz="6600" b="1" dirty="0"/>
              <a:t>за внимание!</a:t>
            </a:r>
            <a:endParaRPr lang="x-none" sz="6600" dirty="0"/>
          </a:p>
        </p:txBody>
      </p:sp>
      <p:pic>
        <p:nvPicPr>
          <p:cNvPr id="4" name="Picture 2" descr="D:\Users\d.iskakova\Desktop\ЛОГО-РУС1.png">
            <a:extLst>
              <a:ext uri="{FF2B5EF4-FFF2-40B4-BE49-F238E27FC236}">
                <a16:creationId xmlns:a16="http://schemas.microsoft.com/office/drawing/2014/main" xmlns="" id="{1768ECF2-B8FB-44A6-84D9-9427698F1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5" y="271605"/>
            <a:ext cx="1069057" cy="10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0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064" y="123946"/>
            <a:ext cx="105304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ea typeface="Verdana" panose="020B0604030504040204" pitchFamily="34" charset="0"/>
                <a:cs typeface="Times New Roman" panose="02020603050405020304" pitchFamily="18" charset="0"/>
              </a:rPr>
              <a:t>Обновление действующих образовательных программ </a:t>
            </a:r>
            <a:br>
              <a:rPr lang="ru-RU" altLang="ru-RU" sz="2800" b="1" dirty="0"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ea typeface="Verdana" panose="020B0604030504040204" pitchFamily="34" charset="0"/>
                <a:cs typeface="Times New Roman" panose="02020603050405020304" pitchFamily="18" charset="0"/>
              </a:rPr>
              <a:t>через введение новых дисциплин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160" y="1341120"/>
            <a:ext cx="10256520" cy="4632960"/>
          </a:xfrm>
          <a:prstGeom prst="roundRect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6839" y="1859340"/>
            <a:ext cx="9476691" cy="424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>
                <a:cs typeface="Times New Roman" panose="02020603050405020304" pitchFamily="18" charset="0"/>
              </a:rPr>
              <a:t>Бакалавриат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ea typeface="Calibri"/>
                <a:cs typeface="Times New Roman"/>
              </a:rPr>
              <a:t> - «Основы IP-телефонии </a:t>
            </a:r>
            <a:r>
              <a:rPr lang="ru-RU" sz="2000" dirty="0">
                <a:ea typeface="Calibri"/>
                <a:cs typeface="Times New Roman"/>
              </a:rPr>
              <a:t>и </a:t>
            </a:r>
            <a:r>
              <a:rPr lang="ru-RU" sz="2000" dirty="0" err="1">
                <a:ea typeface="Calibri"/>
                <a:cs typeface="Times New Roman"/>
              </a:rPr>
              <a:t>стриминговые</a:t>
            </a:r>
            <a:r>
              <a:rPr lang="ru-RU" sz="2000" dirty="0">
                <a:ea typeface="Calibri"/>
                <a:cs typeface="Times New Roman"/>
              </a:rPr>
              <a:t> технологии»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«</a:t>
            </a:r>
            <a:r>
              <a:rPr lang="kk-KZ" sz="2000" dirty="0">
                <a:ea typeface="Calibri"/>
                <a:cs typeface="Times New Roman"/>
              </a:rPr>
              <a:t>Мультимедиа технологии</a:t>
            </a:r>
            <a:r>
              <a:rPr lang="ru-RU" sz="2000" dirty="0">
                <a:ea typeface="Calibri"/>
                <a:cs typeface="Times New Roman"/>
              </a:rPr>
              <a:t>»;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>
                <a:ea typeface="Calibri"/>
                <a:cs typeface="Times New Roman"/>
              </a:rPr>
              <a:t>«Основы информационной безопасности»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«Основы сетевой безопасности»;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>
                <a:ea typeface="Calibri"/>
                <a:cs typeface="Times New Roman"/>
              </a:rPr>
              <a:t>«Основы построения интеллектуальных информационных систем»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«Основы </a:t>
            </a:r>
            <a:r>
              <a:rPr lang="en-US" sz="2000" dirty="0">
                <a:ea typeface="Calibri"/>
                <a:cs typeface="Times New Roman"/>
              </a:rPr>
              <a:t>On</a:t>
            </a:r>
            <a:r>
              <a:rPr lang="ru-RU" sz="2000" dirty="0">
                <a:ea typeface="Calibri"/>
                <a:cs typeface="Times New Roman"/>
              </a:rPr>
              <a:t>-</a:t>
            </a:r>
            <a:r>
              <a:rPr lang="en-US" sz="2000" dirty="0">
                <a:ea typeface="Calibri"/>
                <a:cs typeface="Times New Roman"/>
              </a:rPr>
              <a:t>line</a:t>
            </a:r>
            <a:r>
              <a:rPr lang="ru-RU" sz="2000" dirty="0">
                <a:ea typeface="Calibri"/>
                <a:cs typeface="Times New Roman"/>
              </a:rPr>
              <a:t> технологий»;</a:t>
            </a:r>
          </a:p>
          <a:p>
            <a:pPr algn="just"/>
            <a:r>
              <a:rPr lang="ru-RU" sz="2000" b="1" i="1" u="sng" dirty="0">
                <a:cs typeface="Times New Roman" panose="02020603050405020304" pitchFamily="18" charset="0"/>
              </a:rPr>
              <a:t>Магистратура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ea typeface="Calibri"/>
                <a:cs typeface="Times New Roman" panose="02020603050405020304" pitchFamily="18" charset="0"/>
              </a:rPr>
              <a:t> - «</a:t>
            </a:r>
            <a:r>
              <a:rPr lang="ru-RU" sz="2000" dirty="0">
                <a:ea typeface="Calibri"/>
                <a:cs typeface="Times New Roman" panose="02020603050405020304" pitchFamily="18" charset="0"/>
              </a:rPr>
              <a:t>Теория и практика управления проектами».</a:t>
            </a:r>
          </a:p>
          <a:p>
            <a:pPr algn="just"/>
            <a:r>
              <a:rPr lang="ru-RU" sz="2000" b="1" i="1" u="sng" dirty="0">
                <a:cs typeface="Times New Roman" panose="02020603050405020304" pitchFamily="18" charset="0"/>
              </a:rPr>
              <a:t>Докторантура</a:t>
            </a:r>
          </a:p>
          <a:p>
            <a:pPr lvl="0"/>
            <a:r>
              <a:rPr lang="kk-KZ" sz="2000" dirty="0">
                <a:cs typeface="Times New Roman" panose="02020603050405020304" pitchFamily="18" charset="0"/>
              </a:rPr>
              <a:t>«</a:t>
            </a:r>
            <a:r>
              <a:rPr lang="ru-RU" sz="2000" dirty="0">
                <a:cs typeface="Times New Roman" panose="02020603050405020304" pitchFamily="18" charset="0"/>
              </a:rPr>
              <a:t>Академическое письмо»;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«</a:t>
            </a:r>
            <a:r>
              <a:rPr lang="kk-KZ" sz="2000" dirty="0">
                <a:cs typeface="Times New Roman" panose="02020603050405020304" pitchFamily="18" charset="0"/>
              </a:rPr>
              <a:t>Методы научных исследований</a:t>
            </a:r>
            <a:r>
              <a:rPr lang="ru-RU" sz="2000" dirty="0">
                <a:cs typeface="Times New Roman" panose="02020603050405020304" pitchFamily="18" charset="0"/>
              </a:rPr>
              <a:t>».</a:t>
            </a:r>
          </a:p>
          <a:p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40571" y="5974080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6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622" y="2026"/>
            <a:ext cx="120693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/>
              <a:t>Материально-техническая база, открытие новых лабораторий, </a:t>
            </a:r>
            <a:br>
              <a:rPr lang="kk-KZ" sz="2800" b="1" dirty="0"/>
            </a:br>
            <a:r>
              <a:rPr lang="kk-KZ" sz="2800" b="1" dirty="0"/>
              <a:t>работа с вендорами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160" y="1095528"/>
            <a:ext cx="10256520" cy="5353227"/>
          </a:xfrm>
          <a:prstGeom prst="roundRect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2080" y="1264920"/>
            <a:ext cx="6553200" cy="5121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Измерительное оборудование Израильской компании </a:t>
            </a:r>
          </a:p>
          <a:p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AYYEKA – для образовательной  программы </a:t>
            </a:r>
          </a:p>
          <a:p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«Приборостроение»</a:t>
            </a:r>
          </a:p>
          <a:p>
            <a:endParaRPr lang="ru-RU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Открытие академии HUAWEI – для усиления </a:t>
            </a:r>
          </a:p>
          <a:p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IT</a:t>
            </a: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 компетенции обучающихся. </a:t>
            </a:r>
          </a:p>
          <a:p>
            <a:endParaRPr lang="ru-RU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Оснащение кабинета дистанционного обучения за </a:t>
            </a:r>
          </a:p>
          <a:p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счет средств  международного гранта по программе </a:t>
            </a:r>
          </a:p>
          <a:p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ERASMUS+ (5 тыс. евро). </a:t>
            </a:r>
          </a:p>
          <a:p>
            <a:endParaRPr lang="ru-RU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Открытие научно-исследовательского центра «</a:t>
            </a:r>
            <a:r>
              <a:rPr lang="ru-RU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SpaCE</a:t>
            </a: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 —</a:t>
            </a:r>
            <a:r>
              <a:rPr lang="ru-RU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Space</a:t>
            </a: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Communications</a:t>
            </a: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and</a:t>
            </a: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Engineering</a:t>
            </a: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» совместно с Центром «</a:t>
            </a:r>
            <a:r>
              <a:rPr lang="kk-KZ" dirty="0">
                <a:latin typeface="Century Gothic" panose="020B0502020202020204" pitchFamily="34" charset="0"/>
                <a:cs typeface="Times New Roman" panose="02020603050405020304" pitchFamily="18" charset="0"/>
              </a:rPr>
              <a:t>Инжинириум» МГТУ им. </a:t>
            </a: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Н.Э. Баумана.</a:t>
            </a:r>
          </a:p>
          <a:p>
            <a:endParaRPr lang="ru-RU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Лаборатория Шнайдер Электрик  на базе кафедры «Автоматизация и управление».</a:t>
            </a:r>
            <a:endParaRPr lang="ru-RU" sz="19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40" y="1388416"/>
            <a:ext cx="2589815" cy="188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40" y="4188964"/>
            <a:ext cx="2565749" cy="19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0762155" y="5897789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9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125" y="206167"/>
            <a:ext cx="4087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ГУП УМО РУМС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0852D2-EBDC-4583-B967-1120F0354C6B}"/>
              </a:ext>
            </a:extLst>
          </p:cNvPr>
          <p:cNvSpPr txBox="1">
            <a:spLocks/>
          </p:cNvSpPr>
          <p:nvPr/>
        </p:nvSpPr>
        <p:spPr>
          <a:xfrm>
            <a:off x="286124" y="914053"/>
            <a:ext cx="11347959" cy="519237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2100" dirty="0">
                <a:solidFill>
                  <a:schemeClr val="tx1"/>
                </a:solidFill>
              </a:rPr>
              <a:t>26.02.2020 г. - совместное заседание с участием Министра образования и науки РК </a:t>
            </a:r>
            <a:r>
              <a:rPr lang="ru-RU" sz="2100" dirty="0" err="1">
                <a:solidFill>
                  <a:schemeClr val="tx1"/>
                </a:solidFill>
              </a:rPr>
              <a:t>Аймагамбетова</a:t>
            </a:r>
            <a:r>
              <a:rPr lang="ru-RU" sz="2100" dirty="0">
                <a:solidFill>
                  <a:schemeClr val="tx1"/>
                </a:solidFill>
              </a:rPr>
              <a:t> А.К.,  Министра труда и социальной защиты населения РК Нурымбетова Б.Б., директора «Центра развития трудовых ресурсов» </a:t>
            </a:r>
            <a:r>
              <a:rPr lang="ru-RU" sz="2100" dirty="0" err="1">
                <a:solidFill>
                  <a:schemeClr val="tx1"/>
                </a:solidFill>
              </a:rPr>
              <a:t>Дуйсеновой</a:t>
            </a:r>
            <a:r>
              <a:rPr lang="ru-RU" sz="2100" dirty="0">
                <a:solidFill>
                  <a:schemeClr val="tx1"/>
                </a:solidFill>
              </a:rPr>
              <a:t> Т.К., доклад «АЛГОРИТМ АКТУАЛИЗАЦИИ И РАЗРАБОТКИ ОБРАЗОВАТЕЛЬНЫХ (СКВОЗНЫХ) ПРОГРАММ НА ОСНОВЕ ОДНОГО ПРОФЕССИОНАЛЬНОГО СТАНДАРТА», докладчик  -  ректор АУЭС Сагинтаева С.С. </a:t>
            </a:r>
          </a:p>
          <a:p>
            <a:pPr fontAlgn="t"/>
            <a:r>
              <a:rPr lang="ru-RU" sz="2100" dirty="0">
                <a:solidFill>
                  <a:schemeClr val="tx1"/>
                </a:solidFill>
              </a:rPr>
              <a:t>06</a:t>
            </a:r>
            <a:r>
              <a:rPr lang="kk-KZ" sz="2100" dirty="0">
                <a:solidFill>
                  <a:schemeClr val="tx1"/>
                </a:solidFill>
              </a:rPr>
              <a:t>.04.2020 г. на совещании под председательством вице-министра МОН РК </a:t>
            </a:r>
            <a:r>
              <a:rPr lang="ru-RU" sz="2100" dirty="0" err="1">
                <a:solidFill>
                  <a:schemeClr val="tx1"/>
                </a:solidFill>
              </a:rPr>
              <a:t>Дауленова</a:t>
            </a:r>
            <a:r>
              <a:rPr lang="ru-RU" sz="2100" dirty="0">
                <a:solidFill>
                  <a:schemeClr val="tx1"/>
                </a:solidFill>
              </a:rPr>
              <a:t> М.М. </a:t>
            </a:r>
            <a:r>
              <a:rPr lang="kk-KZ" sz="2100" dirty="0">
                <a:solidFill>
                  <a:schemeClr val="tx1"/>
                </a:solidFill>
              </a:rPr>
              <a:t>с докладом выступили ректор АУЭС Сагинтаева С.С. и директор института систем управления и информационных технологий Картбаев Т.С. на тему: «ОПЫТ ПРИМЕНЕНИЯ ДИСТАНЦИОННЫХ ОБРАЗОВАТЕЛЬНЫХ ТЕХНОЛОГИЙ АУЭС»;</a:t>
            </a:r>
          </a:p>
          <a:p>
            <a:pPr fontAlgn="t"/>
            <a:r>
              <a:rPr lang="kk-KZ" sz="2100" dirty="0">
                <a:solidFill>
                  <a:schemeClr val="tx1"/>
                </a:solidFill>
              </a:rPr>
              <a:t> </a:t>
            </a:r>
            <a:r>
              <a:rPr lang="ru-RU" sz="2100" dirty="0">
                <a:solidFill>
                  <a:schemeClr val="tx1"/>
                </a:solidFill>
              </a:rPr>
              <a:t>23.06.2020 г. - аппаратное совещании МОН РК под председательством министра МОН РК ректор С. Сагинтаева вступила с докладом «О РАЗРАБОТКЕ ОБРАЗОВАТЕЛЬНЫХ ПРОГРАММ НА ОСНОВЕ ПРОФЕССИОНАЛЬНОГО СТАНДАРТА  «ТЕХНИЧЕСКОЕ СОПРОВОЖДЕНИЕ ЭЛЕКТРОНИКИ».</a:t>
            </a:r>
          </a:p>
          <a:p>
            <a:pPr fontAlgn="t"/>
            <a:endParaRPr lang="ru-RU" dirty="0">
              <a:solidFill>
                <a:schemeClr val="tx1"/>
              </a:solidFill>
            </a:endParaRPr>
          </a:p>
          <a:p>
            <a:pPr fontAlgn="t"/>
            <a:endParaRPr lang="ru-RU" dirty="0">
              <a:solidFill>
                <a:schemeClr val="tx1"/>
              </a:solidFill>
            </a:endParaRPr>
          </a:p>
          <a:p>
            <a:pPr fontAlgn="t"/>
            <a:endParaRPr lang="ru-RU" dirty="0">
              <a:solidFill>
                <a:schemeClr val="tx1"/>
              </a:solidFill>
            </a:endParaRPr>
          </a:p>
          <a:p>
            <a:pPr fontAlgn="t"/>
            <a:endParaRPr lang="ru-RU" dirty="0">
              <a:solidFill>
                <a:schemeClr val="tx1"/>
              </a:solidFill>
            </a:endParaRPr>
          </a:p>
          <a:p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11543" y="5904472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125" y="206167"/>
            <a:ext cx="4087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ГУП УМО РУМС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0852D2-EBDC-4583-B967-1120F0354C6B}"/>
              </a:ext>
            </a:extLst>
          </p:cNvPr>
          <p:cNvSpPr txBox="1">
            <a:spLocks/>
          </p:cNvSpPr>
          <p:nvPr/>
        </p:nvSpPr>
        <p:spPr>
          <a:xfrm>
            <a:off x="422020" y="1229363"/>
            <a:ext cx="11347959" cy="46055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kk-KZ" sz="2400" dirty="0">
                <a:solidFill>
                  <a:schemeClr val="tx1"/>
                </a:solidFill>
              </a:rPr>
              <a:t>За активную работу в РУМС </a:t>
            </a:r>
            <a:r>
              <a:rPr lang="ru-RU" sz="2400" dirty="0">
                <a:solidFill>
                  <a:schemeClr val="tx1"/>
                </a:solidFill>
              </a:rPr>
              <a:t>Благодарственными письмами были  отмечены:</a:t>
            </a:r>
          </a:p>
          <a:p>
            <a:pPr marL="266700" indent="0" fontAlgn="t">
              <a:buNone/>
            </a:pPr>
            <a:r>
              <a:rPr lang="kk-KZ" sz="2400" dirty="0">
                <a:solidFill>
                  <a:schemeClr val="tx1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</a:rPr>
              <a:t>УМО РУМС по направлению подготовки кадров высшего и послевузовского образования «06</a:t>
            </a:r>
            <a:r>
              <a:rPr lang="kk-KZ" sz="2400" dirty="0">
                <a:solidFill>
                  <a:schemeClr val="tx1"/>
                </a:solidFill>
              </a:rPr>
              <a:t>1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kk-KZ" sz="2400" dirty="0">
                <a:solidFill>
                  <a:schemeClr val="tx1"/>
                </a:solidFill>
              </a:rPr>
              <a:t>Информационно-коммуникационные технологии</a:t>
            </a:r>
            <a:r>
              <a:rPr lang="ru-RU" sz="2400" dirty="0">
                <a:solidFill>
                  <a:schemeClr val="tx1"/>
                </a:solidFill>
              </a:rPr>
              <a:t>» на базе АО «</a:t>
            </a:r>
            <a:r>
              <a:rPr lang="kk-KZ" sz="2400" dirty="0">
                <a:solidFill>
                  <a:schemeClr val="tx1"/>
                </a:solidFill>
              </a:rPr>
              <a:t>Международный университет информационных технологий</a:t>
            </a:r>
            <a:r>
              <a:rPr lang="ru-RU" sz="2400" dirty="0">
                <a:solidFill>
                  <a:schemeClr val="tx1"/>
                </a:solidFill>
              </a:rPr>
              <a:t>»: доценты </a:t>
            </a:r>
            <a:r>
              <a:rPr lang="kk-KZ" sz="2400" dirty="0">
                <a:solidFill>
                  <a:schemeClr val="tx1"/>
                </a:solidFill>
              </a:rPr>
              <a:t>Бердибаев Рат Шындалиевич, Досжанова Алия Амантаевна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  <a:r>
              <a:rPr lang="kk-KZ" sz="2400" dirty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pPr marL="266700" indent="0">
              <a:buNone/>
            </a:pPr>
            <a:r>
              <a:rPr lang="kk-KZ" sz="2400" dirty="0">
                <a:solidFill>
                  <a:schemeClr val="tx1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</a:rPr>
              <a:t>УМО РУМС при Карагандинском государственном техническом университете: доцент Б</a:t>
            </a:r>
            <a:r>
              <a:rPr lang="kk-KZ" sz="2400" dirty="0">
                <a:solidFill>
                  <a:schemeClr val="tx1"/>
                </a:solidFill>
              </a:rPr>
              <a:t>егимбетова Айнур Серикбаевна;</a:t>
            </a:r>
            <a:endParaRPr lang="ru-RU" sz="2400" dirty="0">
              <a:solidFill>
                <a:schemeClr val="tx1"/>
              </a:solidFill>
            </a:endParaRPr>
          </a:p>
          <a:p>
            <a:pPr marL="266700" indent="0">
              <a:buNone/>
            </a:pPr>
            <a:r>
              <a:rPr lang="kk-KZ" sz="2400" dirty="0">
                <a:solidFill>
                  <a:schemeClr val="tx1"/>
                </a:solidFill>
              </a:rPr>
              <a:t>- УМО РУМС на базе АУЭС: </a:t>
            </a:r>
            <a:r>
              <a:rPr lang="ru-RU" sz="2400" dirty="0" err="1">
                <a:solidFill>
                  <a:schemeClr val="tx1"/>
                </a:solidFill>
              </a:rPr>
              <a:t>Умбеткулов</a:t>
            </a:r>
            <a:r>
              <a:rPr lang="ru-RU" sz="2400" dirty="0">
                <a:solidFill>
                  <a:schemeClr val="tx1"/>
                </a:solidFill>
              </a:rPr>
              <a:t> Е.К., </a:t>
            </a:r>
            <a:r>
              <a:rPr lang="ru-RU" sz="2400" dirty="0" err="1">
                <a:solidFill>
                  <a:schemeClr val="tx1"/>
                </a:solidFill>
              </a:rPr>
              <a:t>Естемесова</a:t>
            </a:r>
            <a:r>
              <a:rPr lang="ru-RU" sz="2400" dirty="0">
                <a:solidFill>
                  <a:schemeClr val="tx1"/>
                </a:solidFill>
              </a:rPr>
              <a:t> Г.Д., </a:t>
            </a:r>
            <a:r>
              <a:rPr lang="ru-RU" sz="2400" dirty="0" err="1">
                <a:solidFill>
                  <a:schemeClr val="tx1"/>
                </a:solidFill>
              </a:rPr>
              <a:t>Мукапил</a:t>
            </a:r>
            <a:r>
              <a:rPr lang="ru-RU" sz="2400" dirty="0">
                <a:solidFill>
                  <a:schemeClr val="tx1"/>
                </a:solidFill>
              </a:rPr>
              <a:t> К., </a:t>
            </a:r>
            <a:r>
              <a:rPr lang="ru-RU" sz="2400" dirty="0" err="1">
                <a:solidFill>
                  <a:schemeClr val="tx1"/>
                </a:solidFill>
              </a:rPr>
              <a:t>Пипия</a:t>
            </a:r>
            <a:r>
              <a:rPr lang="ru-RU" sz="2400" dirty="0">
                <a:solidFill>
                  <a:schemeClr val="tx1"/>
                </a:solidFill>
              </a:rPr>
              <a:t> М.</a:t>
            </a:r>
          </a:p>
          <a:p>
            <a:pPr marL="0" indent="0" fontAlgn="t">
              <a:buNone/>
            </a:pPr>
            <a:endParaRPr lang="ru-RU" dirty="0">
              <a:solidFill>
                <a:schemeClr val="tx1"/>
              </a:solidFill>
            </a:endParaRPr>
          </a:p>
          <a:p>
            <a:pPr fontAlgn="t"/>
            <a:endParaRPr lang="ru-RU" sz="1900" dirty="0">
              <a:solidFill>
                <a:schemeClr val="bg1"/>
              </a:solidFill>
            </a:endParaRPr>
          </a:p>
          <a:p>
            <a:pPr fontAlgn="t"/>
            <a:endParaRPr lang="ru-RU" sz="1900" dirty="0">
              <a:solidFill>
                <a:schemeClr val="bg1"/>
              </a:solidFill>
            </a:endParaRPr>
          </a:p>
          <a:p>
            <a:pPr fontAlgn="t"/>
            <a:endParaRPr lang="ru-RU" sz="1800" dirty="0"/>
          </a:p>
          <a:p>
            <a:pPr fontAlgn="t"/>
            <a:endParaRPr lang="ru-RU" sz="1800" dirty="0">
              <a:solidFill>
                <a:schemeClr val="bg1"/>
              </a:solidFill>
            </a:endParaRPr>
          </a:p>
          <a:p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40571" y="5912303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9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9240" y="123946"/>
            <a:ext cx="1055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Учебники и монографии, выпущенные через УМО РУМС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160" y="899160"/>
            <a:ext cx="10256520" cy="5074920"/>
          </a:xfrm>
          <a:prstGeom prst="roundRect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8941" y="1236017"/>
            <a:ext cx="94766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 рамках УМО РУМС рассмотрено и выпущено  19 учебников, учебных  пособий и монографии, в том числе:  </a:t>
            </a:r>
          </a:p>
          <a:p>
            <a:pPr lvl="0"/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Учебник «</a:t>
            </a:r>
            <a:r>
              <a:rPr 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Electronics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Electronic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Measurements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» для обучающихся по программам </a:t>
            </a:r>
            <a:r>
              <a:rPr 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бакалавриата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образовательных программ «КТТ», «РЭТ» на английском языке. – Алматы, 2019. – 15,6 </a:t>
            </a:r>
            <a:r>
              <a:rPr 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п.л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. Авторы: </a:t>
            </a:r>
            <a:r>
              <a:rPr 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Балбаев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Г.К., </a:t>
            </a:r>
            <a:r>
              <a:rPr 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Оразалиева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С.К. </a:t>
            </a:r>
          </a:p>
          <a:p>
            <a:pPr lvl="0"/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Учебник «Электропривод». – Алматы, 2019. -  Автор: </a:t>
            </a:r>
            <a:r>
              <a:rPr 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Тергемес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К.Т. </a:t>
            </a:r>
          </a:p>
          <a:p>
            <a:pPr lvl="0"/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Учебник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«Models and methods of control» 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на английском языке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. – 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Алматы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2019. – 10,8. 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Авторы: </a:t>
            </a:r>
            <a:r>
              <a:rPr 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Балгабаева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Л.Ш., </a:t>
            </a:r>
            <a:r>
              <a:rPr 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Картбаев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Т.С. и др. </a:t>
            </a:r>
          </a:p>
          <a:p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Учебник </a:t>
            </a:r>
            <a:r>
              <a:rPr lang="kk-KZ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«Жоғары математика». Алматы, 2019. Авторы: Сагинтаев С.С. , Сагинтаева С.С.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Многотомный Справочник Энергетических терминов с разъяснениями на трех языках с размещением по трем алфавитам в учебном процессе АУЭС. – Алматы, 2019. Авторы: </a:t>
            </a:r>
            <a:r>
              <a:rPr 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Алияров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Б.К., Сагинтаева С.С.</a:t>
            </a:r>
          </a:p>
          <a:p>
            <a:pPr lvl="0"/>
            <a:endParaRPr 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26057" y="5944998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4819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4251</TotalTime>
  <Words>3494</Words>
  <Application>Microsoft Office PowerPoint</Application>
  <PresentationFormat>Широкоэкранный</PresentationFormat>
  <Paragraphs>761</Paragraphs>
  <Slides>43</Slides>
  <Notes>42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Сектор</vt:lpstr>
      <vt:lpstr>Лист</vt:lpstr>
      <vt:lpstr>  Итоги деятельности  НАО «АЛМАТИНСКИЙ УНИВЕРСИТЕТ ЭНЕРГЕТИКИ И СВЯЗИ имени Гумарбека Даукеева» за 2019-2020 учебный год и задачи на 2020-2021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благодарю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деятельности  НАО «АУЭС имени Гумарбека Даукеева» за 2019-2020 учебный год</dc:title>
  <dc:creator>Zhanara Dzhunusova</dc:creator>
  <cp:lastModifiedBy>Saule Sagintayeva</cp:lastModifiedBy>
  <cp:revision>333</cp:revision>
  <dcterms:created xsi:type="dcterms:W3CDTF">2020-09-14T05:15:17Z</dcterms:created>
  <dcterms:modified xsi:type="dcterms:W3CDTF">2020-09-30T03:25:14Z</dcterms:modified>
</cp:coreProperties>
</file>