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710" r:id="rId3"/>
  </p:sldMasterIdLst>
  <p:notesMasterIdLst>
    <p:notesMasterId r:id="rId14"/>
  </p:notesMasterIdLst>
  <p:sldIdLst>
    <p:sldId id="256" r:id="rId4"/>
    <p:sldId id="1279" r:id="rId5"/>
    <p:sldId id="1280" r:id="rId6"/>
    <p:sldId id="1281" r:id="rId7"/>
    <p:sldId id="1283" r:id="rId8"/>
    <p:sldId id="1285" r:id="rId9"/>
    <p:sldId id="1264" r:id="rId10"/>
    <p:sldId id="1266" r:id="rId11"/>
    <p:sldId id="1221" r:id="rId12"/>
    <p:sldId id="1286" r:id="rId13"/>
  </p:sldIdLst>
  <p:sldSz cx="12192000" cy="6858000"/>
  <p:notesSz cx="6858000" cy="9144000"/>
  <p:defaultTextStyle>
    <a:defPPr>
      <a:defRPr lang="ru-RU"/>
    </a:defPPr>
    <a:lvl1pPr marL="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33465E"/>
    <a:srgbClr val="607A92"/>
    <a:srgbClr val="7899B6"/>
    <a:srgbClr val="9CB2C7"/>
    <a:srgbClr val="BDCCDE"/>
    <a:srgbClr val="DAECF7"/>
    <a:srgbClr val="CEE1F3"/>
    <a:srgbClr val="9DC3E7"/>
    <a:srgbClr val="B4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1" autoAdjust="0"/>
    <p:restoredTop sz="95332" autoAdjust="0"/>
  </p:normalViewPr>
  <p:slideViewPr>
    <p:cSldViewPr snapToGrid="0">
      <p:cViewPr varScale="1">
        <p:scale>
          <a:sx n="114" d="100"/>
          <a:sy n="114" d="100"/>
        </p:scale>
        <p:origin x="204" y="10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03686200666065E-2"/>
          <c:y val="0.63264528227222572"/>
          <c:w val="0.94679262759866789"/>
          <c:h val="0.248360377485116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" cap="rnd">
              <a:noFill/>
              <a:prstDash val="solid"/>
              <a:round/>
            </a:ln>
            <a:effectLst/>
          </c:spPr>
          <c:marker>
            <c:symbol val="circle"/>
            <c:size val="5"/>
            <c:spPr>
              <a:noFill/>
              <a:ln w="6350">
                <a:noFill/>
                <a:prstDash val="solid"/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4">
                  <c:v>2015</c:v>
                </c:pt>
                <c:pt idx="8">
                  <c:v>2025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852-4414-821D-1E582B631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457328"/>
        <c:axId val="965464400"/>
      </c:lineChart>
      <c:catAx>
        <c:axId val="96545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5464400"/>
        <c:crosses val="autoZero"/>
        <c:auto val="1"/>
        <c:lblAlgn val="ctr"/>
        <c:lblOffset val="100"/>
        <c:noMultiLvlLbl val="0"/>
      </c:catAx>
      <c:valAx>
        <c:axId val="965464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5457328"/>
        <c:crosses val="autoZero"/>
        <c:crossBetween val="between"/>
      </c:valAx>
      <c:spPr>
        <a:noFill/>
        <a:ln>
          <a:noFill/>
          <a:prstDash val="dash"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03686200666065E-2"/>
          <c:y val="3.9607702856151998E-2"/>
          <c:w val="0.94679262759866789"/>
          <c:h val="0.841397971025250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" cap="rnd">
              <a:noFill/>
              <a:prstDash val="solid"/>
              <a:round/>
            </a:ln>
            <a:effectLst/>
          </c:spPr>
          <c:marker>
            <c:symbol val="circle"/>
            <c:size val="5"/>
            <c:spPr>
              <a:noFill/>
              <a:ln w="6350">
                <a:noFill/>
                <a:prstDash val="solid"/>
              </a:ln>
              <a:effectLst/>
            </c:spPr>
          </c:marker>
          <c:cat>
            <c:strRef>
              <c:f>Sheet1!$A$2:$A$17</c:f>
              <c:strCache>
                <c:ptCount val="16"/>
                <c:pt idx="0">
                  <c:v>1989</c:v>
                </c:pt>
                <c:pt idx="5">
                  <c:v>2005</c:v>
                </c:pt>
                <c:pt idx="10">
                  <c:v>2025</c:v>
                </c:pt>
                <c:pt idx="15">
                  <c:v>20XX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0F0C-450E-820A-6AB396F83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462224"/>
        <c:axId val="736664672"/>
      </c:lineChart>
      <c:catAx>
        <c:axId val="96546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6664672"/>
        <c:crosses val="autoZero"/>
        <c:auto val="1"/>
        <c:lblAlgn val="ctr"/>
        <c:lblOffset val="100"/>
        <c:noMultiLvlLbl val="0"/>
      </c:catAx>
      <c:valAx>
        <c:axId val="736664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5462224"/>
        <c:crosses val="autoZero"/>
        <c:crossBetween val="between"/>
      </c:valAx>
      <c:spPr>
        <a:noFill/>
        <a:ln>
          <a:noFill/>
          <a:prstDash val="dash"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0.05861</cdr:x>
      <cdr:y>0.13084</cdr:y>
    </cdr:from>
    <cdr:to>
      <cdr:x>0.94877</cdr:x>
      <cdr:y>0.88037</cdr:y>
    </cdr:to>
    <cdr:sp macro="" textlink="">
      <cdr:nvSpPr>
        <cdr:cNvPr id="2" name="Freeform: Shape 1">
          <a:extLst xmlns:a="http://schemas.openxmlformats.org/drawingml/2006/main">
            <a:ext uri="{FF2B5EF4-FFF2-40B4-BE49-F238E27FC236}">
              <a16:creationId xmlns:a16="http://schemas.microsoft.com/office/drawing/2014/main" xmlns="" id="{664C9F93-21A7-416B-92F8-C28D02B3853A}"/>
            </a:ext>
          </a:extLst>
        </cdr:cNvPr>
        <cdr:cNvSpPr/>
      </cdr:nvSpPr>
      <cdr:spPr>
        <a:xfrm xmlns:a="http://schemas.openxmlformats.org/drawingml/2006/main">
          <a:off x="317945" y="468171"/>
          <a:ext cx="4828901" cy="2681962"/>
        </a:xfrm>
        <a:custGeom xmlns:a="http://schemas.openxmlformats.org/drawingml/2006/main">
          <a:avLst/>
          <a:gdLst>
            <a:gd name="connsiteX0" fmla="*/ 0 w 8419004"/>
            <a:gd name="connsiteY0" fmla="*/ 2379018 h 2403329"/>
            <a:gd name="connsiteX1" fmla="*/ 3337560 w 8419004"/>
            <a:gd name="connsiteY1" fmla="*/ 2371398 h 2403329"/>
            <a:gd name="connsiteX2" fmla="*/ 5852160 w 8419004"/>
            <a:gd name="connsiteY2" fmla="*/ 2066598 h 2403329"/>
            <a:gd name="connsiteX3" fmla="*/ 7513320 w 8419004"/>
            <a:gd name="connsiteY3" fmla="*/ 1380798 h 2403329"/>
            <a:gd name="connsiteX4" fmla="*/ 8343900 w 8419004"/>
            <a:gd name="connsiteY4" fmla="*/ 123498 h 2403329"/>
            <a:gd name="connsiteX5" fmla="*/ 8328660 w 8419004"/>
            <a:gd name="connsiteY5" fmla="*/ 115878 h 240332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8419004" h="2403329">
              <a:moveTo>
                <a:pt x="0" y="2379018"/>
              </a:moveTo>
              <a:cubicBezTo>
                <a:pt x="1181100" y="2401243"/>
                <a:pt x="2362200" y="2423468"/>
                <a:pt x="3337560" y="2371398"/>
              </a:cubicBezTo>
              <a:cubicBezTo>
                <a:pt x="4312920" y="2319328"/>
                <a:pt x="5156200" y="2231698"/>
                <a:pt x="5852160" y="2066598"/>
              </a:cubicBezTo>
              <a:cubicBezTo>
                <a:pt x="6548120" y="1901498"/>
                <a:pt x="7098030" y="1704648"/>
                <a:pt x="7513320" y="1380798"/>
              </a:cubicBezTo>
              <a:cubicBezTo>
                <a:pt x="7928610" y="1056948"/>
                <a:pt x="8208010" y="334318"/>
                <a:pt x="8343900" y="123498"/>
              </a:cubicBezTo>
              <a:cubicBezTo>
                <a:pt x="8479790" y="-87322"/>
                <a:pt x="8404225" y="14278"/>
                <a:pt x="8328660" y="115878"/>
              </a:cubicBezTo>
            </a:path>
          </a:pathLst>
        </a:cu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0.05962</cdr:x>
      <cdr:y>0.16877</cdr:y>
    </cdr:from>
    <cdr:to>
      <cdr:x>0.94184</cdr:x>
      <cdr:y>0.87999</cdr:y>
    </cdr:to>
    <cdr:sp macro="" textlink="">
      <cdr:nvSpPr>
        <cdr:cNvPr id="3" name="Freeform: Shape 2">
          <a:extLst xmlns:a="http://schemas.openxmlformats.org/drawingml/2006/main">
            <a:ext uri="{FF2B5EF4-FFF2-40B4-BE49-F238E27FC236}">
              <a16:creationId xmlns:a16="http://schemas.microsoft.com/office/drawing/2014/main" xmlns="" id="{F9F6F022-89F5-43BE-85CE-D681FE5CC8F8}"/>
            </a:ext>
          </a:extLst>
        </cdr:cNvPr>
        <cdr:cNvSpPr/>
      </cdr:nvSpPr>
      <cdr:spPr>
        <a:xfrm xmlns:a="http://schemas.openxmlformats.org/drawingml/2006/main">
          <a:off x="323424" y="583064"/>
          <a:ext cx="4785828" cy="2457113"/>
        </a:xfrm>
        <a:custGeom xmlns:a="http://schemas.openxmlformats.org/drawingml/2006/main">
          <a:avLst/>
          <a:gdLst>
            <a:gd name="connsiteX0" fmla="*/ 0 w 8343900"/>
            <a:gd name="connsiteY0" fmla="*/ 2257425 h 2280519"/>
            <a:gd name="connsiteX1" fmla="*/ 3324225 w 8343900"/>
            <a:gd name="connsiteY1" fmla="*/ 2247900 h 2280519"/>
            <a:gd name="connsiteX2" fmla="*/ 5848350 w 8343900"/>
            <a:gd name="connsiteY2" fmla="*/ 1943100 h 2280519"/>
            <a:gd name="connsiteX3" fmla="*/ 7505700 w 8343900"/>
            <a:gd name="connsiteY3" fmla="*/ 1266825 h 2280519"/>
            <a:gd name="connsiteX4" fmla="*/ 8343900 w 8343900"/>
            <a:gd name="connsiteY4" fmla="*/ 0 h 22805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8343900" h="2280519">
              <a:moveTo>
                <a:pt x="0" y="2257425"/>
              </a:moveTo>
              <a:cubicBezTo>
                <a:pt x="1174750" y="2278856"/>
                <a:pt x="2349500" y="2300287"/>
                <a:pt x="3324225" y="2247900"/>
              </a:cubicBezTo>
              <a:cubicBezTo>
                <a:pt x="4298950" y="2195513"/>
                <a:pt x="5151438" y="2106612"/>
                <a:pt x="5848350" y="1943100"/>
              </a:cubicBezTo>
              <a:cubicBezTo>
                <a:pt x="6545262" y="1779588"/>
                <a:pt x="7089775" y="1590675"/>
                <a:pt x="7505700" y="1266825"/>
              </a:cubicBezTo>
              <a:cubicBezTo>
                <a:pt x="7921625" y="942975"/>
                <a:pt x="8132762" y="471487"/>
                <a:pt x="8343900" y="0"/>
              </a:cubicBezTo>
            </a:path>
          </a:pathLst>
        </a:cu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0.06797</cdr:x>
      <cdr:y>0.18457</cdr:y>
    </cdr:from>
    <cdr:to>
      <cdr:x>0.95019</cdr:x>
      <cdr:y>0.89579</cdr:y>
    </cdr:to>
    <cdr:sp macro="" textlink="">
      <cdr:nvSpPr>
        <cdr:cNvPr id="4" name="Freeform: Shape 3">
          <a:extLst xmlns:a="http://schemas.openxmlformats.org/drawingml/2006/main">
            <a:ext uri="{FF2B5EF4-FFF2-40B4-BE49-F238E27FC236}">
              <a16:creationId xmlns:a16="http://schemas.microsoft.com/office/drawing/2014/main" xmlns="" id="{27F1A4C8-70D1-47E9-8018-DA4E33A1C8CB}"/>
            </a:ext>
          </a:extLst>
        </cdr:cNvPr>
        <cdr:cNvSpPr/>
      </cdr:nvSpPr>
      <cdr:spPr>
        <a:xfrm xmlns:a="http://schemas.openxmlformats.org/drawingml/2006/main">
          <a:off x="413435" y="593371"/>
          <a:ext cx="5366042" cy="2286467"/>
        </a:xfrm>
        <a:custGeom xmlns:a="http://schemas.openxmlformats.org/drawingml/2006/main">
          <a:avLst/>
          <a:gdLst>
            <a:gd name="connsiteX0" fmla="*/ 0 w 8343900"/>
            <a:gd name="connsiteY0" fmla="*/ 2257425 h 2280519"/>
            <a:gd name="connsiteX1" fmla="*/ 3324225 w 8343900"/>
            <a:gd name="connsiteY1" fmla="*/ 2247900 h 2280519"/>
            <a:gd name="connsiteX2" fmla="*/ 5848350 w 8343900"/>
            <a:gd name="connsiteY2" fmla="*/ 1943100 h 2280519"/>
            <a:gd name="connsiteX3" fmla="*/ 7505700 w 8343900"/>
            <a:gd name="connsiteY3" fmla="*/ 1266825 h 2280519"/>
            <a:gd name="connsiteX4" fmla="*/ 8343900 w 8343900"/>
            <a:gd name="connsiteY4" fmla="*/ 0 h 22805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8343900" h="2280519">
              <a:moveTo>
                <a:pt x="0" y="2257425"/>
              </a:moveTo>
              <a:cubicBezTo>
                <a:pt x="1174750" y="2278856"/>
                <a:pt x="2349500" y="2300287"/>
                <a:pt x="3324225" y="2247900"/>
              </a:cubicBezTo>
              <a:cubicBezTo>
                <a:pt x="4298950" y="2195513"/>
                <a:pt x="5151438" y="2106612"/>
                <a:pt x="5848350" y="1943100"/>
              </a:cubicBezTo>
              <a:cubicBezTo>
                <a:pt x="6545262" y="1779588"/>
                <a:pt x="7089775" y="1590675"/>
                <a:pt x="7505700" y="1266825"/>
              </a:cubicBezTo>
              <a:cubicBezTo>
                <a:pt x="7921625" y="942975"/>
                <a:pt x="8132762" y="471487"/>
                <a:pt x="8343900" y="0"/>
              </a:cubicBezTo>
            </a:path>
          </a:pathLst>
        </a:cu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0.05861</cdr:x>
      <cdr:y>0.13084</cdr:y>
    </cdr:from>
    <cdr:to>
      <cdr:x>0.94877</cdr:x>
      <cdr:y>0.88037</cdr:y>
    </cdr:to>
    <cdr:sp macro="" textlink="">
      <cdr:nvSpPr>
        <cdr:cNvPr id="2" name="Freeform: Shape 1">
          <a:extLst xmlns:a="http://schemas.openxmlformats.org/drawingml/2006/main">
            <a:ext uri="{FF2B5EF4-FFF2-40B4-BE49-F238E27FC236}">
              <a16:creationId xmlns:a16="http://schemas.microsoft.com/office/drawing/2014/main" xmlns="" id="{664C9F93-21A7-416B-92F8-C28D02B3853A}"/>
            </a:ext>
          </a:extLst>
        </cdr:cNvPr>
        <cdr:cNvSpPr/>
      </cdr:nvSpPr>
      <cdr:spPr>
        <a:xfrm xmlns:a="http://schemas.openxmlformats.org/drawingml/2006/main">
          <a:off x="554305" y="419544"/>
          <a:ext cx="8419004" cy="2403329"/>
        </a:xfrm>
        <a:custGeom xmlns:a="http://schemas.openxmlformats.org/drawingml/2006/main">
          <a:avLst/>
          <a:gdLst>
            <a:gd name="connsiteX0" fmla="*/ 0 w 8419004"/>
            <a:gd name="connsiteY0" fmla="*/ 2379018 h 2403329"/>
            <a:gd name="connsiteX1" fmla="*/ 3337560 w 8419004"/>
            <a:gd name="connsiteY1" fmla="*/ 2371398 h 2403329"/>
            <a:gd name="connsiteX2" fmla="*/ 5852160 w 8419004"/>
            <a:gd name="connsiteY2" fmla="*/ 2066598 h 2403329"/>
            <a:gd name="connsiteX3" fmla="*/ 7513320 w 8419004"/>
            <a:gd name="connsiteY3" fmla="*/ 1380798 h 2403329"/>
            <a:gd name="connsiteX4" fmla="*/ 8343900 w 8419004"/>
            <a:gd name="connsiteY4" fmla="*/ 123498 h 2403329"/>
            <a:gd name="connsiteX5" fmla="*/ 8328660 w 8419004"/>
            <a:gd name="connsiteY5" fmla="*/ 115878 h 240332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8419004" h="2403329">
              <a:moveTo>
                <a:pt x="0" y="2379018"/>
              </a:moveTo>
              <a:cubicBezTo>
                <a:pt x="1181100" y="2401243"/>
                <a:pt x="2362200" y="2423468"/>
                <a:pt x="3337560" y="2371398"/>
              </a:cubicBezTo>
              <a:cubicBezTo>
                <a:pt x="4312920" y="2319328"/>
                <a:pt x="5156200" y="2231698"/>
                <a:pt x="5852160" y="2066598"/>
              </a:cubicBezTo>
              <a:cubicBezTo>
                <a:pt x="6548120" y="1901498"/>
                <a:pt x="7098030" y="1704648"/>
                <a:pt x="7513320" y="1380798"/>
              </a:cubicBezTo>
              <a:cubicBezTo>
                <a:pt x="7928610" y="1056948"/>
                <a:pt x="8208010" y="334318"/>
                <a:pt x="8343900" y="123498"/>
              </a:cubicBezTo>
              <a:cubicBezTo>
                <a:pt x="8479790" y="-87322"/>
                <a:pt x="8404225" y="14278"/>
                <a:pt x="8328660" y="115878"/>
              </a:cubicBezTo>
            </a:path>
          </a:pathLst>
        </a:cu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0.05962</cdr:x>
      <cdr:y>0.16877</cdr:y>
    </cdr:from>
    <cdr:to>
      <cdr:x>0.94184</cdr:x>
      <cdr:y>0.87999</cdr:y>
    </cdr:to>
    <cdr:sp macro="" textlink="">
      <cdr:nvSpPr>
        <cdr:cNvPr id="3" name="Freeform: Shape 2">
          <a:extLst xmlns:a="http://schemas.openxmlformats.org/drawingml/2006/main">
            <a:ext uri="{FF2B5EF4-FFF2-40B4-BE49-F238E27FC236}">
              <a16:creationId xmlns:a16="http://schemas.microsoft.com/office/drawing/2014/main" xmlns="" id="{F9F6F022-89F5-43BE-85CE-D681FE5CC8F8}"/>
            </a:ext>
          </a:extLst>
        </cdr:cNvPr>
        <cdr:cNvSpPr/>
      </cdr:nvSpPr>
      <cdr:spPr>
        <a:xfrm xmlns:a="http://schemas.openxmlformats.org/drawingml/2006/main">
          <a:off x="563830" y="541137"/>
          <a:ext cx="8343900" cy="2280519"/>
        </a:xfrm>
        <a:custGeom xmlns:a="http://schemas.openxmlformats.org/drawingml/2006/main">
          <a:avLst/>
          <a:gdLst>
            <a:gd name="connsiteX0" fmla="*/ 0 w 8343900"/>
            <a:gd name="connsiteY0" fmla="*/ 2257425 h 2280519"/>
            <a:gd name="connsiteX1" fmla="*/ 3324225 w 8343900"/>
            <a:gd name="connsiteY1" fmla="*/ 2247900 h 2280519"/>
            <a:gd name="connsiteX2" fmla="*/ 5848350 w 8343900"/>
            <a:gd name="connsiteY2" fmla="*/ 1943100 h 2280519"/>
            <a:gd name="connsiteX3" fmla="*/ 7505700 w 8343900"/>
            <a:gd name="connsiteY3" fmla="*/ 1266825 h 2280519"/>
            <a:gd name="connsiteX4" fmla="*/ 8343900 w 8343900"/>
            <a:gd name="connsiteY4" fmla="*/ 0 h 22805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8343900" h="2280519">
              <a:moveTo>
                <a:pt x="0" y="2257425"/>
              </a:moveTo>
              <a:cubicBezTo>
                <a:pt x="1174750" y="2278856"/>
                <a:pt x="2349500" y="2300287"/>
                <a:pt x="3324225" y="2247900"/>
              </a:cubicBezTo>
              <a:cubicBezTo>
                <a:pt x="4298950" y="2195513"/>
                <a:pt x="5151438" y="2106612"/>
                <a:pt x="5848350" y="1943100"/>
              </a:cubicBezTo>
              <a:cubicBezTo>
                <a:pt x="6545262" y="1779588"/>
                <a:pt x="7089775" y="1590675"/>
                <a:pt x="7505700" y="1266825"/>
              </a:cubicBezTo>
              <a:cubicBezTo>
                <a:pt x="7921625" y="942975"/>
                <a:pt x="8132762" y="471487"/>
                <a:pt x="8343900" y="0"/>
              </a:cubicBezTo>
            </a:path>
          </a:pathLst>
        </a:cu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0.06797</cdr:x>
      <cdr:y>0.18457</cdr:y>
    </cdr:from>
    <cdr:to>
      <cdr:x>0.95019</cdr:x>
      <cdr:y>0.89579</cdr:y>
    </cdr:to>
    <cdr:sp macro="" textlink="">
      <cdr:nvSpPr>
        <cdr:cNvPr id="4" name="Freeform: Shape 3">
          <a:extLst xmlns:a="http://schemas.openxmlformats.org/drawingml/2006/main">
            <a:ext uri="{FF2B5EF4-FFF2-40B4-BE49-F238E27FC236}">
              <a16:creationId xmlns:a16="http://schemas.microsoft.com/office/drawing/2014/main" xmlns="" id="{27F1A4C8-70D1-47E9-8018-DA4E33A1C8CB}"/>
            </a:ext>
          </a:extLst>
        </cdr:cNvPr>
        <cdr:cNvSpPr/>
      </cdr:nvSpPr>
      <cdr:spPr>
        <a:xfrm xmlns:a="http://schemas.openxmlformats.org/drawingml/2006/main">
          <a:off x="413435" y="593371"/>
          <a:ext cx="5366042" cy="2286467"/>
        </a:xfrm>
        <a:custGeom xmlns:a="http://schemas.openxmlformats.org/drawingml/2006/main">
          <a:avLst/>
          <a:gdLst>
            <a:gd name="connsiteX0" fmla="*/ 0 w 8343900"/>
            <a:gd name="connsiteY0" fmla="*/ 2257425 h 2280519"/>
            <a:gd name="connsiteX1" fmla="*/ 3324225 w 8343900"/>
            <a:gd name="connsiteY1" fmla="*/ 2247900 h 2280519"/>
            <a:gd name="connsiteX2" fmla="*/ 5848350 w 8343900"/>
            <a:gd name="connsiteY2" fmla="*/ 1943100 h 2280519"/>
            <a:gd name="connsiteX3" fmla="*/ 7505700 w 8343900"/>
            <a:gd name="connsiteY3" fmla="*/ 1266825 h 2280519"/>
            <a:gd name="connsiteX4" fmla="*/ 8343900 w 8343900"/>
            <a:gd name="connsiteY4" fmla="*/ 0 h 22805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8343900" h="2280519">
              <a:moveTo>
                <a:pt x="0" y="2257425"/>
              </a:moveTo>
              <a:cubicBezTo>
                <a:pt x="1174750" y="2278856"/>
                <a:pt x="2349500" y="2300287"/>
                <a:pt x="3324225" y="2247900"/>
              </a:cubicBezTo>
              <a:cubicBezTo>
                <a:pt x="4298950" y="2195513"/>
                <a:pt x="5151438" y="2106612"/>
                <a:pt x="5848350" y="1943100"/>
              </a:cubicBezTo>
              <a:cubicBezTo>
                <a:pt x="6545262" y="1779588"/>
                <a:pt x="7089775" y="1590675"/>
                <a:pt x="7505700" y="1266825"/>
              </a:cubicBezTo>
              <a:cubicBezTo>
                <a:pt x="7921625" y="942975"/>
                <a:pt x="8132762" y="471487"/>
                <a:pt x="8343900" y="0"/>
              </a:cubicBezTo>
            </a:path>
          </a:pathLst>
        </a:cu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5B63B-B481-497D-BD28-F4B13538AE93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3582B-356E-45ED-8200-34A2CEA8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8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http://www.wcer.kz/en/page/nashi-klienty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5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96A8B-7124-4CEB-8B3E-9E30961675F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55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498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трансформация существующего бизнеса и организаций/учреждений с целью существенного увеличения их эффективности, создание нового бизнеса, способного конкурировать с глобальным цифровым бизнесом, создание национальных платформ, способных сдерживать/сокращать технологическое отставание и обеспечить информационный суверенитет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E3582B-356E-45ED-8200-34A2CEA8F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30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2CE3D0-3B1D-4AA3-9B19-20704FFD4A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36715" y="3136612"/>
            <a:ext cx="7661561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lnSpc>
                <a:spcPct val="100000"/>
              </a:lnSpc>
              <a:defRPr lang="en-GB" sz="3200" b="0" dirty="0">
                <a:solidFill>
                  <a:srgbClr val="2868A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72986"/>
            <a:r>
              <a:rPr lang="ru-RU" dirty="0"/>
              <a:t>Наименование проекта</a:t>
            </a:r>
            <a:endParaRPr lang="en-GB" dirty="0"/>
          </a:p>
        </p:txBody>
      </p:sp>
      <p:sp>
        <p:nvSpPr>
          <p:cNvPr id="22" name="Подзаголовок 2">
            <a:extLst>
              <a:ext uri="{FF2B5EF4-FFF2-40B4-BE49-F238E27FC236}">
                <a16:creationId xmlns:a16="http://schemas.microsoft.com/office/drawing/2014/main" xmlns="" id="{538DCBED-2335-4678-8F83-B693E2206D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6715" y="6010331"/>
            <a:ext cx="2539145" cy="30698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GB" sz="1600" b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</a:lstStyle>
          <a:p>
            <a:pPr marL="57159" lvl="0" indent="-2857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Дата</a:t>
            </a:r>
            <a:endParaRPr lang="en-GB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FD63E91-F7D9-46B4-8EC8-17A318A9C1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1416" b="29091"/>
          <a:stretch/>
        </p:blipFill>
        <p:spPr>
          <a:xfrm>
            <a:off x="6267636" y="2540000"/>
            <a:ext cx="5924366" cy="4318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819F6FC-AA13-40B6-97AB-56E224DB6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77" y="586715"/>
            <a:ext cx="5259554" cy="8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2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xmlns="" id="{84369320-5958-488D-A676-EE94D22D5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xmlns="" id="{AB8AEA25-37A4-4EC5-9E25-BD24003CDE5C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768114DC-97EB-4FAA-9A24-1E9F33B13E95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888C93AF-BA4F-49BE-B123-15C01E0C5C0E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00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211">
          <p15:clr>
            <a:srgbClr val="A4A3A4"/>
          </p15:clr>
        </p15:guide>
        <p15:guide id="3" orient="horz" pos="179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аще 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099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2BDEC23F-D772-4F7B-B80C-FD6456021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/>
          <a:stretch/>
        </p:blipFill>
        <p:spPr>
          <a:xfrm>
            <a:off x="635958" y="487973"/>
            <a:ext cx="10920084" cy="5882053"/>
          </a:xfrm>
          <a:prstGeom prst="rect">
            <a:avLst/>
          </a:prstGeom>
        </p:spPr>
      </p:pic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xmlns="" id="{9A71C90A-1754-478C-A329-9BD607AC26ED}"/>
              </a:ext>
            </a:extLst>
          </p:cNvPr>
          <p:cNvSpPr/>
          <p:nvPr/>
        </p:nvSpPr>
        <p:spPr>
          <a:xfrm>
            <a:off x="635959" y="6335774"/>
            <a:ext cx="10920083" cy="84792"/>
          </a:xfrm>
          <a:prstGeom prst="rect">
            <a:avLst/>
          </a:prstGeom>
          <a:solidFill>
            <a:srgbClr val="256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9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0A434D6-9B9C-4553-BF8A-18247649E892}"/>
              </a:ext>
            </a:extLst>
          </p:cNvPr>
          <p:cNvSpPr txBox="1"/>
          <p:nvPr/>
        </p:nvSpPr>
        <p:spPr>
          <a:xfrm>
            <a:off x="3816123" y="5225920"/>
            <a:ext cx="6705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372986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Нур-Султан, ул. Кунаева, 2, 10 этаж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+7 7172 95 48 49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info@csi.kz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csi.kz</a:t>
            </a:r>
          </a:p>
        </p:txBody>
      </p:sp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78C0178F-A60B-4B40-B0F9-B147C3947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396" y="2492593"/>
            <a:ext cx="1653278" cy="1162050"/>
          </a:xfrm>
          <a:prstGeom prst="rect">
            <a:avLst/>
          </a:prstGeom>
        </p:spPr>
      </p:pic>
      <p:sp>
        <p:nvSpPr>
          <p:cNvPr id="14" name="Прямоугольник 12">
            <a:extLst>
              <a:ext uri="{FF2B5EF4-FFF2-40B4-BE49-F238E27FC236}">
                <a16:creationId xmlns:a16="http://schemas.microsoft.com/office/drawing/2014/main" xmlns="" id="{8E2A9B08-8BB8-43E2-A7A7-1E11B6184F1D}"/>
              </a:ext>
            </a:extLst>
          </p:cNvPr>
          <p:cNvSpPr/>
          <p:nvPr/>
        </p:nvSpPr>
        <p:spPr>
          <a:xfrm>
            <a:off x="7797924" y="1522247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marL="0" lvl="0" algn="r" defTabSz="372986" rtl="0" eaLnBrk="1" latinLnBrk="0" hangingPunct="1">
              <a:buClr>
                <a:srgbClr val="2868A4"/>
              </a:buClr>
            </a:pPr>
            <a:r>
              <a:rPr lang="ru-RU" sz="1200" kern="1200" dirty="0">
                <a:solidFill>
                  <a:schemeClr val="tx2"/>
                </a:solidFill>
                <a:latin typeface="+mj-lt"/>
                <a:ea typeface="+mn-ea"/>
                <a:cs typeface="Segoe UI Semilight" panose="020B0402040204020203" pitchFamily="34" charset="0"/>
              </a:rPr>
              <a:t>Стратегический консалтинг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07DEE9F-E714-4008-831C-86B482C44918}"/>
              </a:ext>
            </a:extLst>
          </p:cNvPr>
          <p:cNvSpPr/>
          <p:nvPr/>
        </p:nvSpPr>
        <p:spPr>
          <a:xfrm>
            <a:off x="7797924" y="3016133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Финансовый консалтинг</a:t>
            </a:r>
          </a:p>
        </p:txBody>
      </p:sp>
      <p:sp>
        <p:nvSpPr>
          <p:cNvPr id="24" name="Прямоугольник 12">
            <a:extLst>
              <a:ext uri="{FF2B5EF4-FFF2-40B4-BE49-F238E27FC236}">
                <a16:creationId xmlns:a16="http://schemas.microsoft.com/office/drawing/2014/main" xmlns="" id="{7AD36DEA-E354-4BD8-B101-CD7370EB3588}"/>
              </a:ext>
            </a:extLst>
          </p:cNvPr>
          <p:cNvSpPr/>
          <p:nvPr/>
        </p:nvSpPr>
        <p:spPr>
          <a:xfrm>
            <a:off x="7797924" y="4519494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Единая статистическая база</a:t>
            </a:r>
          </a:p>
        </p:txBody>
      </p:sp>
      <p:sp>
        <p:nvSpPr>
          <p:cNvPr id="25" name="Прямоугольник 12">
            <a:extLst>
              <a:ext uri="{FF2B5EF4-FFF2-40B4-BE49-F238E27FC236}">
                <a16:creationId xmlns:a16="http://schemas.microsoft.com/office/drawing/2014/main" xmlns="" id="{E4F7806E-DD5A-4725-95A6-7167B75DB649}"/>
              </a:ext>
            </a:extLst>
          </p:cNvPr>
          <p:cNvSpPr/>
          <p:nvPr/>
        </p:nvSpPr>
        <p:spPr>
          <a:xfrm>
            <a:off x="7797924" y="3521738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lvl="0"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Медиаконсалтинг</a:t>
            </a:r>
          </a:p>
        </p:txBody>
      </p:sp>
      <p:sp>
        <p:nvSpPr>
          <p:cNvPr id="26" name="Прямоугольник 12">
            <a:extLst>
              <a:ext uri="{FF2B5EF4-FFF2-40B4-BE49-F238E27FC236}">
                <a16:creationId xmlns:a16="http://schemas.microsoft.com/office/drawing/2014/main" xmlns="" id="{9987F2F0-6285-4CD8-8175-E0BE60F940D9}"/>
              </a:ext>
            </a:extLst>
          </p:cNvPr>
          <p:cNvSpPr/>
          <p:nvPr/>
        </p:nvSpPr>
        <p:spPr>
          <a:xfrm>
            <a:off x="7797924" y="2018170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lvl="0"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Технологический консалтинг</a:t>
            </a:r>
          </a:p>
        </p:txBody>
      </p:sp>
      <p:sp>
        <p:nvSpPr>
          <p:cNvPr id="27" name="Прямоугольник 12">
            <a:extLst>
              <a:ext uri="{FF2B5EF4-FFF2-40B4-BE49-F238E27FC236}">
                <a16:creationId xmlns:a16="http://schemas.microsoft.com/office/drawing/2014/main" xmlns="" id="{299B65DF-B5B0-43BB-BBCF-CA0374603A86}"/>
              </a:ext>
            </a:extLst>
          </p:cNvPr>
          <p:cNvSpPr/>
          <p:nvPr/>
        </p:nvSpPr>
        <p:spPr>
          <a:xfrm>
            <a:off x="7797924" y="4024836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HR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-консалтинг</a:t>
            </a:r>
          </a:p>
        </p:txBody>
      </p:sp>
      <p:sp>
        <p:nvSpPr>
          <p:cNvPr id="28" name="Прямоугольник 12">
            <a:extLst>
              <a:ext uri="{FF2B5EF4-FFF2-40B4-BE49-F238E27FC236}">
                <a16:creationId xmlns:a16="http://schemas.microsoft.com/office/drawing/2014/main" xmlns="" id="{430B1F1B-1938-4849-ADE2-153585B80944}"/>
              </a:ext>
            </a:extLst>
          </p:cNvPr>
          <p:cNvSpPr/>
          <p:nvPr/>
        </p:nvSpPr>
        <p:spPr>
          <a:xfrm>
            <a:off x="7077467" y="2502037"/>
            <a:ext cx="3286141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Юридический и налоговый консалтинг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5AEFF46-5ED4-4A88-AC26-7A0C756CCF95}"/>
              </a:ext>
            </a:extLst>
          </p:cNvPr>
          <p:cNvSpPr/>
          <p:nvPr/>
        </p:nvSpPr>
        <p:spPr>
          <a:xfrm>
            <a:off x="3797708" y="1410956"/>
            <a:ext cx="34441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kern="1200" dirty="0">
                <a:solidFill>
                  <a:schemeClr val="tx2"/>
                </a:solidFill>
                <a:latin typeface="+mj-lt"/>
                <a:ea typeface="+mn-ea"/>
                <a:cs typeface="Segoe UI Semilight" panose="020B0402040204020203" pitchFamily="34" charset="0"/>
              </a:rPr>
              <a:t>Center for Strategic Initiatives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CSI Research &amp; Lab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Legal &amp; Tax Advisory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Capital</a:t>
            </a:r>
          </a:p>
          <a:p>
            <a:pPr marL="0" algn="l" defTabSz="3729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CSI Media &amp; Communications 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Academy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Stat</a:t>
            </a:r>
          </a:p>
        </p:txBody>
      </p:sp>
    </p:spTree>
    <p:extLst>
      <p:ext uri="{BB962C8B-B14F-4D97-AF65-F5344CB8AC3E}">
        <p14:creationId xmlns:p14="http://schemas.microsoft.com/office/powerpoint/2010/main" val="42230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36715" y="3136612"/>
            <a:ext cx="7661561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lnSpc>
                <a:spcPct val="100000"/>
              </a:lnSpc>
              <a:defRPr lang="en-GB" sz="3200" b="0" dirty="0">
                <a:solidFill>
                  <a:srgbClr val="2868A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72986"/>
            <a:r>
              <a:rPr lang="ru-RU" dirty="0"/>
              <a:t>Наименование проекта</a:t>
            </a:r>
            <a:endParaRPr lang="en-GB" dirty="0"/>
          </a:p>
        </p:txBody>
      </p:sp>
      <p:sp>
        <p:nvSpPr>
          <p:cNvPr id="22" name="Подзаголовок 2">
            <a:extLst>
              <a:ext uri="{FF2B5EF4-FFF2-40B4-BE49-F238E27FC236}">
                <a16:creationId xmlns:a16="http://schemas.microsoft.com/office/drawing/2014/main" xmlns="" id="{538DCBED-2335-4678-8F83-B693E2206D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6715" y="6010331"/>
            <a:ext cx="2539145" cy="30698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GB" sz="1600" b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</a:lstStyle>
          <a:p>
            <a:pPr marL="57159" lvl="0" indent="-2857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Дата</a:t>
            </a:r>
            <a:endParaRPr lang="en-GB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FD63E91-F7D9-46B4-8EC8-17A318A9C1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1416" b="29091"/>
          <a:stretch/>
        </p:blipFill>
        <p:spPr>
          <a:xfrm>
            <a:off x="6267636" y="2540000"/>
            <a:ext cx="5924366" cy="4318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819F6FC-AA13-40B6-97AB-56E224DB6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77" y="586715"/>
            <a:ext cx="5259554" cy="8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3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именование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55541" y="3108007"/>
            <a:ext cx="6165320" cy="48902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lang="ru-RU" sz="2000" b="0" dirty="0">
                <a:solidFill>
                  <a:srgbClr val="2868A4"/>
                </a:solidFill>
                <a:latin typeface="+mn-lt"/>
              </a:defRPr>
            </a:lvl1pPr>
          </a:lstStyle>
          <a:p>
            <a:pPr marL="0" lvl="0"/>
            <a:r>
              <a:rPr lang="ru-RU" dirty="0"/>
              <a:t>Наименование раздела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014C988-CF4E-4FB2-B291-F3F7E19AB21B}"/>
              </a:ext>
            </a:extLst>
          </p:cNvPr>
          <p:cNvSpPr/>
          <p:nvPr/>
        </p:nvSpPr>
        <p:spPr>
          <a:xfrm>
            <a:off x="646121" y="517427"/>
            <a:ext cx="10885479" cy="5849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ED81E5F-D271-492B-8AC5-C6C4F8E7B7D0}"/>
              </a:ext>
            </a:extLst>
          </p:cNvPr>
          <p:cNvSpPr/>
          <p:nvPr/>
        </p:nvSpPr>
        <p:spPr>
          <a:xfrm>
            <a:off x="635959" y="6365081"/>
            <a:ext cx="10903579" cy="77466"/>
          </a:xfrm>
          <a:prstGeom prst="rect">
            <a:avLst/>
          </a:prstGeom>
          <a:solidFill>
            <a:srgbClr val="256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9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6DC4095-AB42-45E5-9B92-495940244BE1}"/>
              </a:ext>
            </a:extLst>
          </p:cNvPr>
          <p:cNvSpPr/>
          <p:nvPr/>
        </p:nvSpPr>
        <p:spPr>
          <a:xfrm>
            <a:off x="646121" y="517427"/>
            <a:ext cx="10885479" cy="5849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View – Master Slides)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6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 примеч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View – Master Slides)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28DFDB07-A563-4E06-B116-FDE6619E9A7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824" y="6278682"/>
            <a:ext cx="1180381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</p:spTree>
    <p:extLst>
      <p:ext uri="{BB962C8B-B14F-4D97-AF65-F5344CB8AC3E}">
        <p14:creationId xmlns:p14="http://schemas.microsoft.com/office/powerpoint/2010/main" val="331593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1 стр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941AD563-81FE-4EC0-A756-17D5F37BF44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891812"/>
            <a:ext cx="11660092" cy="6076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одну строку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580147E-A302-4CBD-9AA2-E85138DFFB4B}"/>
              </a:ext>
            </a:extLst>
          </p:cNvPr>
          <p:cNvCxnSpPr>
            <a:cxnSpLocks/>
          </p:cNvCxnSpPr>
          <p:nvPr/>
        </p:nvCxnSpPr>
        <p:spPr>
          <a:xfrm>
            <a:off x="-14068" y="581849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16CEC121-FEF0-4D4E-9C80-6E2185C3F1C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873" y="5527513"/>
            <a:ext cx="1200679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</p:spTree>
    <p:extLst>
      <p:ext uri="{BB962C8B-B14F-4D97-AF65-F5344CB8AC3E}">
        <p14:creationId xmlns:p14="http://schemas.microsoft.com/office/powerpoint/2010/main" val="199403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2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C33FD970-5571-46D1-A366-E8BF794616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672995"/>
            <a:ext cx="11660092" cy="8063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две строки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5D27D441-14B8-4671-B0C1-04372B0F3262}"/>
              </a:ext>
            </a:extLst>
          </p:cNvPr>
          <p:cNvCxnSpPr>
            <a:cxnSpLocks/>
          </p:cNvCxnSpPr>
          <p:nvPr/>
        </p:nvCxnSpPr>
        <p:spPr>
          <a:xfrm>
            <a:off x="-14068" y="558804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B53733B7-13FF-4846-8C3F-EA867365BEC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5874" y="5299788"/>
            <a:ext cx="1201372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C07EA95C-9312-4964-8AB3-4D0F16B93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504DCB5C-2929-4940-84CB-D8809A986AB6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xmlns="" id="{9D42BF7B-1E10-4F5D-B182-6858EE14BC37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145C1714-B250-482C-9A0A-D27FBF15E43D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15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339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3 и более стр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C33FD970-5571-46D1-A366-E8BF794616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478597"/>
            <a:ext cx="11660092" cy="100072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три и более строк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5D27D441-14B8-4671-B0C1-04372B0F3262}"/>
              </a:ext>
            </a:extLst>
          </p:cNvPr>
          <p:cNvCxnSpPr>
            <a:cxnSpLocks/>
          </p:cNvCxnSpPr>
          <p:nvPr/>
        </p:nvCxnSpPr>
        <p:spPr>
          <a:xfrm>
            <a:off x="-14068" y="5373297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B53733B7-13FF-4846-8C3F-EA867365BEC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5874" y="5085045"/>
            <a:ext cx="1201372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C48E7AB1-16CC-4D8A-9A9A-E0C0EB68F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xmlns="" id="{F19E32DF-2F64-407B-B14B-6FC60136288D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xmlns="" id="{92221DEC-CED4-4639-8137-9852AB45AA85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D981B318-7E99-484F-AF53-BD116072692F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199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именование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55541" y="3108007"/>
            <a:ext cx="6165320" cy="48902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lang="ru-RU" sz="2000" b="0" dirty="0">
                <a:solidFill>
                  <a:srgbClr val="2868A4"/>
                </a:solidFill>
                <a:latin typeface="+mn-lt"/>
              </a:defRPr>
            </a:lvl1pPr>
          </a:lstStyle>
          <a:p>
            <a:pPr marL="0" lvl="0"/>
            <a:r>
              <a:rPr lang="ru-RU" dirty="0"/>
              <a:t>Наименование раздела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014C988-CF4E-4FB2-B291-F3F7E19AB21B}"/>
              </a:ext>
            </a:extLst>
          </p:cNvPr>
          <p:cNvSpPr/>
          <p:nvPr/>
        </p:nvSpPr>
        <p:spPr>
          <a:xfrm>
            <a:off x="646121" y="517427"/>
            <a:ext cx="10885479" cy="5849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ED81E5F-D271-492B-8AC5-C6C4F8E7B7D0}"/>
              </a:ext>
            </a:extLst>
          </p:cNvPr>
          <p:cNvSpPr/>
          <p:nvPr/>
        </p:nvSpPr>
        <p:spPr>
          <a:xfrm>
            <a:off x="635959" y="6365081"/>
            <a:ext cx="10903579" cy="77466"/>
          </a:xfrm>
          <a:prstGeom prst="rect">
            <a:avLst/>
          </a:prstGeom>
          <a:solidFill>
            <a:srgbClr val="256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9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6DC4095-AB42-45E5-9B92-495940244BE1}"/>
              </a:ext>
            </a:extLst>
          </p:cNvPr>
          <p:cNvSpPr/>
          <p:nvPr/>
        </p:nvSpPr>
        <p:spPr>
          <a:xfrm>
            <a:off x="646121" y="517427"/>
            <a:ext cx="10885479" cy="5849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справ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F822D7FF-FD66-4F7E-AF0E-25C8ACD6C44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824" y="6269804"/>
            <a:ext cx="1180381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5647221B-A6CB-4725-BFCF-2852A728E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50037" y="1190626"/>
            <a:ext cx="2881602" cy="5064701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285750" indent="-285750" defTabSz="354013">
              <a:lnSpc>
                <a:spcPct val="100000"/>
              </a:lnSpc>
              <a:buClr>
                <a:schemeClr val="accent1"/>
              </a:buClr>
              <a:buSzPct val="130000"/>
              <a:buFont typeface="Segoe UI Semibold" panose="020B0702040204020203" pitchFamily="34" charset="0"/>
              <a:buChar char="›"/>
              <a:defRPr lang="ru-RU" sz="1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xmlns="" id="{C7BF3D39-2DD0-445F-A357-4A6009AE3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164C7738-2902-4A44-BD47-9DBCA12C1991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xmlns="" id="{E725503F-FA37-4B03-8693-BF355BB6776B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1580C86-7E53-4A12-BD08-841090B0E3C1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88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40">
          <p15:clr>
            <a:srgbClr val="A4A3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1 строка + вывод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941AD563-81FE-4EC0-A756-17D5F37BF44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891812"/>
            <a:ext cx="11660092" cy="6076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одну строку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580147E-A302-4CBD-9AA2-E85138DFFB4B}"/>
              </a:ext>
            </a:extLst>
          </p:cNvPr>
          <p:cNvCxnSpPr>
            <a:cxnSpLocks/>
          </p:cNvCxnSpPr>
          <p:nvPr/>
        </p:nvCxnSpPr>
        <p:spPr>
          <a:xfrm>
            <a:off x="-14068" y="581849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16CEC121-FEF0-4D4E-9C80-6E2185C3F1C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873" y="5527513"/>
            <a:ext cx="1200679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6711F5B2-D4F4-4EFC-97A5-4A01DC5A5A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950036" y="1023042"/>
            <a:ext cx="2954341" cy="4309449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-285750" defTabSz="354013">
              <a:lnSpc>
                <a:spcPct val="100000"/>
              </a:lnSpc>
              <a:buClr>
                <a:schemeClr val="accent1"/>
              </a:buClr>
              <a:buSzPct val="130000"/>
              <a:buFont typeface="Segoe UI Semibold" panose="020B0702040204020203" pitchFamily="34" charset="0"/>
              <a:buChar char="›"/>
              <a:defRPr lang="ru-RU" sz="1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383650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xmlns="" id="{84369320-5958-488D-A676-EE94D22D5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xmlns="" id="{AB8AEA25-37A4-4EC5-9E25-BD24003CDE5C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768114DC-97EB-4FAA-9A24-1E9F33B13E95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888C93AF-BA4F-49BE-B123-15C01E0C5C0E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65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211">
          <p15:clr>
            <a:srgbClr val="A4A3A4"/>
          </p15:clr>
        </p15:guide>
        <p15:guide id="3" orient="horz" pos="179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аще 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110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2BDEC23F-D772-4F7B-B80C-FD6456021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/>
          <a:stretch/>
        </p:blipFill>
        <p:spPr>
          <a:xfrm>
            <a:off x="635958" y="487973"/>
            <a:ext cx="10920084" cy="5882053"/>
          </a:xfrm>
          <a:prstGeom prst="rect">
            <a:avLst/>
          </a:prstGeom>
        </p:spPr>
      </p:pic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xmlns="" id="{9A71C90A-1754-478C-A329-9BD607AC26ED}"/>
              </a:ext>
            </a:extLst>
          </p:cNvPr>
          <p:cNvSpPr/>
          <p:nvPr/>
        </p:nvSpPr>
        <p:spPr>
          <a:xfrm>
            <a:off x="635959" y="6335774"/>
            <a:ext cx="10920083" cy="84792"/>
          </a:xfrm>
          <a:prstGeom prst="rect">
            <a:avLst/>
          </a:prstGeom>
          <a:solidFill>
            <a:srgbClr val="256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9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0A434D6-9B9C-4553-BF8A-18247649E892}"/>
              </a:ext>
            </a:extLst>
          </p:cNvPr>
          <p:cNvSpPr txBox="1"/>
          <p:nvPr/>
        </p:nvSpPr>
        <p:spPr>
          <a:xfrm>
            <a:off x="3816123" y="5225920"/>
            <a:ext cx="6705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372986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Нур-Султан, ул. Кунаева, 2, 10 этаж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+7 7172 95 48 49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info@csi.kz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csi.kz</a:t>
            </a:r>
          </a:p>
        </p:txBody>
      </p:sp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78C0178F-A60B-4B40-B0F9-B147C3947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396" y="2492593"/>
            <a:ext cx="1653278" cy="1162050"/>
          </a:xfrm>
          <a:prstGeom prst="rect">
            <a:avLst/>
          </a:prstGeom>
        </p:spPr>
      </p:pic>
      <p:sp>
        <p:nvSpPr>
          <p:cNvPr id="14" name="Прямоугольник 12">
            <a:extLst>
              <a:ext uri="{FF2B5EF4-FFF2-40B4-BE49-F238E27FC236}">
                <a16:creationId xmlns:a16="http://schemas.microsoft.com/office/drawing/2014/main" xmlns="" id="{8E2A9B08-8BB8-43E2-A7A7-1E11B6184F1D}"/>
              </a:ext>
            </a:extLst>
          </p:cNvPr>
          <p:cNvSpPr/>
          <p:nvPr/>
        </p:nvSpPr>
        <p:spPr>
          <a:xfrm>
            <a:off x="7797924" y="1522247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marL="0" lvl="0" algn="r" defTabSz="372986" rtl="0" eaLnBrk="1" latinLnBrk="0" hangingPunct="1">
              <a:buClr>
                <a:srgbClr val="2868A4"/>
              </a:buClr>
            </a:pPr>
            <a:r>
              <a:rPr lang="ru-RU" sz="1200" kern="1200" dirty="0">
                <a:solidFill>
                  <a:schemeClr val="tx2"/>
                </a:solidFill>
                <a:latin typeface="+mj-lt"/>
                <a:ea typeface="+mn-ea"/>
                <a:cs typeface="Segoe UI Semilight" panose="020B0402040204020203" pitchFamily="34" charset="0"/>
              </a:rPr>
              <a:t>Стратегический консалтинг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07DEE9F-E714-4008-831C-86B482C44918}"/>
              </a:ext>
            </a:extLst>
          </p:cNvPr>
          <p:cNvSpPr/>
          <p:nvPr/>
        </p:nvSpPr>
        <p:spPr>
          <a:xfrm>
            <a:off x="7797924" y="3016133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Финансовый консалтинг</a:t>
            </a:r>
          </a:p>
        </p:txBody>
      </p:sp>
      <p:sp>
        <p:nvSpPr>
          <p:cNvPr id="24" name="Прямоугольник 12">
            <a:extLst>
              <a:ext uri="{FF2B5EF4-FFF2-40B4-BE49-F238E27FC236}">
                <a16:creationId xmlns:a16="http://schemas.microsoft.com/office/drawing/2014/main" xmlns="" id="{7AD36DEA-E354-4BD8-B101-CD7370EB3588}"/>
              </a:ext>
            </a:extLst>
          </p:cNvPr>
          <p:cNvSpPr/>
          <p:nvPr/>
        </p:nvSpPr>
        <p:spPr>
          <a:xfrm>
            <a:off x="7797924" y="4519494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Единая статистическая база</a:t>
            </a:r>
          </a:p>
        </p:txBody>
      </p:sp>
      <p:sp>
        <p:nvSpPr>
          <p:cNvPr id="25" name="Прямоугольник 12">
            <a:extLst>
              <a:ext uri="{FF2B5EF4-FFF2-40B4-BE49-F238E27FC236}">
                <a16:creationId xmlns:a16="http://schemas.microsoft.com/office/drawing/2014/main" xmlns="" id="{E4F7806E-DD5A-4725-95A6-7167B75DB649}"/>
              </a:ext>
            </a:extLst>
          </p:cNvPr>
          <p:cNvSpPr/>
          <p:nvPr/>
        </p:nvSpPr>
        <p:spPr>
          <a:xfrm>
            <a:off x="7797924" y="3521738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lvl="0"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Медиаконсалтинг</a:t>
            </a:r>
          </a:p>
        </p:txBody>
      </p:sp>
      <p:sp>
        <p:nvSpPr>
          <p:cNvPr id="26" name="Прямоугольник 12">
            <a:extLst>
              <a:ext uri="{FF2B5EF4-FFF2-40B4-BE49-F238E27FC236}">
                <a16:creationId xmlns:a16="http://schemas.microsoft.com/office/drawing/2014/main" xmlns="" id="{9987F2F0-6285-4CD8-8175-E0BE60F940D9}"/>
              </a:ext>
            </a:extLst>
          </p:cNvPr>
          <p:cNvSpPr/>
          <p:nvPr/>
        </p:nvSpPr>
        <p:spPr>
          <a:xfrm>
            <a:off x="7797924" y="2018170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lvl="0"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Технологический консалтинг</a:t>
            </a:r>
          </a:p>
        </p:txBody>
      </p:sp>
      <p:sp>
        <p:nvSpPr>
          <p:cNvPr id="27" name="Прямоугольник 12">
            <a:extLst>
              <a:ext uri="{FF2B5EF4-FFF2-40B4-BE49-F238E27FC236}">
                <a16:creationId xmlns:a16="http://schemas.microsoft.com/office/drawing/2014/main" xmlns="" id="{299B65DF-B5B0-43BB-BBCF-CA0374603A86}"/>
              </a:ext>
            </a:extLst>
          </p:cNvPr>
          <p:cNvSpPr/>
          <p:nvPr/>
        </p:nvSpPr>
        <p:spPr>
          <a:xfrm>
            <a:off x="7797924" y="4024836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HR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-консалтинг</a:t>
            </a:r>
          </a:p>
        </p:txBody>
      </p:sp>
      <p:sp>
        <p:nvSpPr>
          <p:cNvPr id="28" name="Прямоугольник 12">
            <a:extLst>
              <a:ext uri="{FF2B5EF4-FFF2-40B4-BE49-F238E27FC236}">
                <a16:creationId xmlns:a16="http://schemas.microsoft.com/office/drawing/2014/main" xmlns="" id="{430B1F1B-1938-4849-ADE2-153585B80944}"/>
              </a:ext>
            </a:extLst>
          </p:cNvPr>
          <p:cNvSpPr/>
          <p:nvPr/>
        </p:nvSpPr>
        <p:spPr>
          <a:xfrm>
            <a:off x="7077467" y="2502037"/>
            <a:ext cx="3286141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Юридический и налоговый консалтинг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5AEFF46-5ED4-4A88-AC26-7A0C756CCF95}"/>
              </a:ext>
            </a:extLst>
          </p:cNvPr>
          <p:cNvSpPr/>
          <p:nvPr/>
        </p:nvSpPr>
        <p:spPr>
          <a:xfrm>
            <a:off x="3797708" y="1410956"/>
            <a:ext cx="34441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kern="1200" dirty="0">
                <a:solidFill>
                  <a:schemeClr val="tx2"/>
                </a:solidFill>
                <a:latin typeface="+mj-lt"/>
                <a:ea typeface="+mn-ea"/>
                <a:cs typeface="Segoe UI Semilight" panose="020B0402040204020203" pitchFamily="34" charset="0"/>
              </a:rPr>
              <a:t>Center for Strategic Initiatives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CSI Research &amp; Lab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Legal &amp; Tax Advisory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Capital</a:t>
            </a:r>
          </a:p>
          <a:p>
            <a:pPr marL="0" algn="l" defTabSz="3729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CSI Media &amp; Communications 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Academy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Stat</a:t>
            </a:r>
          </a:p>
        </p:txBody>
      </p:sp>
    </p:spTree>
    <p:extLst>
      <p:ext uri="{BB962C8B-B14F-4D97-AF65-F5344CB8AC3E}">
        <p14:creationId xmlns:p14="http://schemas.microsoft.com/office/powerpoint/2010/main" val="10295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36715" y="3136612"/>
            <a:ext cx="7661561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lnSpc>
                <a:spcPct val="100000"/>
              </a:lnSpc>
              <a:defRPr lang="en-GB" sz="3200" b="0" dirty="0">
                <a:solidFill>
                  <a:srgbClr val="2868A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72986"/>
            <a:r>
              <a:rPr lang="ru-RU" dirty="0"/>
              <a:t>Наименование проекта</a:t>
            </a:r>
            <a:endParaRPr lang="en-GB" dirty="0"/>
          </a:p>
        </p:txBody>
      </p:sp>
      <p:sp>
        <p:nvSpPr>
          <p:cNvPr id="22" name="Подзаголовок 2">
            <a:extLst>
              <a:ext uri="{FF2B5EF4-FFF2-40B4-BE49-F238E27FC236}">
                <a16:creationId xmlns:a16="http://schemas.microsoft.com/office/drawing/2014/main" xmlns="" id="{538DCBED-2335-4678-8F83-B693E2206D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6715" y="6010331"/>
            <a:ext cx="2539145" cy="30698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GB" sz="1600" b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</a:lstStyle>
          <a:p>
            <a:pPr marL="57159" lvl="0" indent="-2857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Дата</a:t>
            </a:r>
            <a:endParaRPr lang="en-GB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FD63E91-F7D9-46B4-8EC8-17A318A9C1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1416" b="29091"/>
          <a:stretch/>
        </p:blipFill>
        <p:spPr>
          <a:xfrm>
            <a:off x="6267636" y="2540000"/>
            <a:ext cx="5924366" cy="4318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819F6FC-AA13-40B6-97AB-56E224DB6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77" y="586715"/>
            <a:ext cx="5259554" cy="8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именование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55541" y="3108007"/>
            <a:ext cx="6165320" cy="48902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lang="ru-RU" sz="2000" b="0" dirty="0">
                <a:solidFill>
                  <a:srgbClr val="2868A4"/>
                </a:solidFill>
                <a:latin typeface="+mn-lt"/>
              </a:defRPr>
            </a:lvl1pPr>
          </a:lstStyle>
          <a:p>
            <a:pPr marL="0" lvl="0"/>
            <a:r>
              <a:rPr lang="ru-RU" dirty="0"/>
              <a:t>Наименование раздела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014C988-CF4E-4FB2-B291-F3F7E19AB21B}"/>
              </a:ext>
            </a:extLst>
          </p:cNvPr>
          <p:cNvSpPr/>
          <p:nvPr/>
        </p:nvSpPr>
        <p:spPr>
          <a:xfrm>
            <a:off x="646121" y="517427"/>
            <a:ext cx="10885479" cy="5849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ED81E5F-D271-492B-8AC5-C6C4F8E7B7D0}"/>
              </a:ext>
            </a:extLst>
          </p:cNvPr>
          <p:cNvSpPr/>
          <p:nvPr/>
        </p:nvSpPr>
        <p:spPr>
          <a:xfrm>
            <a:off x="635959" y="6365081"/>
            <a:ext cx="10903579" cy="77466"/>
          </a:xfrm>
          <a:prstGeom prst="rect">
            <a:avLst/>
          </a:prstGeom>
          <a:solidFill>
            <a:srgbClr val="256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9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6DC4095-AB42-45E5-9B92-495940244BE1}"/>
              </a:ext>
            </a:extLst>
          </p:cNvPr>
          <p:cNvSpPr/>
          <p:nvPr/>
        </p:nvSpPr>
        <p:spPr>
          <a:xfrm>
            <a:off x="646121" y="517427"/>
            <a:ext cx="10885479" cy="5849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1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View – Master Slides)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 примеч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View – Master Slides)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28DFDB07-A563-4E06-B116-FDE6619E9A7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824" y="6278682"/>
            <a:ext cx="1180381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</p:spTree>
    <p:extLst>
      <p:ext uri="{BB962C8B-B14F-4D97-AF65-F5344CB8AC3E}">
        <p14:creationId xmlns:p14="http://schemas.microsoft.com/office/powerpoint/2010/main" val="274082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1 стр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941AD563-81FE-4EC0-A756-17D5F37BF44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891812"/>
            <a:ext cx="11660092" cy="6076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одну строку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580147E-A302-4CBD-9AA2-E85138DFFB4B}"/>
              </a:ext>
            </a:extLst>
          </p:cNvPr>
          <p:cNvCxnSpPr>
            <a:cxnSpLocks/>
          </p:cNvCxnSpPr>
          <p:nvPr/>
        </p:nvCxnSpPr>
        <p:spPr>
          <a:xfrm>
            <a:off x="-14068" y="581849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16CEC121-FEF0-4D4E-9C80-6E2185C3F1C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873" y="5527513"/>
            <a:ext cx="1200679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</p:spTree>
    <p:extLst>
      <p:ext uri="{BB962C8B-B14F-4D97-AF65-F5344CB8AC3E}">
        <p14:creationId xmlns:p14="http://schemas.microsoft.com/office/powerpoint/2010/main" val="153115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View – Master Slides)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73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2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C33FD970-5571-46D1-A366-E8BF794616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672995"/>
            <a:ext cx="11660092" cy="8063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две строки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5D27D441-14B8-4671-B0C1-04372B0F3262}"/>
              </a:ext>
            </a:extLst>
          </p:cNvPr>
          <p:cNvCxnSpPr>
            <a:cxnSpLocks/>
          </p:cNvCxnSpPr>
          <p:nvPr/>
        </p:nvCxnSpPr>
        <p:spPr>
          <a:xfrm>
            <a:off x="-14068" y="558804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B53733B7-13FF-4846-8C3F-EA867365BEC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5874" y="5299788"/>
            <a:ext cx="1201372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C07EA95C-9312-4964-8AB3-4D0F16B93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504DCB5C-2929-4940-84CB-D8809A986AB6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xmlns="" id="{9D42BF7B-1E10-4F5D-B182-6858EE14BC37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145C1714-B250-482C-9A0A-D27FBF15E43D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6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339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3 и более стр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C33FD970-5571-46D1-A366-E8BF794616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478597"/>
            <a:ext cx="11660092" cy="100072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три и более строк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5D27D441-14B8-4671-B0C1-04372B0F3262}"/>
              </a:ext>
            </a:extLst>
          </p:cNvPr>
          <p:cNvCxnSpPr>
            <a:cxnSpLocks/>
          </p:cNvCxnSpPr>
          <p:nvPr/>
        </p:nvCxnSpPr>
        <p:spPr>
          <a:xfrm>
            <a:off x="-14068" y="5373297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B53733B7-13FF-4846-8C3F-EA867365BEC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5874" y="5085045"/>
            <a:ext cx="1201372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C48E7AB1-16CC-4D8A-9A9A-E0C0EB68F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xmlns="" id="{F19E32DF-2F64-407B-B14B-6FC60136288D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xmlns="" id="{92221DEC-CED4-4639-8137-9852AB45AA85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D981B318-7E99-484F-AF53-BD116072692F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76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199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справ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F822D7FF-FD66-4F7E-AF0E-25C8ACD6C44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824" y="6269804"/>
            <a:ext cx="1180381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5647221B-A6CB-4725-BFCF-2852A728E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50037" y="1190626"/>
            <a:ext cx="2881602" cy="5064701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285750" indent="-285750" defTabSz="354013">
              <a:lnSpc>
                <a:spcPct val="100000"/>
              </a:lnSpc>
              <a:buClr>
                <a:schemeClr val="accent1"/>
              </a:buClr>
              <a:buSzPct val="130000"/>
              <a:buFont typeface="Segoe UI Semibold" panose="020B0702040204020203" pitchFamily="34" charset="0"/>
              <a:buChar char="›"/>
              <a:defRPr lang="ru-RU" sz="1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xmlns="" id="{C7BF3D39-2DD0-445F-A357-4A6009AE3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164C7738-2902-4A44-BD47-9DBCA12C1991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xmlns="" id="{E725503F-FA37-4B03-8693-BF355BB6776B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1580C86-7E53-4A12-BD08-841090B0E3C1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3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40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1 строка + вывод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941AD563-81FE-4EC0-A756-17D5F37BF44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891812"/>
            <a:ext cx="11660092" cy="6076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одну строку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580147E-A302-4CBD-9AA2-E85138DFFB4B}"/>
              </a:ext>
            </a:extLst>
          </p:cNvPr>
          <p:cNvCxnSpPr>
            <a:cxnSpLocks/>
          </p:cNvCxnSpPr>
          <p:nvPr/>
        </p:nvCxnSpPr>
        <p:spPr>
          <a:xfrm>
            <a:off x="-14068" y="581849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16CEC121-FEF0-4D4E-9C80-6E2185C3F1C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873" y="5527513"/>
            <a:ext cx="1200679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6711F5B2-D4F4-4EFC-97A5-4A01DC5A5A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950036" y="1023042"/>
            <a:ext cx="2954341" cy="4309449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-285750" defTabSz="354013">
              <a:lnSpc>
                <a:spcPct val="100000"/>
              </a:lnSpc>
              <a:buClr>
                <a:schemeClr val="accent1"/>
              </a:buClr>
              <a:buSzPct val="130000"/>
              <a:buFont typeface="Segoe UI Semibold" panose="020B0702040204020203" pitchFamily="34" charset="0"/>
              <a:buChar char="›"/>
              <a:defRPr lang="ru-RU" sz="1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73068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xmlns="" id="{84369320-5958-488D-A676-EE94D22D5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xmlns="" id="{AB8AEA25-37A4-4EC5-9E25-BD24003CDE5C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768114DC-97EB-4FAA-9A24-1E9F33B13E95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888C93AF-BA4F-49BE-B123-15C01E0C5C0E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211">
          <p15:clr>
            <a:srgbClr val="A4A3A4"/>
          </p15:clr>
        </p15:guide>
        <p15:guide id="3" orient="horz" pos="179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аще 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9345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Рисунок 87">
            <a:extLst>
              <a:ext uri="{FF2B5EF4-FFF2-40B4-BE49-F238E27FC236}">
                <a16:creationId xmlns:a16="http://schemas.microsoft.com/office/drawing/2014/main" xmlns="" id="{2BDEC23F-D772-4F7B-B80C-FD6456021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/>
          <a:stretch/>
        </p:blipFill>
        <p:spPr>
          <a:xfrm>
            <a:off x="635958" y="487973"/>
            <a:ext cx="10920084" cy="5882053"/>
          </a:xfrm>
          <a:prstGeom prst="rect">
            <a:avLst/>
          </a:prstGeom>
        </p:spPr>
      </p:pic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xmlns="" id="{9A71C90A-1754-478C-A329-9BD607AC26ED}"/>
              </a:ext>
            </a:extLst>
          </p:cNvPr>
          <p:cNvSpPr/>
          <p:nvPr/>
        </p:nvSpPr>
        <p:spPr>
          <a:xfrm>
            <a:off x="635959" y="6335774"/>
            <a:ext cx="10920083" cy="84792"/>
          </a:xfrm>
          <a:prstGeom prst="rect">
            <a:avLst/>
          </a:prstGeom>
          <a:solidFill>
            <a:srgbClr val="256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9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0A434D6-9B9C-4553-BF8A-18247649E892}"/>
              </a:ext>
            </a:extLst>
          </p:cNvPr>
          <p:cNvSpPr txBox="1"/>
          <p:nvPr/>
        </p:nvSpPr>
        <p:spPr>
          <a:xfrm>
            <a:off x="3816123" y="5225920"/>
            <a:ext cx="6705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372986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Нур-Султан, ул. Кунаева, 2, 10 этаж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+7 7172 95 48 49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info@csi.kz  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|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csi.kz</a:t>
            </a:r>
          </a:p>
        </p:txBody>
      </p:sp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78C0178F-A60B-4B40-B0F9-B147C3947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396" y="2492593"/>
            <a:ext cx="1653278" cy="1162050"/>
          </a:xfrm>
          <a:prstGeom prst="rect">
            <a:avLst/>
          </a:prstGeom>
        </p:spPr>
      </p:pic>
      <p:sp>
        <p:nvSpPr>
          <p:cNvPr id="14" name="Прямоугольник 12">
            <a:extLst>
              <a:ext uri="{FF2B5EF4-FFF2-40B4-BE49-F238E27FC236}">
                <a16:creationId xmlns:a16="http://schemas.microsoft.com/office/drawing/2014/main" xmlns="" id="{8E2A9B08-8BB8-43E2-A7A7-1E11B6184F1D}"/>
              </a:ext>
            </a:extLst>
          </p:cNvPr>
          <p:cNvSpPr/>
          <p:nvPr/>
        </p:nvSpPr>
        <p:spPr>
          <a:xfrm>
            <a:off x="7797924" y="1522247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marL="0" lvl="0" algn="r" defTabSz="372986" rtl="0" eaLnBrk="1" latinLnBrk="0" hangingPunct="1">
              <a:buClr>
                <a:srgbClr val="2868A4"/>
              </a:buClr>
            </a:pPr>
            <a:r>
              <a:rPr lang="ru-RU" sz="1200" kern="1200" dirty="0">
                <a:solidFill>
                  <a:schemeClr val="tx2"/>
                </a:solidFill>
                <a:latin typeface="+mj-lt"/>
                <a:ea typeface="+mn-ea"/>
                <a:cs typeface="Segoe UI Semilight" panose="020B0402040204020203" pitchFamily="34" charset="0"/>
              </a:rPr>
              <a:t>Стратегический консалтинг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07DEE9F-E714-4008-831C-86B482C44918}"/>
              </a:ext>
            </a:extLst>
          </p:cNvPr>
          <p:cNvSpPr/>
          <p:nvPr/>
        </p:nvSpPr>
        <p:spPr>
          <a:xfrm>
            <a:off x="7797924" y="3016133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Финансовый консалтинг</a:t>
            </a:r>
          </a:p>
        </p:txBody>
      </p:sp>
      <p:sp>
        <p:nvSpPr>
          <p:cNvPr id="24" name="Прямоугольник 12">
            <a:extLst>
              <a:ext uri="{FF2B5EF4-FFF2-40B4-BE49-F238E27FC236}">
                <a16:creationId xmlns:a16="http://schemas.microsoft.com/office/drawing/2014/main" xmlns="" id="{7AD36DEA-E354-4BD8-B101-CD7370EB3588}"/>
              </a:ext>
            </a:extLst>
          </p:cNvPr>
          <p:cNvSpPr/>
          <p:nvPr/>
        </p:nvSpPr>
        <p:spPr>
          <a:xfrm>
            <a:off x="7797924" y="4519494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Единая статистическая база</a:t>
            </a:r>
          </a:p>
        </p:txBody>
      </p:sp>
      <p:sp>
        <p:nvSpPr>
          <p:cNvPr id="25" name="Прямоугольник 12">
            <a:extLst>
              <a:ext uri="{FF2B5EF4-FFF2-40B4-BE49-F238E27FC236}">
                <a16:creationId xmlns:a16="http://schemas.microsoft.com/office/drawing/2014/main" xmlns="" id="{E4F7806E-DD5A-4725-95A6-7167B75DB649}"/>
              </a:ext>
            </a:extLst>
          </p:cNvPr>
          <p:cNvSpPr/>
          <p:nvPr/>
        </p:nvSpPr>
        <p:spPr>
          <a:xfrm>
            <a:off x="7797924" y="3521738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lvl="0"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Медиаконсалтинг</a:t>
            </a:r>
          </a:p>
        </p:txBody>
      </p:sp>
      <p:sp>
        <p:nvSpPr>
          <p:cNvPr id="26" name="Прямоугольник 12">
            <a:extLst>
              <a:ext uri="{FF2B5EF4-FFF2-40B4-BE49-F238E27FC236}">
                <a16:creationId xmlns:a16="http://schemas.microsoft.com/office/drawing/2014/main" xmlns="" id="{9987F2F0-6285-4CD8-8175-E0BE60F940D9}"/>
              </a:ext>
            </a:extLst>
          </p:cNvPr>
          <p:cNvSpPr/>
          <p:nvPr/>
        </p:nvSpPr>
        <p:spPr>
          <a:xfrm>
            <a:off x="7797924" y="2018170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lvl="0"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Технологический консалтинг</a:t>
            </a:r>
          </a:p>
        </p:txBody>
      </p:sp>
      <p:sp>
        <p:nvSpPr>
          <p:cNvPr id="27" name="Прямоугольник 12">
            <a:extLst>
              <a:ext uri="{FF2B5EF4-FFF2-40B4-BE49-F238E27FC236}">
                <a16:creationId xmlns:a16="http://schemas.microsoft.com/office/drawing/2014/main" xmlns="" id="{299B65DF-B5B0-43BB-BBCF-CA0374603A86}"/>
              </a:ext>
            </a:extLst>
          </p:cNvPr>
          <p:cNvSpPr/>
          <p:nvPr/>
        </p:nvSpPr>
        <p:spPr>
          <a:xfrm>
            <a:off x="7797924" y="4024836"/>
            <a:ext cx="256568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HR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-консалтинг</a:t>
            </a:r>
          </a:p>
        </p:txBody>
      </p:sp>
      <p:sp>
        <p:nvSpPr>
          <p:cNvPr id="28" name="Прямоугольник 12">
            <a:extLst>
              <a:ext uri="{FF2B5EF4-FFF2-40B4-BE49-F238E27FC236}">
                <a16:creationId xmlns:a16="http://schemas.microsoft.com/office/drawing/2014/main" xmlns="" id="{430B1F1B-1938-4849-ADE2-153585B80944}"/>
              </a:ext>
            </a:extLst>
          </p:cNvPr>
          <p:cNvSpPr/>
          <p:nvPr/>
        </p:nvSpPr>
        <p:spPr>
          <a:xfrm>
            <a:off x="7077467" y="2502037"/>
            <a:ext cx="3286141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/>
          <a:p>
            <a:pPr algn="r" defTabSz="914400">
              <a:buClr>
                <a:srgbClr val="2868A4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Юридический и налоговый консалтинг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5AEFF46-5ED4-4A88-AC26-7A0C756CCF95}"/>
              </a:ext>
            </a:extLst>
          </p:cNvPr>
          <p:cNvSpPr/>
          <p:nvPr/>
        </p:nvSpPr>
        <p:spPr>
          <a:xfrm>
            <a:off x="3797708" y="1410956"/>
            <a:ext cx="34441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kern="1200" dirty="0">
                <a:solidFill>
                  <a:schemeClr val="tx2"/>
                </a:solidFill>
                <a:latin typeface="+mj-lt"/>
                <a:ea typeface="+mn-ea"/>
                <a:cs typeface="Segoe UI Semilight" panose="020B0402040204020203" pitchFamily="34" charset="0"/>
              </a:rPr>
              <a:t>Center for Strategic Initiatives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CSI Research &amp; Lab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Legal &amp; Tax Advisory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Capital</a:t>
            </a:r>
          </a:p>
          <a:p>
            <a:pPr marL="0" algn="l" defTabSz="3729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CSI Media &amp; Communications 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Academy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CSI Stat</a:t>
            </a:r>
          </a:p>
        </p:txBody>
      </p:sp>
    </p:spTree>
    <p:extLst>
      <p:ext uri="{BB962C8B-B14F-4D97-AF65-F5344CB8AC3E}">
        <p14:creationId xmlns:p14="http://schemas.microsoft.com/office/powerpoint/2010/main" val="12856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A58731-DC82-4999-B607-7CE9FC20D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D1E171-84CC-433B-A041-01B6BD49E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F236B8-D83A-4B1D-9D42-DDE7B656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1516-C5DB-4ECD-9626-2E18CB35F35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C17449-2E6C-4CCC-8419-8492C4E9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42F8A4-C462-43D2-B377-711975F9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A309-D1B9-408A-AC44-7271AB02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 примеч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View – Master Slides)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28DFDB07-A563-4E06-B116-FDE6619E9A7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824" y="6278682"/>
            <a:ext cx="1180381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</p:spTree>
    <p:extLst>
      <p:ext uri="{BB962C8B-B14F-4D97-AF65-F5344CB8AC3E}">
        <p14:creationId xmlns:p14="http://schemas.microsoft.com/office/powerpoint/2010/main" val="39080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1 стр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941AD563-81FE-4EC0-A756-17D5F37BF44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891812"/>
            <a:ext cx="11660092" cy="6076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одну строку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580147E-A302-4CBD-9AA2-E85138DFFB4B}"/>
              </a:ext>
            </a:extLst>
          </p:cNvPr>
          <p:cNvCxnSpPr>
            <a:cxnSpLocks/>
          </p:cNvCxnSpPr>
          <p:nvPr/>
        </p:nvCxnSpPr>
        <p:spPr>
          <a:xfrm>
            <a:off x="-14068" y="581849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16CEC121-FEF0-4D4E-9C80-6E2185C3F1C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873" y="5527513"/>
            <a:ext cx="1200679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</p:spTree>
    <p:extLst>
      <p:ext uri="{BB962C8B-B14F-4D97-AF65-F5344CB8AC3E}">
        <p14:creationId xmlns:p14="http://schemas.microsoft.com/office/powerpoint/2010/main" val="5474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2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C33FD970-5571-46D1-A366-E8BF794616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672995"/>
            <a:ext cx="11660092" cy="8063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две строки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5D27D441-14B8-4671-B0C1-04372B0F3262}"/>
              </a:ext>
            </a:extLst>
          </p:cNvPr>
          <p:cNvCxnSpPr>
            <a:cxnSpLocks/>
          </p:cNvCxnSpPr>
          <p:nvPr/>
        </p:nvCxnSpPr>
        <p:spPr>
          <a:xfrm>
            <a:off x="-14068" y="558804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B53733B7-13FF-4846-8C3F-EA867365BEC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5874" y="5299788"/>
            <a:ext cx="1201372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C07EA95C-9312-4964-8AB3-4D0F16B93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504DCB5C-2929-4940-84CB-D8809A986AB6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xmlns="" id="{9D42BF7B-1E10-4F5D-B182-6858EE14BC37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145C1714-B250-482C-9A0A-D27FBF15E43D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4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339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3 и более стр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C33FD970-5571-46D1-A366-E8BF794616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478597"/>
            <a:ext cx="11660092" cy="100072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три и более строк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5D27D441-14B8-4671-B0C1-04372B0F3262}"/>
              </a:ext>
            </a:extLst>
          </p:cNvPr>
          <p:cNvCxnSpPr>
            <a:cxnSpLocks/>
          </p:cNvCxnSpPr>
          <p:nvPr/>
        </p:nvCxnSpPr>
        <p:spPr>
          <a:xfrm>
            <a:off x="-14068" y="5373297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B53733B7-13FF-4846-8C3F-EA867365BEC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5874" y="5085045"/>
            <a:ext cx="1201372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C48E7AB1-16CC-4D8A-9A9A-E0C0EB68F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xmlns="" id="{F19E32DF-2F64-407B-B14B-6FC60136288D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xmlns="" id="{92221DEC-CED4-4639-8137-9852AB45AA85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D981B318-7E99-484F-AF53-BD116072692F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19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199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справ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F822D7FF-FD66-4F7E-AF0E-25C8ACD6C44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7824" y="6269804"/>
            <a:ext cx="1180381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5647221B-A6CB-4725-BFCF-2852A728E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50037" y="1190626"/>
            <a:ext cx="2881602" cy="5064701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285750" indent="-285750" defTabSz="354013">
              <a:lnSpc>
                <a:spcPct val="100000"/>
              </a:lnSpc>
              <a:buClr>
                <a:schemeClr val="accent1"/>
              </a:buClr>
              <a:buSzPct val="130000"/>
              <a:buFont typeface="Segoe UI Semibold" panose="020B0702040204020203" pitchFamily="34" charset="0"/>
              <a:buChar char="›"/>
              <a:defRPr lang="ru-RU" sz="1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xmlns="" id="{C7BF3D39-2DD0-445F-A357-4A6009AE3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xmlns="" id="{164C7738-2902-4A44-BD47-9DBCA12C1991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xmlns="" id="{E725503F-FA37-4B03-8693-BF355BB6776B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1580C86-7E53-4A12-BD08-841090B0E3C1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6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40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ывод 1 строка + вывод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1702530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33200" y="6600287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5EA6EAEE-C7C9-4A15-A395-78397F14D18D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Объект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xmlns="" id="{A9A510CB-8117-485C-A61D-580E4393E4CF}"/>
              </a:ext>
            </a:extLst>
          </p:cNvPr>
          <p:cNvSpPr txBox="1">
            <a:spLocks/>
          </p:cNvSpPr>
          <p:nvPr/>
        </p:nvSpPr>
        <p:spPr>
          <a:xfrm>
            <a:off x="-3711" y="6623032"/>
            <a:ext cx="641213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>
                <a:solidFill>
                  <a:schemeClr val="accent1"/>
                </a:solidFill>
              </a:rPr>
              <a:t>Наименование проекта (измените в Вид – Образец слайдов или </a:t>
            </a:r>
            <a:r>
              <a:rPr lang="en-US" dirty="0">
                <a:solidFill>
                  <a:schemeClr val="accent1"/>
                </a:solidFill>
              </a:rPr>
              <a:t>View – Master Slides</a:t>
            </a:r>
            <a:r>
              <a:rPr lang="ru-RU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2B8D9500-3F7D-423B-96F2-7C0594184FA2}"/>
              </a:ext>
            </a:extLst>
          </p:cNvPr>
          <p:cNvSpPr txBox="1">
            <a:spLocks/>
          </p:cNvSpPr>
          <p:nvPr/>
        </p:nvSpPr>
        <p:spPr>
          <a:xfrm>
            <a:off x="9495691" y="6623032"/>
            <a:ext cx="2137509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8" indent="0" algn="l" defTabSz="914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marL="177800" indent="-177800">
              <a:buFont typeface="Segoe UI" panose="020B0502040204020203" pitchFamily="34" charset="0"/>
              <a:buChar char="©"/>
            </a:pPr>
            <a:r>
              <a:rPr lang="en-US" sz="1050" b="0" dirty="0">
                <a:solidFill>
                  <a:schemeClr val="accent1"/>
                </a:solidFill>
                <a:latin typeface="+mn-lt"/>
              </a:rPr>
              <a:t>Center for Strategic Initiatives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D528B77F-8D31-4953-8A36-D03DC21A43EC}"/>
              </a:ext>
            </a:extLst>
          </p:cNvPr>
          <p:cNvCxnSpPr/>
          <p:nvPr/>
        </p:nvCxnSpPr>
        <p:spPr>
          <a:xfrm>
            <a:off x="0" y="6569474"/>
            <a:ext cx="12197918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941AD563-81FE-4EC0-A756-17D5F37BF44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44286" y="5891812"/>
            <a:ext cx="11660092" cy="6076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700" b="1" smtClean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 в одну строку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580147E-A302-4CBD-9AA2-E85138DFFB4B}"/>
              </a:ext>
            </a:extLst>
          </p:cNvPr>
          <p:cNvCxnSpPr>
            <a:cxnSpLocks/>
          </p:cNvCxnSpPr>
          <p:nvPr/>
        </p:nvCxnSpPr>
        <p:spPr>
          <a:xfrm>
            <a:off x="-14068" y="5818490"/>
            <a:ext cx="121970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16CEC121-FEF0-4D4E-9C80-6E2185C3F1C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873" y="5527513"/>
            <a:ext cx="1200679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 defTabSz="37298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1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6711F5B2-D4F4-4EFC-97A5-4A01DC5A5A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950036" y="1023042"/>
            <a:ext cx="2954341" cy="4309449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-285750" defTabSz="354013">
              <a:lnSpc>
                <a:spcPct val="100000"/>
              </a:lnSpc>
              <a:buClr>
                <a:schemeClr val="accent1"/>
              </a:buClr>
              <a:buSzPct val="130000"/>
              <a:buFont typeface="Segoe UI Semibold" panose="020B0702040204020203" pitchFamily="34" charset="0"/>
              <a:buChar char="›"/>
              <a:defRPr lang="ru-RU" sz="15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144396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330890" indent="0">
              <a:lnSpc>
                <a:spcPct val="100000"/>
              </a:lnSpc>
              <a:buNone/>
              <a:defRPr lang="ru-RU" sz="1108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517383" indent="0">
              <a:lnSpc>
                <a:spcPct val="100000"/>
              </a:lnSpc>
              <a:buNone/>
              <a:defRPr lang="ru-RU" sz="1108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353669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3" name="Объект 2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5" name="Объект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E43F097-52E7-4268-A259-2BF1492E768C}"/>
              </a:ext>
            </a:extLst>
          </p:cNvPr>
          <p:cNvGrpSpPr/>
          <p:nvPr/>
        </p:nvGrpSpPr>
        <p:grpSpPr>
          <a:xfrm>
            <a:off x="12698232" y="136872"/>
            <a:ext cx="1183961" cy="6138549"/>
            <a:chOff x="12335375" y="136872"/>
            <a:chExt cx="1183961" cy="6138549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xmlns="" id="{3B58D41D-5199-40B3-9602-C3A441DD84CC}"/>
                </a:ext>
              </a:extLst>
            </p:cNvPr>
            <p:cNvSpPr/>
            <p:nvPr/>
          </p:nvSpPr>
          <p:spPr>
            <a:xfrm>
              <a:off x="12335375" y="136872"/>
              <a:ext cx="80912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Основные темные цвета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FF348CF4-D0B3-42AF-82C6-38425D01DF9E}"/>
                </a:ext>
              </a:extLst>
            </p:cNvPr>
            <p:cNvSpPr/>
            <p:nvPr/>
          </p:nvSpPr>
          <p:spPr>
            <a:xfrm>
              <a:off x="12335375" y="1795343"/>
              <a:ext cx="80912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Основные светлые цвета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F0D9B636-B546-4E8C-87AC-A48595962BD2}"/>
                </a:ext>
              </a:extLst>
            </p:cNvPr>
            <p:cNvSpPr/>
            <p:nvPr/>
          </p:nvSpPr>
          <p:spPr>
            <a:xfrm>
              <a:off x="12335375" y="4159786"/>
              <a:ext cx="8853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Основной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текста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226E507B-2D2E-4A6E-BE30-0039FBA597E5}"/>
                </a:ext>
              </a:extLst>
            </p:cNvPr>
            <p:cNvSpPr/>
            <p:nvPr/>
          </p:nvSpPr>
          <p:spPr>
            <a:xfrm>
              <a:off x="12335375" y="4917864"/>
              <a:ext cx="8662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Синий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текста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091277EA-E71D-4912-9010-EEEC42FBB24D}"/>
                </a:ext>
              </a:extLst>
            </p:cNvPr>
            <p:cNvSpPr/>
            <p:nvPr/>
          </p:nvSpPr>
          <p:spPr>
            <a:xfrm>
              <a:off x="12383059" y="4573802"/>
              <a:ext cx="723341" cy="20040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C291BF11-C5AF-4F56-BEA9-DA33493692DA}"/>
                </a:ext>
              </a:extLst>
            </p:cNvPr>
            <p:cNvSpPr/>
            <p:nvPr/>
          </p:nvSpPr>
          <p:spPr>
            <a:xfrm>
              <a:off x="12383059" y="698340"/>
              <a:ext cx="723341" cy="216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E5561961-78E0-4969-9C9D-F555C7146EF4}"/>
                </a:ext>
              </a:extLst>
            </p:cNvPr>
            <p:cNvSpPr/>
            <p:nvPr/>
          </p:nvSpPr>
          <p:spPr>
            <a:xfrm>
              <a:off x="12383059" y="5321141"/>
              <a:ext cx="723341" cy="2161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xmlns="" id="{7E8631A5-3E26-4B9B-B60F-B6F6D8555236}"/>
                </a:ext>
              </a:extLst>
            </p:cNvPr>
            <p:cNvSpPr/>
            <p:nvPr/>
          </p:nvSpPr>
          <p:spPr>
            <a:xfrm>
              <a:off x="12383059" y="916894"/>
              <a:ext cx="723341" cy="2161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4E16CBF0-08C5-44E1-B0B5-520265EC2521}"/>
                </a:ext>
              </a:extLst>
            </p:cNvPr>
            <p:cNvSpPr/>
            <p:nvPr/>
          </p:nvSpPr>
          <p:spPr>
            <a:xfrm>
              <a:off x="12383059" y="2356811"/>
              <a:ext cx="723341" cy="2161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B78C5094-2D8D-4689-9349-86277ED78895}"/>
                </a:ext>
              </a:extLst>
            </p:cNvPr>
            <p:cNvSpPr/>
            <p:nvPr/>
          </p:nvSpPr>
          <p:spPr>
            <a:xfrm>
              <a:off x="12383059" y="2575365"/>
              <a:ext cx="723341" cy="21613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C72B3BE0-B0B7-4469-983A-56D0CC435179}"/>
                </a:ext>
              </a:extLst>
            </p:cNvPr>
            <p:cNvSpPr/>
            <p:nvPr/>
          </p:nvSpPr>
          <p:spPr>
            <a:xfrm>
              <a:off x="12383059" y="1133033"/>
              <a:ext cx="723341" cy="21613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="" id="{A40F4DB6-AB4E-42E0-A3B3-CBD84261D14B}"/>
                </a:ext>
              </a:extLst>
            </p:cNvPr>
            <p:cNvSpPr/>
            <p:nvPr/>
          </p:nvSpPr>
          <p:spPr>
            <a:xfrm>
              <a:off x="12383059" y="1349172"/>
              <a:ext cx="723341" cy="21613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062EDFAB-AEF3-4137-B2F9-C5418D40EE30}"/>
                </a:ext>
              </a:extLst>
            </p:cNvPr>
            <p:cNvSpPr/>
            <p:nvPr/>
          </p:nvSpPr>
          <p:spPr>
            <a:xfrm>
              <a:off x="12383059" y="2791504"/>
              <a:ext cx="723341" cy="2161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CB12901D-688D-4DD0-AFA1-2468AE97587D}"/>
                </a:ext>
              </a:extLst>
            </p:cNvPr>
            <p:cNvSpPr/>
            <p:nvPr/>
          </p:nvSpPr>
          <p:spPr>
            <a:xfrm>
              <a:off x="12383059" y="3005671"/>
              <a:ext cx="723341" cy="2161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xmlns="" id="{D7C306BF-757C-4C8C-BE40-CACC3BFBCE59}"/>
                </a:ext>
              </a:extLst>
            </p:cNvPr>
            <p:cNvSpPr/>
            <p:nvPr/>
          </p:nvSpPr>
          <p:spPr>
            <a:xfrm>
              <a:off x="12383059" y="3212845"/>
              <a:ext cx="723341" cy="21613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xmlns="" id="{D2090646-A932-45BE-8EEB-7F1B8E3E97F3}"/>
                </a:ext>
              </a:extLst>
            </p:cNvPr>
            <p:cNvSpPr/>
            <p:nvPr/>
          </p:nvSpPr>
          <p:spPr>
            <a:xfrm>
              <a:off x="12383059" y="3427012"/>
              <a:ext cx="723341" cy="2161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000518A9-CC1B-45FF-9D2E-4535FB345290}"/>
                </a:ext>
              </a:extLst>
            </p:cNvPr>
            <p:cNvSpPr/>
            <p:nvPr/>
          </p:nvSpPr>
          <p:spPr>
            <a:xfrm>
              <a:off x="12383059" y="3642165"/>
              <a:ext cx="723341" cy="2161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B1D1F7E8-253B-4D3C-9F1C-D4CF678995FE}"/>
                </a:ext>
              </a:extLst>
            </p:cNvPr>
            <p:cNvSpPr/>
            <p:nvPr/>
          </p:nvSpPr>
          <p:spPr>
            <a:xfrm>
              <a:off x="12383059" y="6059282"/>
              <a:ext cx="723341" cy="21613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xmlns="" id="{7E21AB8A-3E51-4373-9196-9683936DE0E9}"/>
                </a:ext>
              </a:extLst>
            </p:cNvPr>
            <p:cNvSpPr/>
            <p:nvPr/>
          </p:nvSpPr>
          <p:spPr>
            <a:xfrm>
              <a:off x="12335375" y="5656005"/>
              <a:ext cx="11839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исходника/ примечания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4C4DD3C4-AE71-474C-9487-828001DE244E}"/>
              </a:ext>
            </a:extLst>
          </p:cNvPr>
          <p:cNvGrpSpPr/>
          <p:nvPr/>
        </p:nvGrpSpPr>
        <p:grpSpPr>
          <a:xfrm>
            <a:off x="-1232760" y="136872"/>
            <a:ext cx="809125" cy="5471237"/>
            <a:chOff x="-942475" y="136872"/>
            <a:chExt cx="809125" cy="5471237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9E66DBB4-3BB2-4E04-8325-832F29501839}"/>
                </a:ext>
              </a:extLst>
            </p:cNvPr>
            <p:cNvSpPr/>
            <p:nvPr/>
          </p:nvSpPr>
          <p:spPr>
            <a:xfrm>
              <a:off x="-904316" y="554252"/>
              <a:ext cx="723341" cy="20040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C458EAF0-405F-4E6A-941E-7D5DF20FFE09}"/>
                </a:ext>
              </a:extLst>
            </p:cNvPr>
            <p:cNvSpPr/>
            <p:nvPr/>
          </p:nvSpPr>
          <p:spPr>
            <a:xfrm>
              <a:off x="-904316" y="946037"/>
              <a:ext cx="723341" cy="20040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xmlns="" id="{AF45943F-E673-46FA-A2E7-A445715D3145}"/>
                </a:ext>
              </a:extLst>
            </p:cNvPr>
            <p:cNvSpPr/>
            <p:nvPr/>
          </p:nvSpPr>
          <p:spPr>
            <a:xfrm>
              <a:off x="-904316" y="1546944"/>
              <a:ext cx="723341" cy="200406"/>
            </a:xfrm>
            <a:prstGeom prst="rect">
              <a:avLst/>
            </a:prstGeom>
            <a:solidFill>
              <a:srgbClr val="CEE1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xmlns="" id="{F4B721E0-FE54-47C6-82F7-97A877EDD9B0}"/>
                </a:ext>
              </a:extLst>
            </p:cNvPr>
            <p:cNvSpPr/>
            <p:nvPr/>
          </p:nvSpPr>
          <p:spPr>
            <a:xfrm>
              <a:off x="-904316" y="1746461"/>
              <a:ext cx="723341" cy="200406"/>
            </a:xfrm>
            <a:prstGeom prst="rect">
              <a:avLst/>
            </a:prstGeom>
            <a:solidFill>
              <a:srgbClr val="DEE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B5AB0F81-341C-4389-83B6-D5600864E0E5}"/>
                </a:ext>
              </a:extLst>
            </p:cNvPr>
            <p:cNvSpPr/>
            <p:nvPr/>
          </p:nvSpPr>
          <p:spPr>
            <a:xfrm>
              <a:off x="-942475" y="136872"/>
              <a:ext cx="8091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Оттенки синего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xmlns="" id="{CC0CF214-9BFD-4E33-B5DD-8E3092071BE3}"/>
                </a:ext>
              </a:extLst>
            </p:cNvPr>
            <p:cNvSpPr/>
            <p:nvPr/>
          </p:nvSpPr>
          <p:spPr>
            <a:xfrm>
              <a:off x="-904316" y="2590220"/>
              <a:ext cx="723341" cy="20040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xmlns="" id="{CCA1FED7-69DD-4FF1-AC8F-07FB3E19E9D0}"/>
                </a:ext>
              </a:extLst>
            </p:cNvPr>
            <p:cNvSpPr/>
            <p:nvPr/>
          </p:nvSpPr>
          <p:spPr>
            <a:xfrm>
              <a:off x="-904316" y="2790626"/>
              <a:ext cx="723341" cy="20040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5D60B2BC-EDF7-4358-B726-A6E93D1DA3D8}"/>
                </a:ext>
              </a:extLst>
            </p:cNvPr>
            <p:cNvSpPr/>
            <p:nvPr/>
          </p:nvSpPr>
          <p:spPr>
            <a:xfrm>
              <a:off x="-904316" y="2991032"/>
              <a:ext cx="723341" cy="2004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xmlns="" id="{E0ED7582-FBB6-4ABE-9FC1-DFF5028111C9}"/>
                </a:ext>
              </a:extLst>
            </p:cNvPr>
            <p:cNvSpPr/>
            <p:nvPr/>
          </p:nvSpPr>
          <p:spPr>
            <a:xfrm>
              <a:off x="-904316" y="3191438"/>
              <a:ext cx="723341" cy="2004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BCC8E2D5-798F-4729-9E54-F02766B35721}"/>
                </a:ext>
              </a:extLst>
            </p:cNvPr>
            <p:cNvSpPr/>
            <p:nvPr/>
          </p:nvSpPr>
          <p:spPr>
            <a:xfrm>
              <a:off x="-942475" y="2172840"/>
              <a:ext cx="8091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Оттенки красного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xmlns="" id="{D8682BD1-9FC3-45BB-9642-B79013849191}"/>
                </a:ext>
              </a:extLst>
            </p:cNvPr>
            <p:cNvSpPr/>
            <p:nvPr/>
          </p:nvSpPr>
          <p:spPr>
            <a:xfrm>
              <a:off x="-904316" y="4219844"/>
              <a:ext cx="723341" cy="2004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DDF8ACC6-2E3A-4183-B07A-4760B40448CE}"/>
                </a:ext>
              </a:extLst>
            </p:cNvPr>
            <p:cNvSpPr/>
            <p:nvPr/>
          </p:nvSpPr>
          <p:spPr>
            <a:xfrm>
              <a:off x="-904316" y="4420250"/>
              <a:ext cx="723341" cy="2004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xmlns="" id="{CDE3FD81-605D-45C5-ADB8-BBE4C3B35A0F}"/>
                </a:ext>
              </a:extLst>
            </p:cNvPr>
            <p:cNvSpPr/>
            <p:nvPr/>
          </p:nvSpPr>
          <p:spPr>
            <a:xfrm>
              <a:off x="-904316" y="4620656"/>
              <a:ext cx="723341" cy="20040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xmlns="" id="{80F79E22-57A0-4C7F-A840-4E374A915DEC}"/>
                </a:ext>
              </a:extLst>
            </p:cNvPr>
            <p:cNvSpPr/>
            <p:nvPr/>
          </p:nvSpPr>
          <p:spPr>
            <a:xfrm>
              <a:off x="-904316" y="4821062"/>
              <a:ext cx="723341" cy="20040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xmlns="" id="{0CEA76D9-9A06-4F0C-B621-ACB9504D4FAF}"/>
                </a:ext>
              </a:extLst>
            </p:cNvPr>
            <p:cNvSpPr/>
            <p:nvPr/>
          </p:nvSpPr>
          <p:spPr>
            <a:xfrm>
              <a:off x="-942475" y="3512753"/>
              <a:ext cx="80912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Для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таблицы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где много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цветов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xmlns="" id="{FEBB873D-E7A8-4B91-AC81-970CB1EDCF85}"/>
                </a:ext>
              </a:extLst>
            </p:cNvPr>
            <p:cNvSpPr/>
            <p:nvPr/>
          </p:nvSpPr>
          <p:spPr>
            <a:xfrm>
              <a:off x="-904316" y="5021468"/>
              <a:ext cx="723341" cy="200406"/>
            </a:xfrm>
            <a:prstGeom prst="rect">
              <a:avLst/>
            </a:prstGeom>
            <a:solidFill>
              <a:srgbClr val="92CA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xmlns="" id="{EC983248-A9E4-42EC-B8AC-5874CF838E91}"/>
                </a:ext>
              </a:extLst>
            </p:cNvPr>
            <p:cNvSpPr/>
            <p:nvPr/>
          </p:nvSpPr>
          <p:spPr>
            <a:xfrm>
              <a:off x="-904316" y="749546"/>
              <a:ext cx="723341" cy="200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xmlns="" id="{426C0F67-5B07-4A61-88E7-BA8E35990DA1}"/>
                </a:ext>
              </a:extLst>
            </p:cNvPr>
            <p:cNvSpPr/>
            <p:nvPr/>
          </p:nvSpPr>
          <p:spPr>
            <a:xfrm>
              <a:off x="-904316" y="1146537"/>
              <a:ext cx="723341" cy="2004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8C372861-E302-4EBE-A54B-4428F51EF810}"/>
                </a:ext>
              </a:extLst>
            </p:cNvPr>
            <p:cNvSpPr/>
            <p:nvPr/>
          </p:nvSpPr>
          <p:spPr>
            <a:xfrm>
              <a:off x="-904316" y="1346054"/>
              <a:ext cx="723341" cy="2004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9F33AC90-94E4-42E0-8C99-53D703A3A3C8}"/>
                </a:ext>
              </a:extLst>
            </p:cNvPr>
            <p:cNvSpPr/>
            <p:nvPr/>
          </p:nvSpPr>
          <p:spPr>
            <a:xfrm>
              <a:off x="-904316" y="5407703"/>
              <a:ext cx="723341" cy="2004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ru-RU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Прочее 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1370D6F6-0E4C-46E3-AEC5-8BCE6F8E0C45}"/>
              </a:ext>
            </a:extLst>
          </p:cNvPr>
          <p:cNvGrpSpPr/>
          <p:nvPr/>
        </p:nvGrpSpPr>
        <p:grpSpPr>
          <a:xfrm>
            <a:off x="-2073555" y="555706"/>
            <a:ext cx="720437" cy="957605"/>
            <a:chOff x="-778155" y="3513882"/>
            <a:chExt cx="720437" cy="957605"/>
          </a:xfrm>
        </p:grpSpPr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xmlns="" id="{54A8D775-F810-4B01-BF52-2E1D2DB58059}"/>
                </a:ext>
              </a:extLst>
            </p:cNvPr>
            <p:cNvSpPr/>
            <p:nvPr/>
          </p:nvSpPr>
          <p:spPr>
            <a:xfrm>
              <a:off x="-778155" y="3513882"/>
              <a:ext cx="720437" cy="193964"/>
            </a:xfrm>
            <a:prstGeom prst="rect">
              <a:avLst/>
            </a:prstGeom>
            <a:solidFill>
              <a:srgbClr val="2C4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xmlns="" id="{AADDC92D-D200-48F7-9A17-5382AF72EA85}"/>
                </a:ext>
              </a:extLst>
            </p:cNvPr>
            <p:cNvSpPr/>
            <p:nvPr/>
          </p:nvSpPr>
          <p:spPr>
            <a:xfrm>
              <a:off x="-778155" y="3707846"/>
              <a:ext cx="720437" cy="193964"/>
            </a:xfrm>
            <a:prstGeom prst="rect">
              <a:avLst/>
            </a:prstGeom>
            <a:solidFill>
              <a:srgbClr val="4160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xmlns="" id="{735D1A24-8BCF-4936-B221-C100E8C1A4A6}"/>
                </a:ext>
              </a:extLst>
            </p:cNvPr>
            <p:cNvSpPr/>
            <p:nvPr/>
          </p:nvSpPr>
          <p:spPr>
            <a:xfrm>
              <a:off x="-778155" y="3896924"/>
              <a:ext cx="720437" cy="193964"/>
            </a:xfrm>
            <a:prstGeom prst="rect">
              <a:avLst/>
            </a:prstGeom>
            <a:solidFill>
              <a:srgbClr val="9C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xmlns="" id="{5A2A48DD-DC23-4218-93C5-189E4CAEF87A}"/>
                </a:ext>
              </a:extLst>
            </p:cNvPr>
            <p:cNvSpPr/>
            <p:nvPr/>
          </p:nvSpPr>
          <p:spPr>
            <a:xfrm>
              <a:off x="-778155" y="4088445"/>
              <a:ext cx="720437" cy="193964"/>
            </a:xfrm>
            <a:prstGeom prst="rect">
              <a:avLst/>
            </a:prstGeom>
            <a:solidFill>
              <a:srgbClr val="BDC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xmlns="" id="{9FBA0345-D745-4F6A-B5D4-4A1A0C04C0C6}"/>
                </a:ext>
              </a:extLst>
            </p:cNvPr>
            <p:cNvSpPr/>
            <p:nvPr/>
          </p:nvSpPr>
          <p:spPr>
            <a:xfrm>
              <a:off x="-778155" y="4277523"/>
              <a:ext cx="720437" cy="193964"/>
            </a:xfrm>
            <a:prstGeom prst="rect">
              <a:avLst/>
            </a:prstGeom>
            <a:solidFill>
              <a:srgbClr val="DEE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8265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5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3" name="Объект 2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5" name="Объект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E43F097-52E7-4268-A259-2BF1492E768C}"/>
              </a:ext>
            </a:extLst>
          </p:cNvPr>
          <p:cNvGrpSpPr/>
          <p:nvPr/>
        </p:nvGrpSpPr>
        <p:grpSpPr>
          <a:xfrm>
            <a:off x="12698232" y="136872"/>
            <a:ext cx="1183961" cy="6138549"/>
            <a:chOff x="12335375" y="136872"/>
            <a:chExt cx="1183961" cy="6138549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xmlns="" id="{3B58D41D-5199-40B3-9602-C3A441DD84CC}"/>
                </a:ext>
              </a:extLst>
            </p:cNvPr>
            <p:cNvSpPr/>
            <p:nvPr/>
          </p:nvSpPr>
          <p:spPr>
            <a:xfrm>
              <a:off x="12335375" y="136872"/>
              <a:ext cx="80912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Основные темные цвета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FF348CF4-D0B3-42AF-82C6-38425D01DF9E}"/>
                </a:ext>
              </a:extLst>
            </p:cNvPr>
            <p:cNvSpPr/>
            <p:nvPr/>
          </p:nvSpPr>
          <p:spPr>
            <a:xfrm>
              <a:off x="12335375" y="1795343"/>
              <a:ext cx="80912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Основные светлые цвета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F0D9B636-B546-4E8C-87AC-A48595962BD2}"/>
                </a:ext>
              </a:extLst>
            </p:cNvPr>
            <p:cNvSpPr/>
            <p:nvPr/>
          </p:nvSpPr>
          <p:spPr>
            <a:xfrm>
              <a:off x="12335375" y="4159786"/>
              <a:ext cx="8853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Основной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текста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226E507B-2D2E-4A6E-BE30-0039FBA597E5}"/>
                </a:ext>
              </a:extLst>
            </p:cNvPr>
            <p:cNvSpPr/>
            <p:nvPr/>
          </p:nvSpPr>
          <p:spPr>
            <a:xfrm>
              <a:off x="12335375" y="4917864"/>
              <a:ext cx="8662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Синий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текста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091277EA-E71D-4912-9010-EEEC42FBB24D}"/>
                </a:ext>
              </a:extLst>
            </p:cNvPr>
            <p:cNvSpPr/>
            <p:nvPr/>
          </p:nvSpPr>
          <p:spPr>
            <a:xfrm>
              <a:off x="12383059" y="4573802"/>
              <a:ext cx="723341" cy="20040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C291BF11-C5AF-4F56-BEA9-DA33493692DA}"/>
                </a:ext>
              </a:extLst>
            </p:cNvPr>
            <p:cNvSpPr/>
            <p:nvPr/>
          </p:nvSpPr>
          <p:spPr>
            <a:xfrm>
              <a:off x="12383059" y="698340"/>
              <a:ext cx="723341" cy="216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E5561961-78E0-4969-9C9D-F555C7146EF4}"/>
                </a:ext>
              </a:extLst>
            </p:cNvPr>
            <p:cNvSpPr/>
            <p:nvPr/>
          </p:nvSpPr>
          <p:spPr>
            <a:xfrm>
              <a:off x="12383059" y="5321141"/>
              <a:ext cx="723341" cy="2161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xmlns="" id="{7E8631A5-3E26-4B9B-B60F-B6F6D8555236}"/>
                </a:ext>
              </a:extLst>
            </p:cNvPr>
            <p:cNvSpPr/>
            <p:nvPr/>
          </p:nvSpPr>
          <p:spPr>
            <a:xfrm>
              <a:off x="12383059" y="916894"/>
              <a:ext cx="723341" cy="2161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4E16CBF0-08C5-44E1-B0B5-520265EC2521}"/>
                </a:ext>
              </a:extLst>
            </p:cNvPr>
            <p:cNvSpPr/>
            <p:nvPr/>
          </p:nvSpPr>
          <p:spPr>
            <a:xfrm>
              <a:off x="12383059" y="2356811"/>
              <a:ext cx="723341" cy="2161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B78C5094-2D8D-4689-9349-86277ED78895}"/>
                </a:ext>
              </a:extLst>
            </p:cNvPr>
            <p:cNvSpPr/>
            <p:nvPr/>
          </p:nvSpPr>
          <p:spPr>
            <a:xfrm>
              <a:off x="12383059" y="2575365"/>
              <a:ext cx="723341" cy="21613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C72B3BE0-B0B7-4469-983A-56D0CC435179}"/>
                </a:ext>
              </a:extLst>
            </p:cNvPr>
            <p:cNvSpPr/>
            <p:nvPr/>
          </p:nvSpPr>
          <p:spPr>
            <a:xfrm>
              <a:off x="12383059" y="1133033"/>
              <a:ext cx="723341" cy="21613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="" id="{A40F4DB6-AB4E-42E0-A3B3-CBD84261D14B}"/>
                </a:ext>
              </a:extLst>
            </p:cNvPr>
            <p:cNvSpPr/>
            <p:nvPr/>
          </p:nvSpPr>
          <p:spPr>
            <a:xfrm>
              <a:off x="12383059" y="1349172"/>
              <a:ext cx="723341" cy="21613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062EDFAB-AEF3-4137-B2F9-C5418D40EE30}"/>
                </a:ext>
              </a:extLst>
            </p:cNvPr>
            <p:cNvSpPr/>
            <p:nvPr/>
          </p:nvSpPr>
          <p:spPr>
            <a:xfrm>
              <a:off x="12383059" y="2791504"/>
              <a:ext cx="723341" cy="2161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CB12901D-688D-4DD0-AFA1-2468AE97587D}"/>
                </a:ext>
              </a:extLst>
            </p:cNvPr>
            <p:cNvSpPr/>
            <p:nvPr/>
          </p:nvSpPr>
          <p:spPr>
            <a:xfrm>
              <a:off x="12383059" y="3005671"/>
              <a:ext cx="723341" cy="2161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xmlns="" id="{D7C306BF-757C-4C8C-BE40-CACC3BFBCE59}"/>
                </a:ext>
              </a:extLst>
            </p:cNvPr>
            <p:cNvSpPr/>
            <p:nvPr/>
          </p:nvSpPr>
          <p:spPr>
            <a:xfrm>
              <a:off x="12383059" y="3212845"/>
              <a:ext cx="723341" cy="21613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xmlns="" id="{D2090646-A932-45BE-8EEB-7F1B8E3E97F3}"/>
                </a:ext>
              </a:extLst>
            </p:cNvPr>
            <p:cNvSpPr/>
            <p:nvPr/>
          </p:nvSpPr>
          <p:spPr>
            <a:xfrm>
              <a:off x="12383059" y="3427012"/>
              <a:ext cx="723341" cy="2161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000518A9-CC1B-45FF-9D2E-4535FB345290}"/>
                </a:ext>
              </a:extLst>
            </p:cNvPr>
            <p:cNvSpPr/>
            <p:nvPr/>
          </p:nvSpPr>
          <p:spPr>
            <a:xfrm>
              <a:off x="12383059" y="3642165"/>
              <a:ext cx="723341" cy="2161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B1D1F7E8-253B-4D3C-9F1C-D4CF678995FE}"/>
                </a:ext>
              </a:extLst>
            </p:cNvPr>
            <p:cNvSpPr/>
            <p:nvPr/>
          </p:nvSpPr>
          <p:spPr>
            <a:xfrm>
              <a:off x="12383059" y="6059282"/>
              <a:ext cx="723341" cy="21613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xmlns="" id="{7E21AB8A-3E51-4373-9196-9683936DE0E9}"/>
                </a:ext>
              </a:extLst>
            </p:cNvPr>
            <p:cNvSpPr/>
            <p:nvPr/>
          </p:nvSpPr>
          <p:spPr>
            <a:xfrm>
              <a:off x="12335375" y="5656005"/>
              <a:ext cx="11839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исходника/ примечания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4C4DD3C4-AE71-474C-9487-828001DE244E}"/>
              </a:ext>
            </a:extLst>
          </p:cNvPr>
          <p:cNvGrpSpPr/>
          <p:nvPr/>
        </p:nvGrpSpPr>
        <p:grpSpPr>
          <a:xfrm>
            <a:off x="-1232760" y="136872"/>
            <a:ext cx="809125" cy="5471237"/>
            <a:chOff x="-942475" y="136872"/>
            <a:chExt cx="809125" cy="5471237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9E66DBB4-3BB2-4E04-8325-832F29501839}"/>
                </a:ext>
              </a:extLst>
            </p:cNvPr>
            <p:cNvSpPr/>
            <p:nvPr/>
          </p:nvSpPr>
          <p:spPr>
            <a:xfrm>
              <a:off x="-904316" y="554252"/>
              <a:ext cx="723341" cy="20040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C458EAF0-405F-4E6A-941E-7D5DF20FFE09}"/>
                </a:ext>
              </a:extLst>
            </p:cNvPr>
            <p:cNvSpPr/>
            <p:nvPr/>
          </p:nvSpPr>
          <p:spPr>
            <a:xfrm>
              <a:off x="-904316" y="946037"/>
              <a:ext cx="723341" cy="20040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xmlns="" id="{AF45943F-E673-46FA-A2E7-A445715D3145}"/>
                </a:ext>
              </a:extLst>
            </p:cNvPr>
            <p:cNvSpPr/>
            <p:nvPr/>
          </p:nvSpPr>
          <p:spPr>
            <a:xfrm>
              <a:off x="-904316" y="1546944"/>
              <a:ext cx="723341" cy="200406"/>
            </a:xfrm>
            <a:prstGeom prst="rect">
              <a:avLst/>
            </a:prstGeom>
            <a:solidFill>
              <a:srgbClr val="CEE1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xmlns="" id="{F4B721E0-FE54-47C6-82F7-97A877EDD9B0}"/>
                </a:ext>
              </a:extLst>
            </p:cNvPr>
            <p:cNvSpPr/>
            <p:nvPr/>
          </p:nvSpPr>
          <p:spPr>
            <a:xfrm>
              <a:off x="-904316" y="1746461"/>
              <a:ext cx="723341" cy="200406"/>
            </a:xfrm>
            <a:prstGeom prst="rect">
              <a:avLst/>
            </a:prstGeom>
            <a:solidFill>
              <a:srgbClr val="DEE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B5AB0F81-341C-4389-83B6-D5600864E0E5}"/>
                </a:ext>
              </a:extLst>
            </p:cNvPr>
            <p:cNvSpPr/>
            <p:nvPr/>
          </p:nvSpPr>
          <p:spPr>
            <a:xfrm>
              <a:off x="-942475" y="136872"/>
              <a:ext cx="8091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Оттенки синего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xmlns="" id="{CC0CF214-9BFD-4E33-B5DD-8E3092071BE3}"/>
                </a:ext>
              </a:extLst>
            </p:cNvPr>
            <p:cNvSpPr/>
            <p:nvPr/>
          </p:nvSpPr>
          <p:spPr>
            <a:xfrm>
              <a:off x="-904316" y="2590220"/>
              <a:ext cx="723341" cy="20040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xmlns="" id="{CCA1FED7-69DD-4FF1-AC8F-07FB3E19E9D0}"/>
                </a:ext>
              </a:extLst>
            </p:cNvPr>
            <p:cNvSpPr/>
            <p:nvPr/>
          </p:nvSpPr>
          <p:spPr>
            <a:xfrm>
              <a:off x="-904316" y="2790626"/>
              <a:ext cx="723341" cy="20040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5D60B2BC-EDF7-4358-B726-A6E93D1DA3D8}"/>
                </a:ext>
              </a:extLst>
            </p:cNvPr>
            <p:cNvSpPr/>
            <p:nvPr/>
          </p:nvSpPr>
          <p:spPr>
            <a:xfrm>
              <a:off x="-904316" y="2991032"/>
              <a:ext cx="723341" cy="2004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xmlns="" id="{E0ED7582-FBB6-4ABE-9FC1-DFF5028111C9}"/>
                </a:ext>
              </a:extLst>
            </p:cNvPr>
            <p:cNvSpPr/>
            <p:nvPr/>
          </p:nvSpPr>
          <p:spPr>
            <a:xfrm>
              <a:off x="-904316" y="3191438"/>
              <a:ext cx="723341" cy="2004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BCC8E2D5-798F-4729-9E54-F02766B35721}"/>
                </a:ext>
              </a:extLst>
            </p:cNvPr>
            <p:cNvSpPr/>
            <p:nvPr/>
          </p:nvSpPr>
          <p:spPr>
            <a:xfrm>
              <a:off x="-942475" y="2172840"/>
              <a:ext cx="8091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Оттенки красного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xmlns="" id="{D8682BD1-9FC3-45BB-9642-B79013849191}"/>
                </a:ext>
              </a:extLst>
            </p:cNvPr>
            <p:cNvSpPr/>
            <p:nvPr/>
          </p:nvSpPr>
          <p:spPr>
            <a:xfrm>
              <a:off x="-904316" y="4219844"/>
              <a:ext cx="723341" cy="2004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DDF8ACC6-2E3A-4183-B07A-4760B40448CE}"/>
                </a:ext>
              </a:extLst>
            </p:cNvPr>
            <p:cNvSpPr/>
            <p:nvPr/>
          </p:nvSpPr>
          <p:spPr>
            <a:xfrm>
              <a:off x="-904316" y="4420250"/>
              <a:ext cx="723341" cy="2004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xmlns="" id="{CDE3FD81-605D-45C5-ADB8-BBE4C3B35A0F}"/>
                </a:ext>
              </a:extLst>
            </p:cNvPr>
            <p:cNvSpPr/>
            <p:nvPr/>
          </p:nvSpPr>
          <p:spPr>
            <a:xfrm>
              <a:off x="-904316" y="4620656"/>
              <a:ext cx="723341" cy="20040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xmlns="" id="{80F79E22-57A0-4C7F-A840-4E374A915DEC}"/>
                </a:ext>
              </a:extLst>
            </p:cNvPr>
            <p:cNvSpPr/>
            <p:nvPr/>
          </p:nvSpPr>
          <p:spPr>
            <a:xfrm>
              <a:off x="-904316" y="4821062"/>
              <a:ext cx="723341" cy="20040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xmlns="" id="{0CEA76D9-9A06-4F0C-B621-ACB9504D4FAF}"/>
                </a:ext>
              </a:extLst>
            </p:cNvPr>
            <p:cNvSpPr/>
            <p:nvPr/>
          </p:nvSpPr>
          <p:spPr>
            <a:xfrm>
              <a:off x="-942475" y="3512753"/>
              <a:ext cx="80912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Для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таблицы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где много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цветов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xmlns="" id="{FEBB873D-E7A8-4B91-AC81-970CB1EDCF85}"/>
                </a:ext>
              </a:extLst>
            </p:cNvPr>
            <p:cNvSpPr/>
            <p:nvPr/>
          </p:nvSpPr>
          <p:spPr>
            <a:xfrm>
              <a:off x="-904316" y="5021468"/>
              <a:ext cx="723341" cy="200406"/>
            </a:xfrm>
            <a:prstGeom prst="rect">
              <a:avLst/>
            </a:prstGeom>
            <a:solidFill>
              <a:srgbClr val="92CA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xmlns="" id="{EC983248-A9E4-42EC-B8AC-5874CF838E91}"/>
                </a:ext>
              </a:extLst>
            </p:cNvPr>
            <p:cNvSpPr/>
            <p:nvPr/>
          </p:nvSpPr>
          <p:spPr>
            <a:xfrm>
              <a:off x="-904316" y="749546"/>
              <a:ext cx="723341" cy="200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xmlns="" id="{426C0F67-5B07-4A61-88E7-BA8E35990DA1}"/>
                </a:ext>
              </a:extLst>
            </p:cNvPr>
            <p:cNvSpPr/>
            <p:nvPr/>
          </p:nvSpPr>
          <p:spPr>
            <a:xfrm>
              <a:off x="-904316" y="1146537"/>
              <a:ext cx="723341" cy="2004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8C372861-E302-4EBE-A54B-4428F51EF810}"/>
                </a:ext>
              </a:extLst>
            </p:cNvPr>
            <p:cNvSpPr/>
            <p:nvPr/>
          </p:nvSpPr>
          <p:spPr>
            <a:xfrm>
              <a:off x="-904316" y="1346054"/>
              <a:ext cx="723341" cy="2004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9F33AC90-94E4-42E0-8C99-53D703A3A3C8}"/>
                </a:ext>
              </a:extLst>
            </p:cNvPr>
            <p:cNvSpPr/>
            <p:nvPr/>
          </p:nvSpPr>
          <p:spPr>
            <a:xfrm>
              <a:off x="-904316" y="5407703"/>
              <a:ext cx="723341" cy="2004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ru-RU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Прочее 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1370D6F6-0E4C-46E3-AEC5-8BCE6F8E0C45}"/>
              </a:ext>
            </a:extLst>
          </p:cNvPr>
          <p:cNvGrpSpPr/>
          <p:nvPr/>
        </p:nvGrpSpPr>
        <p:grpSpPr>
          <a:xfrm>
            <a:off x="-2073555" y="555706"/>
            <a:ext cx="720437" cy="957605"/>
            <a:chOff x="-778155" y="3513882"/>
            <a:chExt cx="720437" cy="957605"/>
          </a:xfrm>
        </p:grpSpPr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xmlns="" id="{54A8D775-F810-4B01-BF52-2E1D2DB58059}"/>
                </a:ext>
              </a:extLst>
            </p:cNvPr>
            <p:cNvSpPr/>
            <p:nvPr/>
          </p:nvSpPr>
          <p:spPr>
            <a:xfrm>
              <a:off x="-778155" y="3513882"/>
              <a:ext cx="720437" cy="193964"/>
            </a:xfrm>
            <a:prstGeom prst="rect">
              <a:avLst/>
            </a:prstGeom>
            <a:solidFill>
              <a:srgbClr val="2C4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xmlns="" id="{AADDC92D-D200-48F7-9A17-5382AF72EA85}"/>
                </a:ext>
              </a:extLst>
            </p:cNvPr>
            <p:cNvSpPr/>
            <p:nvPr/>
          </p:nvSpPr>
          <p:spPr>
            <a:xfrm>
              <a:off x="-778155" y="3707846"/>
              <a:ext cx="720437" cy="193964"/>
            </a:xfrm>
            <a:prstGeom prst="rect">
              <a:avLst/>
            </a:prstGeom>
            <a:solidFill>
              <a:srgbClr val="4160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xmlns="" id="{735D1A24-8BCF-4936-B221-C100E8C1A4A6}"/>
                </a:ext>
              </a:extLst>
            </p:cNvPr>
            <p:cNvSpPr/>
            <p:nvPr/>
          </p:nvSpPr>
          <p:spPr>
            <a:xfrm>
              <a:off x="-778155" y="3896924"/>
              <a:ext cx="720437" cy="193964"/>
            </a:xfrm>
            <a:prstGeom prst="rect">
              <a:avLst/>
            </a:prstGeom>
            <a:solidFill>
              <a:srgbClr val="9C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xmlns="" id="{5A2A48DD-DC23-4218-93C5-189E4CAEF87A}"/>
                </a:ext>
              </a:extLst>
            </p:cNvPr>
            <p:cNvSpPr/>
            <p:nvPr/>
          </p:nvSpPr>
          <p:spPr>
            <a:xfrm>
              <a:off x="-778155" y="4088445"/>
              <a:ext cx="720437" cy="193964"/>
            </a:xfrm>
            <a:prstGeom prst="rect">
              <a:avLst/>
            </a:prstGeom>
            <a:solidFill>
              <a:srgbClr val="BDC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xmlns="" id="{9FBA0345-D745-4F6A-B5D4-4A1A0C04C0C6}"/>
                </a:ext>
              </a:extLst>
            </p:cNvPr>
            <p:cNvSpPr/>
            <p:nvPr/>
          </p:nvSpPr>
          <p:spPr>
            <a:xfrm>
              <a:off x="-778155" y="4277523"/>
              <a:ext cx="720437" cy="193964"/>
            </a:xfrm>
            <a:prstGeom prst="rect">
              <a:avLst/>
            </a:prstGeom>
            <a:solidFill>
              <a:srgbClr val="DEE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5052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3" name="Объект 2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pic>
        <p:nvPicPr>
          <p:cNvPr id="5" name="Объект 6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00" y="1100"/>
            <a:ext cx="1099" cy="1099"/>
          </a:xfrm>
          <a:prstGeom prst="rect">
            <a:avLst/>
          </a:prstGeom>
          <a:noFill/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E43F097-52E7-4268-A259-2BF1492E768C}"/>
              </a:ext>
            </a:extLst>
          </p:cNvPr>
          <p:cNvGrpSpPr/>
          <p:nvPr/>
        </p:nvGrpSpPr>
        <p:grpSpPr>
          <a:xfrm>
            <a:off x="12698232" y="136872"/>
            <a:ext cx="1183961" cy="6138549"/>
            <a:chOff x="12335375" y="136872"/>
            <a:chExt cx="1183961" cy="6138549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xmlns="" id="{3B58D41D-5199-40B3-9602-C3A441DD84CC}"/>
                </a:ext>
              </a:extLst>
            </p:cNvPr>
            <p:cNvSpPr/>
            <p:nvPr/>
          </p:nvSpPr>
          <p:spPr>
            <a:xfrm>
              <a:off x="12335375" y="136872"/>
              <a:ext cx="80912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Основные темные цвета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FF348CF4-D0B3-42AF-82C6-38425D01DF9E}"/>
                </a:ext>
              </a:extLst>
            </p:cNvPr>
            <p:cNvSpPr/>
            <p:nvPr/>
          </p:nvSpPr>
          <p:spPr>
            <a:xfrm>
              <a:off x="12335375" y="1795343"/>
              <a:ext cx="80912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Основные светлые цвета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F0D9B636-B546-4E8C-87AC-A48595962BD2}"/>
                </a:ext>
              </a:extLst>
            </p:cNvPr>
            <p:cNvSpPr/>
            <p:nvPr/>
          </p:nvSpPr>
          <p:spPr>
            <a:xfrm>
              <a:off x="12335375" y="4159786"/>
              <a:ext cx="8853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Основной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текста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226E507B-2D2E-4A6E-BE30-0039FBA597E5}"/>
                </a:ext>
              </a:extLst>
            </p:cNvPr>
            <p:cNvSpPr/>
            <p:nvPr/>
          </p:nvSpPr>
          <p:spPr>
            <a:xfrm>
              <a:off x="12335375" y="4917864"/>
              <a:ext cx="8662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Синий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текста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091277EA-E71D-4912-9010-EEEC42FBB24D}"/>
                </a:ext>
              </a:extLst>
            </p:cNvPr>
            <p:cNvSpPr/>
            <p:nvPr/>
          </p:nvSpPr>
          <p:spPr>
            <a:xfrm>
              <a:off x="12383059" y="4573802"/>
              <a:ext cx="723341" cy="20040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C291BF11-C5AF-4F56-BEA9-DA33493692DA}"/>
                </a:ext>
              </a:extLst>
            </p:cNvPr>
            <p:cNvSpPr/>
            <p:nvPr/>
          </p:nvSpPr>
          <p:spPr>
            <a:xfrm>
              <a:off x="12383059" y="698340"/>
              <a:ext cx="723341" cy="216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E5561961-78E0-4969-9C9D-F555C7146EF4}"/>
                </a:ext>
              </a:extLst>
            </p:cNvPr>
            <p:cNvSpPr/>
            <p:nvPr/>
          </p:nvSpPr>
          <p:spPr>
            <a:xfrm>
              <a:off x="12383059" y="5321141"/>
              <a:ext cx="723341" cy="2161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xmlns="" id="{7E8631A5-3E26-4B9B-B60F-B6F6D8555236}"/>
                </a:ext>
              </a:extLst>
            </p:cNvPr>
            <p:cNvSpPr/>
            <p:nvPr/>
          </p:nvSpPr>
          <p:spPr>
            <a:xfrm>
              <a:off x="12383059" y="916894"/>
              <a:ext cx="723341" cy="2161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4E16CBF0-08C5-44E1-B0B5-520265EC2521}"/>
                </a:ext>
              </a:extLst>
            </p:cNvPr>
            <p:cNvSpPr/>
            <p:nvPr/>
          </p:nvSpPr>
          <p:spPr>
            <a:xfrm>
              <a:off x="12383059" y="2356811"/>
              <a:ext cx="723341" cy="2161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B78C5094-2D8D-4689-9349-86277ED78895}"/>
                </a:ext>
              </a:extLst>
            </p:cNvPr>
            <p:cNvSpPr/>
            <p:nvPr/>
          </p:nvSpPr>
          <p:spPr>
            <a:xfrm>
              <a:off x="12383059" y="2575365"/>
              <a:ext cx="723341" cy="21613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C72B3BE0-B0B7-4469-983A-56D0CC435179}"/>
                </a:ext>
              </a:extLst>
            </p:cNvPr>
            <p:cNvSpPr/>
            <p:nvPr/>
          </p:nvSpPr>
          <p:spPr>
            <a:xfrm>
              <a:off x="12383059" y="1133033"/>
              <a:ext cx="723341" cy="21613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="" id="{A40F4DB6-AB4E-42E0-A3B3-CBD84261D14B}"/>
                </a:ext>
              </a:extLst>
            </p:cNvPr>
            <p:cNvSpPr/>
            <p:nvPr/>
          </p:nvSpPr>
          <p:spPr>
            <a:xfrm>
              <a:off x="12383059" y="1349172"/>
              <a:ext cx="723341" cy="21613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062EDFAB-AEF3-4137-B2F9-C5418D40EE30}"/>
                </a:ext>
              </a:extLst>
            </p:cNvPr>
            <p:cNvSpPr/>
            <p:nvPr/>
          </p:nvSpPr>
          <p:spPr>
            <a:xfrm>
              <a:off x="12383059" y="2791504"/>
              <a:ext cx="723341" cy="2161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CB12901D-688D-4DD0-AFA1-2468AE97587D}"/>
                </a:ext>
              </a:extLst>
            </p:cNvPr>
            <p:cNvSpPr/>
            <p:nvPr/>
          </p:nvSpPr>
          <p:spPr>
            <a:xfrm>
              <a:off x="12383059" y="3005671"/>
              <a:ext cx="723341" cy="2161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xmlns="" id="{D7C306BF-757C-4C8C-BE40-CACC3BFBCE59}"/>
                </a:ext>
              </a:extLst>
            </p:cNvPr>
            <p:cNvSpPr/>
            <p:nvPr/>
          </p:nvSpPr>
          <p:spPr>
            <a:xfrm>
              <a:off x="12383059" y="3212845"/>
              <a:ext cx="723341" cy="21613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xmlns="" id="{D2090646-A932-45BE-8EEB-7F1B8E3E97F3}"/>
                </a:ext>
              </a:extLst>
            </p:cNvPr>
            <p:cNvSpPr/>
            <p:nvPr/>
          </p:nvSpPr>
          <p:spPr>
            <a:xfrm>
              <a:off x="12383059" y="3427012"/>
              <a:ext cx="723341" cy="2161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000518A9-CC1B-45FF-9D2E-4535FB345290}"/>
                </a:ext>
              </a:extLst>
            </p:cNvPr>
            <p:cNvSpPr/>
            <p:nvPr/>
          </p:nvSpPr>
          <p:spPr>
            <a:xfrm>
              <a:off x="12383059" y="3642165"/>
              <a:ext cx="723341" cy="21613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B1D1F7E8-253B-4D3C-9F1C-D4CF678995FE}"/>
                </a:ext>
              </a:extLst>
            </p:cNvPr>
            <p:cNvSpPr/>
            <p:nvPr/>
          </p:nvSpPr>
          <p:spPr>
            <a:xfrm>
              <a:off x="12383059" y="6059282"/>
              <a:ext cx="723341" cy="21613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xmlns="" id="{7E21AB8A-3E51-4373-9196-9683936DE0E9}"/>
                </a:ext>
              </a:extLst>
            </p:cNvPr>
            <p:cNvSpPr/>
            <p:nvPr/>
          </p:nvSpPr>
          <p:spPr>
            <a:xfrm>
              <a:off x="12335375" y="5656005"/>
              <a:ext cx="11839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 исходника/ примечания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4C4DD3C4-AE71-474C-9487-828001DE244E}"/>
              </a:ext>
            </a:extLst>
          </p:cNvPr>
          <p:cNvGrpSpPr/>
          <p:nvPr/>
        </p:nvGrpSpPr>
        <p:grpSpPr>
          <a:xfrm>
            <a:off x="-1232760" y="136872"/>
            <a:ext cx="809125" cy="5471237"/>
            <a:chOff x="-942475" y="136872"/>
            <a:chExt cx="809125" cy="5471237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9E66DBB4-3BB2-4E04-8325-832F29501839}"/>
                </a:ext>
              </a:extLst>
            </p:cNvPr>
            <p:cNvSpPr/>
            <p:nvPr/>
          </p:nvSpPr>
          <p:spPr>
            <a:xfrm>
              <a:off x="-904316" y="554252"/>
              <a:ext cx="723341" cy="20040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C458EAF0-405F-4E6A-941E-7D5DF20FFE09}"/>
                </a:ext>
              </a:extLst>
            </p:cNvPr>
            <p:cNvSpPr/>
            <p:nvPr/>
          </p:nvSpPr>
          <p:spPr>
            <a:xfrm>
              <a:off x="-904316" y="946037"/>
              <a:ext cx="723341" cy="20040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xmlns="" id="{AF45943F-E673-46FA-A2E7-A445715D3145}"/>
                </a:ext>
              </a:extLst>
            </p:cNvPr>
            <p:cNvSpPr/>
            <p:nvPr/>
          </p:nvSpPr>
          <p:spPr>
            <a:xfrm>
              <a:off x="-904316" y="1546944"/>
              <a:ext cx="723341" cy="200406"/>
            </a:xfrm>
            <a:prstGeom prst="rect">
              <a:avLst/>
            </a:prstGeom>
            <a:solidFill>
              <a:srgbClr val="CEE1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xmlns="" id="{F4B721E0-FE54-47C6-82F7-97A877EDD9B0}"/>
                </a:ext>
              </a:extLst>
            </p:cNvPr>
            <p:cNvSpPr/>
            <p:nvPr/>
          </p:nvSpPr>
          <p:spPr>
            <a:xfrm>
              <a:off x="-904316" y="1746461"/>
              <a:ext cx="723341" cy="200406"/>
            </a:xfrm>
            <a:prstGeom prst="rect">
              <a:avLst/>
            </a:prstGeom>
            <a:solidFill>
              <a:srgbClr val="DEE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B5AB0F81-341C-4389-83B6-D5600864E0E5}"/>
                </a:ext>
              </a:extLst>
            </p:cNvPr>
            <p:cNvSpPr/>
            <p:nvPr/>
          </p:nvSpPr>
          <p:spPr>
            <a:xfrm>
              <a:off x="-942475" y="136872"/>
              <a:ext cx="8091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Оттенки синего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xmlns="" id="{CC0CF214-9BFD-4E33-B5DD-8E3092071BE3}"/>
                </a:ext>
              </a:extLst>
            </p:cNvPr>
            <p:cNvSpPr/>
            <p:nvPr/>
          </p:nvSpPr>
          <p:spPr>
            <a:xfrm>
              <a:off x="-904316" y="2590220"/>
              <a:ext cx="723341" cy="20040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xmlns="" id="{CCA1FED7-69DD-4FF1-AC8F-07FB3E19E9D0}"/>
                </a:ext>
              </a:extLst>
            </p:cNvPr>
            <p:cNvSpPr/>
            <p:nvPr/>
          </p:nvSpPr>
          <p:spPr>
            <a:xfrm>
              <a:off x="-904316" y="2790626"/>
              <a:ext cx="723341" cy="20040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5D60B2BC-EDF7-4358-B726-A6E93D1DA3D8}"/>
                </a:ext>
              </a:extLst>
            </p:cNvPr>
            <p:cNvSpPr/>
            <p:nvPr/>
          </p:nvSpPr>
          <p:spPr>
            <a:xfrm>
              <a:off x="-904316" y="2991032"/>
              <a:ext cx="723341" cy="2004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xmlns="" id="{E0ED7582-FBB6-4ABE-9FC1-DFF5028111C9}"/>
                </a:ext>
              </a:extLst>
            </p:cNvPr>
            <p:cNvSpPr/>
            <p:nvPr/>
          </p:nvSpPr>
          <p:spPr>
            <a:xfrm>
              <a:off x="-904316" y="3191438"/>
              <a:ext cx="723341" cy="2004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xmlns="" id="{BCC8E2D5-798F-4729-9E54-F02766B35721}"/>
                </a:ext>
              </a:extLst>
            </p:cNvPr>
            <p:cNvSpPr/>
            <p:nvPr/>
          </p:nvSpPr>
          <p:spPr>
            <a:xfrm>
              <a:off x="-942475" y="2172840"/>
              <a:ext cx="8091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Оттенки красного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xmlns="" id="{D8682BD1-9FC3-45BB-9642-B79013849191}"/>
                </a:ext>
              </a:extLst>
            </p:cNvPr>
            <p:cNvSpPr/>
            <p:nvPr/>
          </p:nvSpPr>
          <p:spPr>
            <a:xfrm>
              <a:off x="-904316" y="4219844"/>
              <a:ext cx="723341" cy="2004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DDF8ACC6-2E3A-4183-B07A-4760B40448CE}"/>
                </a:ext>
              </a:extLst>
            </p:cNvPr>
            <p:cNvSpPr/>
            <p:nvPr/>
          </p:nvSpPr>
          <p:spPr>
            <a:xfrm>
              <a:off x="-904316" y="4420250"/>
              <a:ext cx="723341" cy="2004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xmlns="" id="{CDE3FD81-605D-45C5-ADB8-BBE4C3B35A0F}"/>
                </a:ext>
              </a:extLst>
            </p:cNvPr>
            <p:cNvSpPr/>
            <p:nvPr/>
          </p:nvSpPr>
          <p:spPr>
            <a:xfrm>
              <a:off x="-904316" y="4620656"/>
              <a:ext cx="723341" cy="20040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xmlns="" id="{80F79E22-57A0-4C7F-A840-4E374A915DEC}"/>
                </a:ext>
              </a:extLst>
            </p:cNvPr>
            <p:cNvSpPr/>
            <p:nvPr/>
          </p:nvSpPr>
          <p:spPr>
            <a:xfrm>
              <a:off x="-904316" y="4821062"/>
              <a:ext cx="723341" cy="20040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xmlns="" id="{0CEA76D9-9A06-4F0C-B621-ACB9504D4FAF}"/>
                </a:ext>
              </a:extLst>
            </p:cNvPr>
            <p:cNvSpPr/>
            <p:nvPr/>
          </p:nvSpPr>
          <p:spPr>
            <a:xfrm>
              <a:off x="-942475" y="3512753"/>
              <a:ext cx="80912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Для 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таблицы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где много</a:t>
              </a:r>
              <a:b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цветов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xmlns="" id="{FEBB873D-E7A8-4B91-AC81-970CB1EDCF85}"/>
                </a:ext>
              </a:extLst>
            </p:cNvPr>
            <p:cNvSpPr/>
            <p:nvPr/>
          </p:nvSpPr>
          <p:spPr>
            <a:xfrm>
              <a:off x="-904316" y="5021468"/>
              <a:ext cx="723341" cy="200406"/>
            </a:xfrm>
            <a:prstGeom prst="rect">
              <a:avLst/>
            </a:prstGeom>
            <a:solidFill>
              <a:srgbClr val="92CA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xmlns="" id="{EC983248-A9E4-42EC-B8AC-5874CF838E91}"/>
                </a:ext>
              </a:extLst>
            </p:cNvPr>
            <p:cNvSpPr/>
            <p:nvPr/>
          </p:nvSpPr>
          <p:spPr>
            <a:xfrm>
              <a:off x="-904316" y="749546"/>
              <a:ext cx="723341" cy="200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xmlns="" id="{426C0F67-5B07-4A61-88E7-BA8E35990DA1}"/>
                </a:ext>
              </a:extLst>
            </p:cNvPr>
            <p:cNvSpPr/>
            <p:nvPr/>
          </p:nvSpPr>
          <p:spPr>
            <a:xfrm>
              <a:off x="-904316" y="1146537"/>
              <a:ext cx="723341" cy="2004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8C372861-E302-4EBE-A54B-4428F51EF810}"/>
                </a:ext>
              </a:extLst>
            </p:cNvPr>
            <p:cNvSpPr/>
            <p:nvPr/>
          </p:nvSpPr>
          <p:spPr>
            <a:xfrm>
              <a:off x="-904316" y="1346054"/>
              <a:ext cx="723341" cy="2004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 dirty="0"/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9F33AC90-94E4-42E0-8C99-53D703A3A3C8}"/>
                </a:ext>
              </a:extLst>
            </p:cNvPr>
            <p:cNvSpPr/>
            <p:nvPr/>
          </p:nvSpPr>
          <p:spPr>
            <a:xfrm>
              <a:off x="-904316" y="5407703"/>
              <a:ext cx="723341" cy="2004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ru-RU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Прочее </a:t>
              </a:r>
              <a:endParaRPr lang="en-GB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1370D6F6-0E4C-46E3-AEC5-8BCE6F8E0C45}"/>
              </a:ext>
            </a:extLst>
          </p:cNvPr>
          <p:cNvGrpSpPr/>
          <p:nvPr/>
        </p:nvGrpSpPr>
        <p:grpSpPr>
          <a:xfrm>
            <a:off x="-2073555" y="555706"/>
            <a:ext cx="720437" cy="957605"/>
            <a:chOff x="-778155" y="3513882"/>
            <a:chExt cx="720437" cy="957605"/>
          </a:xfrm>
        </p:grpSpPr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xmlns="" id="{54A8D775-F810-4B01-BF52-2E1D2DB58059}"/>
                </a:ext>
              </a:extLst>
            </p:cNvPr>
            <p:cNvSpPr/>
            <p:nvPr/>
          </p:nvSpPr>
          <p:spPr>
            <a:xfrm>
              <a:off x="-778155" y="3513882"/>
              <a:ext cx="720437" cy="193964"/>
            </a:xfrm>
            <a:prstGeom prst="rect">
              <a:avLst/>
            </a:prstGeom>
            <a:solidFill>
              <a:srgbClr val="2C4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xmlns="" id="{AADDC92D-D200-48F7-9A17-5382AF72EA85}"/>
                </a:ext>
              </a:extLst>
            </p:cNvPr>
            <p:cNvSpPr/>
            <p:nvPr/>
          </p:nvSpPr>
          <p:spPr>
            <a:xfrm>
              <a:off x="-778155" y="3707846"/>
              <a:ext cx="720437" cy="193964"/>
            </a:xfrm>
            <a:prstGeom prst="rect">
              <a:avLst/>
            </a:prstGeom>
            <a:solidFill>
              <a:srgbClr val="4160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xmlns="" id="{735D1A24-8BCF-4936-B221-C100E8C1A4A6}"/>
                </a:ext>
              </a:extLst>
            </p:cNvPr>
            <p:cNvSpPr/>
            <p:nvPr/>
          </p:nvSpPr>
          <p:spPr>
            <a:xfrm>
              <a:off x="-778155" y="3896924"/>
              <a:ext cx="720437" cy="193964"/>
            </a:xfrm>
            <a:prstGeom prst="rect">
              <a:avLst/>
            </a:prstGeom>
            <a:solidFill>
              <a:srgbClr val="9C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xmlns="" id="{5A2A48DD-DC23-4218-93C5-189E4CAEF87A}"/>
                </a:ext>
              </a:extLst>
            </p:cNvPr>
            <p:cNvSpPr/>
            <p:nvPr/>
          </p:nvSpPr>
          <p:spPr>
            <a:xfrm>
              <a:off x="-778155" y="4088445"/>
              <a:ext cx="720437" cy="193964"/>
            </a:xfrm>
            <a:prstGeom prst="rect">
              <a:avLst/>
            </a:prstGeom>
            <a:solidFill>
              <a:srgbClr val="BDC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xmlns="" id="{9FBA0345-D745-4F6A-B5D4-4A1A0C04C0C6}"/>
                </a:ext>
              </a:extLst>
            </p:cNvPr>
            <p:cNvSpPr/>
            <p:nvPr/>
          </p:nvSpPr>
          <p:spPr>
            <a:xfrm>
              <a:off x="-778155" y="4277523"/>
              <a:ext cx="720437" cy="193964"/>
            </a:xfrm>
            <a:prstGeom prst="rect">
              <a:avLst/>
            </a:prstGeom>
            <a:solidFill>
              <a:srgbClr val="DEE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3167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jpg"/><Relationship Id="rId2" Type="http://schemas.openxmlformats.org/officeDocument/2006/relationships/hyperlink" Target="mailto:z.baidulla@csi.kz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svg"/><Relationship Id="rId5" Type="http://schemas.openxmlformats.org/officeDocument/2006/relationships/image" Target="../media/image15.png"/><Relationship Id="rId4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AD2441-749A-40C4-84A6-BB9C3C19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715" y="2890391"/>
            <a:ext cx="7661561" cy="1077218"/>
          </a:xfrm>
        </p:spPr>
        <p:txBody>
          <a:bodyPr/>
          <a:lstStyle/>
          <a:p>
            <a:r>
              <a:rPr lang="ru-RU" dirty="0"/>
              <a:t>Цифровизация экономики – новые возможности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0F1066-085E-42F5-B482-49D225A35D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Февраль 20</a:t>
            </a:r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25096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B6604E-8B4D-E440-86EE-8872EBB4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61" y="2264514"/>
            <a:ext cx="11702530" cy="565012"/>
          </a:xfrm>
        </p:spPr>
        <p:txBody>
          <a:bodyPr/>
          <a:lstStyle/>
          <a:p>
            <a:r>
              <a:rPr lang="ru-RU" dirty="0"/>
              <a:t>Спасибо за внимание!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         </a:t>
            </a:r>
            <a:r>
              <a:rPr lang="en-US" b="1" dirty="0"/>
              <a:t>zhanibek_baidulla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     Zhanibek Baidulla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>
                <a:hlinkClick r:id="rId2"/>
              </a:rPr>
              <a:t>z.baidulla@csi.kz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Tel.: +7701 999 42 57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72F40404-59AC-6345-B65D-F67CDE15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920DA41-118C-4844-B202-D840F861F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88741" y="1740234"/>
            <a:ext cx="414031" cy="4140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EFB1C9E-B8ED-AF4A-B981-6B4E2C472B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88741" y="2470546"/>
            <a:ext cx="414031" cy="414031"/>
          </a:xfrm>
          <a:prstGeom prst="rect">
            <a:avLst/>
          </a:prstGeom>
        </p:spPr>
      </p:pic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xmlns="" id="{2D42A206-68F0-DF46-AFFD-D0406E9461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08" b="38"/>
          <a:stretch/>
        </p:blipFill>
        <p:spPr>
          <a:xfrm>
            <a:off x="7202184" y="523980"/>
            <a:ext cx="3863083" cy="433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3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22A9FF08-4B05-4C26-AB84-83B0DA148205}"/>
              </a:ext>
            </a:extLst>
          </p:cNvPr>
          <p:cNvSpPr/>
          <p:nvPr/>
        </p:nvSpPr>
        <p:spPr>
          <a:xfrm>
            <a:off x="223286" y="856072"/>
            <a:ext cx="11705478" cy="1655749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303A16F-D588-421D-9F3E-B31DCAB7845D}"/>
              </a:ext>
            </a:extLst>
          </p:cNvPr>
          <p:cNvSpPr/>
          <p:nvPr/>
        </p:nvSpPr>
        <p:spPr>
          <a:xfrm>
            <a:off x="6699875" y="4497739"/>
            <a:ext cx="5131763" cy="1218840"/>
          </a:xfrm>
          <a:prstGeom prst="rect">
            <a:avLst/>
          </a:prstGeom>
          <a:solidFill>
            <a:srgbClr val="F5F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2A80A15-2AD1-4E97-B1CF-8EBB6496270F}"/>
              </a:ext>
            </a:extLst>
          </p:cNvPr>
          <p:cNvSpPr/>
          <p:nvPr/>
        </p:nvSpPr>
        <p:spPr>
          <a:xfrm>
            <a:off x="8825948" y="4161091"/>
            <a:ext cx="3005689" cy="341679"/>
          </a:xfrm>
          <a:prstGeom prst="rect">
            <a:avLst/>
          </a:prstGeom>
          <a:solidFill>
            <a:srgbClr val="F5F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xmlns="" id="{0BCD47A9-66A7-4C83-BBAA-A99929CD4692}"/>
              </a:ext>
            </a:extLst>
          </p:cNvPr>
          <p:cNvGraphicFramePr/>
          <p:nvPr/>
        </p:nvGraphicFramePr>
        <p:xfrm>
          <a:off x="6554190" y="2678107"/>
          <a:ext cx="5424756" cy="345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22A75CE-CB00-48B8-A99F-6EB7F0F10924}"/>
              </a:ext>
            </a:extLst>
          </p:cNvPr>
          <p:cNvSpPr/>
          <p:nvPr/>
        </p:nvSpPr>
        <p:spPr>
          <a:xfrm>
            <a:off x="6696324" y="3519046"/>
            <a:ext cx="5135313" cy="1101971"/>
          </a:xfrm>
          <a:custGeom>
            <a:avLst/>
            <a:gdLst>
              <a:gd name="connsiteX0" fmla="*/ 0 w 5131763"/>
              <a:gd name="connsiteY0" fmla="*/ 0 h 548593"/>
              <a:gd name="connsiteX1" fmla="*/ 5131763 w 5131763"/>
              <a:gd name="connsiteY1" fmla="*/ 0 h 548593"/>
              <a:gd name="connsiteX2" fmla="*/ 5131763 w 5131763"/>
              <a:gd name="connsiteY2" fmla="*/ 548593 h 548593"/>
              <a:gd name="connsiteX3" fmla="*/ 0 w 5131763"/>
              <a:gd name="connsiteY3" fmla="*/ 548593 h 548593"/>
              <a:gd name="connsiteX4" fmla="*/ 0 w 5131763"/>
              <a:gd name="connsiteY4" fmla="*/ 0 h 548593"/>
              <a:gd name="connsiteX0" fmla="*/ 0 w 5131763"/>
              <a:gd name="connsiteY0" fmla="*/ 558141 h 1106734"/>
              <a:gd name="connsiteX1" fmla="*/ 5131763 w 5131763"/>
              <a:gd name="connsiteY1" fmla="*/ 0 h 1106734"/>
              <a:gd name="connsiteX2" fmla="*/ 5131763 w 5131763"/>
              <a:gd name="connsiteY2" fmla="*/ 1106734 h 1106734"/>
              <a:gd name="connsiteX3" fmla="*/ 0 w 5131763"/>
              <a:gd name="connsiteY3" fmla="*/ 1106734 h 1106734"/>
              <a:gd name="connsiteX4" fmla="*/ 0 w 5131763"/>
              <a:gd name="connsiteY4" fmla="*/ 558141 h 1106734"/>
              <a:gd name="connsiteX0" fmla="*/ 0 w 5131763"/>
              <a:gd name="connsiteY0" fmla="*/ 794115 h 1106734"/>
              <a:gd name="connsiteX1" fmla="*/ 5131763 w 5131763"/>
              <a:gd name="connsiteY1" fmla="*/ 0 h 1106734"/>
              <a:gd name="connsiteX2" fmla="*/ 5131763 w 5131763"/>
              <a:gd name="connsiteY2" fmla="*/ 1106734 h 1106734"/>
              <a:gd name="connsiteX3" fmla="*/ 0 w 5131763"/>
              <a:gd name="connsiteY3" fmla="*/ 1106734 h 1106734"/>
              <a:gd name="connsiteX4" fmla="*/ 0 w 5131763"/>
              <a:gd name="connsiteY4" fmla="*/ 794115 h 1106734"/>
              <a:gd name="connsiteX0" fmla="*/ 0 w 5131763"/>
              <a:gd name="connsiteY0" fmla="*/ 794115 h 1106734"/>
              <a:gd name="connsiteX1" fmla="*/ 5131763 w 5131763"/>
              <a:gd name="connsiteY1" fmla="*/ 0 h 1106734"/>
              <a:gd name="connsiteX2" fmla="*/ 5124389 w 5131763"/>
              <a:gd name="connsiteY2" fmla="*/ 656908 h 1106734"/>
              <a:gd name="connsiteX3" fmla="*/ 0 w 5131763"/>
              <a:gd name="connsiteY3" fmla="*/ 1106734 h 1106734"/>
              <a:gd name="connsiteX4" fmla="*/ 0 w 5131763"/>
              <a:gd name="connsiteY4" fmla="*/ 794115 h 1106734"/>
              <a:gd name="connsiteX0" fmla="*/ 0 w 5131763"/>
              <a:gd name="connsiteY0" fmla="*/ 794115 h 1106734"/>
              <a:gd name="connsiteX1" fmla="*/ 5131763 w 5131763"/>
              <a:gd name="connsiteY1" fmla="*/ 0 h 1106734"/>
              <a:gd name="connsiteX2" fmla="*/ 5131763 w 5131763"/>
              <a:gd name="connsiteY2" fmla="*/ 656908 h 1106734"/>
              <a:gd name="connsiteX3" fmla="*/ 0 w 5131763"/>
              <a:gd name="connsiteY3" fmla="*/ 1106734 h 1106734"/>
              <a:gd name="connsiteX4" fmla="*/ 0 w 5131763"/>
              <a:gd name="connsiteY4" fmla="*/ 794115 h 1106734"/>
              <a:gd name="connsiteX0" fmla="*/ 0 w 5131763"/>
              <a:gd name="connsiteY0" fmla="*/ 794115 h 1106734"/>
              <a:gd name="connsiteX1" fmla="*/ 5131763 w 5131763"/>
              <a:gd name="connsiteY1" fmla="*/ 0 h 1106734"/>
              <a:gd name="connsiteX2" fmla="*/ 5131763 w 5131763"/>
              <a:gd name="connsiteY2" fmla="*/ 656908 h 1106734"/>
              <a:gd name="connsiteX3" fmla="*/ 1109397 w 5131763"/>
              <a:gd name="connsiteY3" fmla="*/ 1050743 h 1106734"/>
              <a:gd name="connsiteX4" fmla="*/ 0 w 5131763"/>
              <a:gd name="connsiteY4" fmla="*/ 1106734 h 1106734"/>
              <a:gd name="connsiteX5" fmla="*/ 0 w 5131763"/>
              <a:gd name="connsiteY5" fmla="*/ 794115 h 1106734"/>
              <a:gd name="connsiteX0" fmla="*/ 0 w 5131763"/>
              <a:gd name="connsiteY0" fmla="*/ 794115 h 1106734"/>
              <a:gd name="connsiteX1" fmla="*/ 5131763 w 5131763"/>
              <a:gd name="connsiteY1" fmla="*/ 0 h 1106734"/>
              <a:gd name="connsiteX2" fmla="*/ 5131763 w 5131763"/>
              <a:gd name="connsiteY2" fmla="*/ 656908 h 1106734"/>
              <a:gd name="connsiteX3" fmla="*/ 2709597 w 5131763"/>
              <a:gd name="connsiteY3" fmla="*/ 932756 h 1106734"/>
              <a:gd name="connsiteX4" fmla="*/ 1109397 w 5131763"/>
              <a:gd name="connsiteY4" fmla="*/ 1050743 h 1106734"/>
              <a:gd name="connsiteX5" fmla="*/ 0 w 5131763"/>
              <a:gd name="connsiteY5" fmla="*/ 1106734 h 1106734"/>
              <a:gd name="connsiteX6" fmla="*/ 0 w 5131763"/>
              <a:gd name="connsiteY6" fmla="*/ 794115 h 1106734"/>
              <a:gd name="connsiteX0" fmla="*/ 0 w 5131763"/>
              <a:gd name="connsiteY0" fmla="*/ 794115 h 1106734"/>
              <a:gd name="connsiteX1" fmla="*/ 799681 w 5131763"/>
              <a:gd name="connsiteY1" fmla="*/ 718905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843926 w 5131763"/>
              <a:gd name="connsiteY1" fmla="*/ 726279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1367493 w 5131763"/>
              <a:gd name="connsiteY1" fmla="*/ 667286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1736203 w 5131763"/>
              <a:gd name="connsiteY1" fmla="*/ 637789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2215526 w 5131763"/>
              <a:gd name="connsiteY1" fmla="*/ 593544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2849706 w 5131763"/>
              <a:gd name="connsiteY1" fmla="*/ 505054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3152048 w 5131763"/>
              <a:gd name="connsiteY1" fmla="*/ 423938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3358525 w 5131763"/>
              <a:gd name="connsiteY1" fmla="*/ 364945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3483886 w 5131763"/>
              <a:gd name="connsiteY1" fmla="*/ 32070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3786228 w 5131763"/>
              <a:gd name="connsiteY1" fmla="*/ 283829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4177060 w 5131763"/>
              <a:gd name="connsiteY1" fmla="*/ 23221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4427783 w 5131763"/>
              <a:gd name="connsiteY1" fmla="*/ 187965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4744874 w 5131763"/>
              <a:gd name="connsiteY1" fmla="*/ 121598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5091461 w 5131763"/>
              <a:gd name="connsiteY1" fmla="*/ 1836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5128332 w 5131763"/>
              <a:gd name="connsiteY1" fmla="*/ 1836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5128332 w 5131763"/>
              <a:gd name="connsiteY1" fmla="*/ 1836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5128332 w 5131763"/>
              <a:gd name="connsiteY1" fmla="*/ 1836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5128332 w 5131763"/>
              <a:gd name="connsiteY1" fmla="*/ 18360 h 1106734"/>
              <a:gd name="connsiteX2" fmla="*/ 5131763 w 5131763"/>
              <a:gd name="connsiteY2" fmla="*/ 0 h 1106734"/>
              <a:gd name="connsiteX3" fmla="*/ 5131763 w 5131763"/>
              <a:gd name="connsiteY3" fmla="*/ 656908 h 1106734"/>
              <a:gd name="connsiteX4" fmla="*/ 2709597 w 5131763"/>
              <a:gd name="connsiteY4" fmla="*/ 932756 h 1106734"/>
              <a:gd name="connsiteX5" fmla="*/ 1109397 w 5131763"/>
              <a:gd name="connsiteY5" fmla="*/ 1050743 h 1106734"/>
              <a:gd name="connsiteX6" fmla="*/ 0 w 5131763"/>
              <a:gd name="connsiteY6" fmla="*/ 1106734 h 1106734"/>
              <a:gd name="connsiteX7" fmla="*/ 0 w 5131763"/>
              <a:gd name="connsiteY7" fmla="*/ 794115 h 1106734"/>
              <a:gd name="connsiteX0" fmla="*/ 0 w 5131763"/>
              <a:gd name="connsiteY0" fmla="*/ 794115 h 1106734"/>
              <a:gd name="connsiteX1" fmla="*/ 1669836 w 5131763"/>
              <a:gd name="connsiteY1" fmla="*/ 667285 h 1106734"/>
              <a:gd name="connsiteX2" fmla="*/ 5128332 w 5131763"/>
              <a:gd name="connsiteY2" fmla="*/ 18360 h 1106734"/>
              <a:gd name="connsiteX3" fmla="*/ 5131763 w 5131763"/>
              <a:gd name="connsiteY3" fmla="*/ 0 h 1106734"/>
              <a:gd name="connsiteX4" fmla="*/ 5131763 w 5131763"/>
              <a:gd name="connsiteY4" fmla="*/ 656908 h 1106734"/>
              <a:gd name="connsiteX5" fmla="*/ 2709597 w 5131763"/>
              <a:gd name="connsiteY5" fmla="*/ 932756 h 1106734"/>
              <a:gd name="connsiteX6" fmla="*/ 1109397 w 5131763"/>
              <a:gd name="connsiteY6" fmla="*/ 1050743 h 1106734"/>
              <a:gd name="connsiteX7" fmla="*/ 0 w 5131763"/>
              <a:gd name="connsiteY7" fmla="*/ 1106734 h 1106734"/>
              <a:gd name="connsiteX8" fmla="*/ 0 w 5131763"/>
              <a:gd name="connsiteY8" fmla="*/ 794115 h 1106734"/>
              <a:gd name="connsiteX0" fmla="*/ 0 w 5131763"/>
              <a:gd name="connsiteY0" fmla="*/ 794115 h 1106734"/>
              <a:gd name="connsiteX1" fmla="*/ 467842 w 5131763"/>
              <a:gd name="connsiteY1" fmla="*/ 800021 h 1106734"/>
              <a:gd name="connsiteX2" fmla="*/ 1669836 w 5131763"/>
              <a:gd name="connsiteY2" fmla="*/ 667285 h 1106734"/>
              <a:gd name="connsiteX3" fmla="*/ 5128332 w 5131763"/>
              <a:gd name="connsiteY3" fmla="*/ 18360 h 1106734"/>
              <a:gd name="connsiteX4" fmla="*/ 5131763 w 5131763"/>
              <a:gd name="connsiteY4" fmla="*/ 0 h 1106734"/>
              <a:gd name="connsiteX5" fmla="*/ 5131763 w 5131763"/>
              <a:gd name="connsiteY5" fmla="*/ 656908 h 1106734"/>
              <a:gd name="connsiteX6" fmla="*/ 2709597 w 5131763"/>
              <a:gd name="connsiteY6" fmla="*/ 932756 h 1106734"/>
              <a:gd name="connsiteX7" fmla="*/ 1109397 w 5131763"/>
              <a:gd name="connsiteY7" fmla="*/ 1050743 h 1106734"/>
              <a:gd name="connsiteX8" fmla="*/ 0 w 5131763"/>
              <a:gd name="connsiteY8" fmla="*/ 1106734 h 1106734"/>
              <a:gd name="connsiteX9" fmla="*/ 0 w 5131763"/>
              <a:gd name="connsiteY9" fmla="*/ 794115 h 1106734"/>
              <a:gd name="connsiteX0" fmla="*/ 488 w 5132251"/>
              <a:gd name="connsiteY0" fmla="*/ 794115 h 1106734"/>
              <a:gd name="connsiteX1" fmla="*/ 468330 w 5132251"/>
              <a:gd name="connsiteY1" fmla="*/ 800021 h 1106734"/>
              <a:gd name="connsiteX2" fmla="*/ 1670324 w 5132251"/>
              <a:gd name="connsiteY2" fmla="*/ 667285 h 1106734"/>
              <a:gd name="connsiteX3" fmla="*/ 5128820 w 5132251"/>
              <a:gd name="connsiteY3" fmla="*/ 18360 h 1106734"/>
              <a:gd name="connsiteX4" fmla="*/ 5132251 w 5132251"/>
              <a:gd name="connsiteY4" fmla="*/ 0 h 1106734"/>
              <a:gd name="connsiteX5" fmla="*/ 5132251 w 5132251"/>
              <a:gd name="connsiteY5" fmla="*/ 656908 h 1106734"/>
              <a:gd name="connsiteX6" fmla="*/ 2710085 w 5132251"/>
              <a:gd name="connsiteY6" fmla="*/ 932756 h 1106734"/>
              <a:gd name="connsiteX7" fmla="*/ 1109885 w 5132251"/>
              <a:gd name="connsiteY7" fmla="*/ 1050743 h 1106734"/>
              <a:gd name="connsiteX8" fmla="*/ 488 w 5132251"/>
              <a:gd name="connsiteY8" fmla="*/ 1106734 h 1106734"/>
              <a:gd name="connsiteX9" fmla="*/ 488 w 5132251"/>
              <a:gd name="connsiteY9" fmla="*/ 794115 h 1106734"/>
              <a:gd name="connsiteX0" fmla="*/ 7375 w 5131763"/>
              <a:gd name="connsiteY0" fmla="*/ 830986 h 1106734"/>
              <a:gd name="connsiteX1" fmla="*/ 467842 w 5131763"/>
              <a:gd name="connsiteY1" fmla="*/ 800021 h 1106734"/>
              <a:gd name="connsiteX2" fmla="*/ 1669836 w 5131763"/>
              <a:gd name="connsiteY2" fmla="*/ 667285 h 1106734"/>
              <a:gd name="connsiteX3" fmla="*/ 5128332 w 5131763"/>
              <a:gd name="connsiteY3" fmla="*/ 18360 h 1106734"/>
              <a:gd name="connsiteX4" fmla="*/ 5131763 w 5131763"/>
              <a:gd name="connsiteY4" fmla="*/ 0 h 1106734"/>
              <a:gd name="connsiteX5" fmla="*/ 5131763 w 5131763"/>
              <a:gd name="connsiteY5" fmla="*/ 656908 h 1106734"/>
              <a:gd name="connsiteX6" fmla="*/ 2709597 w 5131763"/>
              <a:gd name="connsiteY6" fmla="*/ 932756 h 1106734"/>
              <a:gd name="connsiteX7" fmla="*/ 1109397 w 5131763"/>
              <a:gd name="connsiteY7" fmla="*/ 1050743 h 1106734"/>
              <a:gd name="connsiteX8" fmla="*/ 0 w 5131763"/>
              <a:gd name="connsiteY8" fmla="*/ 1106734 h 1106734"/>
              <a:gd name="connsiteX9" fmla="*/ 7375 w 5131763"/>
              <a:gd name="connsiteY9" fmla="*/ 830986 h 1106734"/>
              <a:gd name="connsiteX0" fmla="*/ 2612 w 5127000"/>
              <a:gd name="connsiteY0" fmla="*/ 830986 h 1106734"/>
              <a:gd name="connsiteX1" fmla="*/ 463079 w 5127000"/>
              <a:gd name="connsiteY1" fmla="*/ 800021 h 1106734"/>
              <a:gd name="connsiteX2" fmla="*/ 1665073 w 5127000"/>
              <a:gd name="connsiteY2" fmla="*/ 667285 h 1106734"/>
              <a:gd name="connsiteX3" fmla="*/ 5123569 w 5127000"/>
              <a:gd name="connsiteY3" fmla="*/ 18360 h 1106734"/>
              <a:gd name="connsiteX4" fmla="*/ 5127000 w 5127000"/>
              <a:gd name="connsiteY4" fmla="*/ 0 h 1106734"/>
              <a:gd name="connsiteX5" fmla="*/ 5127000 w 5127000"/>
              <a:gd name="connsiteY5" fmla="*/ 656908 h 1106734"/>
              <a:gd name="connsiteX6" fmla="*/ 2704834 w 5127000"/>
              <a:gd name="connsiteY6" fmla="*/ 932756 h 1106734"/>
              <a:gd name="connsiteX7" fmla="*/ 1104634 w 5127000"/>
              <a:gd name="connsiteY7" fmla="*/ 1050743 h 1106734"/>
              <a:gd name="connsiteX8" fmla="*/ 0 w 5127000"/>
              <a:gd name="connsiteY8" fmla="*/ 1106734 h 1106734"/>
              <a:gd name="connsiteX9" fmla="*/ 2612 w 5127000"/>
              <a:gd name="connsiteY9" fmla="*/ 830986 h 1106734"/>
              <a:gd name="connsiteX0" fmla="*/ 2612 w 5127000"/>
              <a:gd name="connsiteY0" fmla="*/ 830986 h 1101971"/>
              <a:gd name="connsiteX1" fmla="*/ 463079 w 5127000"/>
              <a:gd name="connsiteY1" fmla="*/ 800021 h 1101971"/>
              <a:gd name="connsiteX2" fmla="*/ 1665073 w 5127000"/>
              <a:gd name="connsiteY2" fmla="*/ 667285 h 1101971"/>
              <a:gd name="connsiteX3" fmla="*/ 5123569 w 5127000"/>
              <a:gd name="connsiteY3" fmla="*/ 18360 h 1101971"/>
              <a:gd name="connsiteX4" fmla="*/ 5127000 w 5127000"/>
              <a:gd name="connsiteY4" fmla="*/ 0 h 1101971"/>
              <a:gd name="connsiteX5" fmla="*/ 5127000 w 5127000"/>
              <a:gd name="connsiteY5" fmla="*/ 656908 h 1101971"/>
              <a:gd name="connsiteX6" fmla="*/ 2704834 w 5127000"/>
              <a:gd name="connsiteY6" fmla="*/ 932756 h 1101971"/>
              <a:gd name="connsiteX7" fmla="*/ 1104634 w 5127000"/>
              <a:gd name="connsiteY7" fmla="*/ 1050743 h 1101971"/>
              <a:gd name="connsiteX8" fmla="*/ 0 w 5127000"/>
              <a:gd name="connsiteY8" fmla="*/ 1101971 h 1101971"/>
              <a:gd name="connsiteX9" fmla="*/ 2612 w 5127000"/>
              <a:gd name="connsiteY9" fmla="*/ 830986 h 1101971"/>
              <a:gd name="connsiteX0" fmla="*/ 495 w 5129039"/>
              <a:gd name="connsiteY0" fmla="*/ 847612 h 1101971"/>
              <a:gd name="connsiteX1" fmla="*/ 465118 w 5129039"/>
              <a:gd name="connsiteY1" fmla="*/ 800021 h 1101971"/>
              <a:gd name="connsiteX2" fmla="*/ 1667112 w 5129039"/>
              <a:gd name="connsiteY2" fmla="*/ 667285 h 1101971"/>
              <a:gd name="connsiteX3" fmla="*/ 5125608 w 5129039"/>
              <a:gd name="connsiteY3" fmla="*/ 18360 h 1101971"/>
              <a:gd name="connsiteX4" fmla="*/ 5129039 w 5129039"/>
              <a:gd name="connsiteY4" fmla="*/ 0 h 1101971"/>
              <a:gd name="connsiteX5" fmla="*/ 5129039 w 5129039"/>
              <a:gd name="connsiteY5" fmla="*/ 656908 h 1101971"/>
              <a:gd name="connsiteX6" fmla="*/ 2706873 w 5129039"/>
              <a:gd name="connsiteY6" fmla="*/ 932756 h 1101971"/>
              <a:gd name="connsiteX7" fmla="*/ 1106673 w 5129039"/>
              <a:gd name="connsiteY7" fmla="*/ 1050743 h 1101971"/>
              <a:gd name="connsiteX8" fmla="*/ 2039 w 5129039"/>
              <a:gd name="connsiteY8" fmla="*/ 1101971 h 1101971"/>
              <a:gd name="connsiteX9" fmla="*/ 495 w 5129039"/>
              <a:gd name="connsiteY9" fmla="*/ 847612 h 1101971"/>
              <a:gd name="connsiteX0" fmla="*/ 6769 w 5127000"/>
              <a:gd name="connsiteY0" fmla="*/ 864238 h 1101971"/>
              <a:gd name="connsiteX1" fmla="*/ 463079 w 5127000"/>
              <a:gd name="connsiteY1" fmla="*/ 800021 h 1101971"/>
              <a:gd name="connsiteX2" fmla="*/ 1665073 w 5127000"/>
              <a:gd name="connsiteY2" fmla="*/ 667285 h 1101971"/>
              <a:gd name="connsiteX3" fmla="*/ 5123569 w 5127000"/>
              <a:gd name="connsiteY3" fmla="*/ 18360 h 1101971"/>
              <a:gd name="connsiteX4" fmla="*/ 5127000 w 5127000"/>
              <a:gd name="connsiteY4" fmla="*/ 0 h 1101971"/>
              <a:gd name="connsiteX5" fmla="*/ 5127000 w 5127000"/>
              <a:gd name="connsiteY5" fmla="*/ 656908 h 1101971"/>
              <a:gd name="connsiteX6" fmla="*/ 2704834 w 5127000"/>
              <a:gd name="connsiteY6" fmla="*/ 932756 h 1101971"/>
              <a:gd name="connsiteX7" fmla="*/ 1104634 w 5127000"/>
              <a:gd name="connsiteY7" fmla="*/ 1050743 h 1101971"/>
              <a:gd name="connsiteX8" fmla="*/ 0 w 5127000"/>
              <a:gd name="connsiteY8" fmla="*/ 1101971 h 1101971"/>
              <a:gd name="connsiteX9" fmla="*/ 6769 w 5127000"/>
              <a:gd name="connsiteY9" fmla="*/ 864238 h 1101971"/>
              <a:gd name="connsiteX0" fmla="*/ 495 w 5129039"/>
              <a:gd name="connsiteY0" fmla="*/ 868395 h 1101971"/>
              <a:gd name="connsiteX1" fmla="*/ 465118 w 5129039"/>
              <a:gd name="connsiteY1" fmla="*/ 800021 h 1101971"/>
              <a:gd name="connsiteX2" fmla="*/ 1667112 w 5129039"/>
              <a:gd name="connsiteY2" fmla="*/ 667285 h 1101971"/>
              <a:gd name="connsiteX3" fmla="*/ 5125608 w 5129039"/>
              <a:gd name="connsiteY3" fmla="*/ 18360 h 1101971"/>
              <a:gd name="connsiteX4" fmla="*/ 5129039 w 5129039"/>
              <a:gd name="connsiteY4" fmla="*/ 0 h 1101971"/>
              <a:gd name="connsiteX5" fmla="*/ 5129039 w 5129039"/>
              <a:gd name="connsiteY5" fmla="*/ 656908 h 1101971"/>
              <a:gd name="connsiteX6" fmla="*/ 2706873 w 5129039"/>
              <a:gd name="connsiteY6" fmla="*/ 932756 h 1101971"/>
              <a:gd name="connsiteX7" fmla="*/ 1106673 w 5129039"/>
              <a:gd name="connsiteY7" fmla="*/ 1050743 h 1101971"/>
              <a:gd name="connsiteX8" fmla="*/ 2039 w 5129039"/>
              <a:gd name="connsiteY8" fmla="*/ 1101971 h 1101971"/>
              <a:gd name="connsiteX9" fmla="*/ 495 w 5129039"/>
              <a:gd name="connsiteY9" fmla="*/ 868395 h 1101971"/>
              <a:gd name="connsiteX0" fmla="*/ 495 w 5129039"/>
              <a:gd name="connsiteY0" fmla="*/ 876707 h 1101971"/>
              <a:gd name="connsiteX1" fmla="*/ 465118 w 5129039"/>
              <a:gd name="connsiteY1" fmla="*/ 800021 h 1101971"/>
              <a:gd name="connsiteX2" fmla="*/ 1667112 w 5129039"/>
              <a:gd name="connsiteY2" fmla="*/ 667285 h 1101971"/>
              <a:gd name="connsiteX3" fmla="*/ 5125608 w 5129039"/>
              <a:gd name="connsiteY3" fmla="*/ 18360 h 1101971"/>
              <a:gd name="connsiteX4" fmla="*/ 5129039 w 5129039"/>
              <a:gd name="connsiteY4" fmla="*/ 0 h 1101971"/>
              <a:gd name="connsiteX5" fmla="*/ 5129039 w 5129039"/>
              <a:gd name="connsiteY5" fmla="*/ 656908 h 1101971"/>
              <a:gd name="connsiteX6" fmla="*/ 2706873 w 5129039"/>
              <a:gd name="connsiteY6" fmla="*/ 932756 h 1101971"/>
              <a:gd name="connsiteX7" fmla="*/ 1106673 w 5129039"/>
              <a:gd name="connsiteY7" fmla="*/ 1050743 h 1101971"/>
              <a:gd name="connsiteX8" fmla="*/ 2039 w 5129039"/>
              <a:gd name="connsiteY8" fmla="*/ 1101971 h 1101971"/>
              <a:gd name="connsiteX9" fmla="*/ 495 w 5129039"/>
              <a:gd name="connsiteY9" fmla="*/ 876707 h 1101971"/>
              <a:gd name="connsiteX0" fmla="*/ 495 w 5129039"/>
              <a:gd name="connsiteY0" fmla="*/ 876707 h 1101971"/>
              <a:gd name="connsiteX1" fmla="*/ 465118 w 5129039"/>
              <a:gd name="connsiteY1" fmla="*/ 800021 h 1101971"/>
              <a:gd name="connsiteX2" fmla="*/ 1667112 w 5129039"/>
              <a:gd name="connsiteY2" fmla="*/ 667285 h 1101971"/>
              <a:gd name="connsiteX3" fmla="*/ 5125608 w 5129039"/>
              <a:gd name="connsiteY3" fmla="*/ 18360 h 1101971"/>
              <a:gd name="connsiteX4" fmla="*/ 5129039 w 5129039"/>
              <a:gd name="connsiteY4" fmla="*/ 0 h 1101971"/>
              <a:gd name="connsiteX5" fmla="*/ 5129039 w 5129039"/>
              <a:gd name="connsiteY5" fmla="*/ 656908 h 1101971"/>
              <a:gd name="connsiteX6" fmla="*/ 2706873 w 5129039"/>
              <a:gd name="connsiteY6" fmla="*/ 932756 h 1101971"/>
              <a:gd name="connsiteX7" fmla="*/ 1106673 w 5129039"/>
              <a:gd name="connsiteY7" fmla="*/ 1050743 h 1101971"/>
              <a:gd name="connsiteX8" fmla="*/ 2039 w 5129039"/>
              <a:gd name="connsiteY8" fmla="*/ 1101971 h 1101971"/>
              <a:gd name="connsiteX9" fmla="*/ 495 w 5129039"/>
              <a:gd name="connsiteY9" fmla="*/ 876707 h 1101971"/>
              <a:gd name="connsiteX0" fmla="*/ 495 w 5129039"/>
              <a:gd name="connsiteY0" fmla="*/ 876707 h 1101971"/>
              <a:gd name="connsiteX1" fmla="*/ 465118 w 5129039"/>
              <a:gd name="connsiteY1" fmla="*/ 800021 h 1101971"/>
              <a:gd name="connsiteX2" fmla="*/ 1667112 w 5129039"/>
              <a:gd name="connsiteY2" fmla="*/ 667285 h 1101971"/>
              <a:gd name="connsiteX3" fmla="*/ 5125608 w 5129039"/>
              <a:gd name="connsiteY3" fmla="*/ 18360 h 1101971"/>
              <a:gd name="connsiteX4" fmla="*/ 5129039 w 5129039"/>
              <a:gd name="connsiteY4" fmla="*/ 0 h 1101971"/>
              <a:gd name="connsiteX5" fmla="*/ 5129039 w 5129039"/>
              <a:gd name="connsiteY5" fmla="*/ 656908 h 1101971"/>
              <a:gd name="connsiteX6" fmla="*/ 2706873 w 5129039"/>
              <a:gd name="connsiteY6" fmla="*/ 932756 h 1101971"/>
              <a:gd name="connsiteX7" fmla="*/ 1106673 w 5129039"/>
              <a:gd name="connsiteY7" fmla="*/ 1050743 h 1101971"/>
              <a:gd name="connsiteX8" fmla="*/ 2039 w 5129039"/>
              <a:gd name="connsiteY8" fmla="*/ 1101971 h 1101971"/>
              <a:gd name="connsiteX9" fmla="*/ 495 w 5129039"/>
              <a:gd name="connsiteY9" fmla="*/ 876707 h 1101971"/>
              <a:gd name="connsiteX0" fmla="*/ 495 w 5129039"/>
              <a:gd name="connsiteY0" fmla="*/ 876707 h 1101971"/>
              <a:gd name="connsiteX1" fmla="*/ 465118 w 5129039"/>
              <a:gd name="connsiteY1" fmla="*/ 800021 h 1101971"/>
              <a:gd name="connsiteX2" fmla="*/ 1667112 w 5129039"/>
              <a:gd name="connsiteY2" fmla="*/ 667285 h 1101971"/>
              <a:gd name="connsiteX3" fmla="*/ 5125608 w 5129039"/>
              <a:gd name="connsiteY3" fmla="*/ 18360 h 1101971"/>
              <a:gd name="connsiteX4" fmla="*/ 5129039 w 5129039"/>
              <a:gd name="connsiteY4" fmla="*/ 0 h 1101971"/>
              <a:gd name="connsiteX5" fmla="*/ 5129039 w 5129039"/>
              <a:gd name="connsiteY5" fmla="*/ 656908 h 1101971"/>
              <a:gd name="connsiteX6" fmla="*/ 2706873 w 5129039"/>
              <a:gd name="connsiteY6" fmla="*/ 932756 h 1101971"/>
              <a:gd name="connsiteX7" fmla="*/ 1106673 w 5129039"/>
              <a:gd name="connsiteY7" fmla="*/ 1050743 h 1101971"/>
              <a:gd name="connsiteX8" fmla="*/ 2039 w 5129039"/>
              <a:gd name="connsiteY8" fmla="*/ 1101971 h 1101971"/>
              <a:gd name="connsiteX9" fmla="*/ 495 w 5129039"/>
              <a:gd name="connsiteY9" fmla="*/ 876707 h 1101971"/>
              <a:gd name="connsiteX0" fmla="*/ 6769 w 5135313"/>
              <a:gd name="connsiteY0" fmla="*/ 876707 h 1101971"/>
              <a:gd name="connsiteX1" fmla="*/ 471392 w 5135313"/>
              <a:gd name="connsiteY1" fmla="*/ 800021 h 1101971"/>
              <a:gd name="connsiteX2" fmla="*/ 1673386 w 5135313"/>
              <a:gd name="connsiteY2" fmla="*/ 667285 h 1101971"/>
              <a:gd name="connsiteX3" fmla="*/ 5131882 w 5135313"/>
              <a:gd name="connsiteY3" fmla="*/ 18360 h 1101971"/>
              <a:gd name="connsiteX4" fmla="*/ 5135313 w 5135313"/>
              <a:gd name="connsiteY4" fmla="*/ 0 h 1101971"/>
              <a:gd name="connsiteX5" fmla="*/ 5135313 w 5135313"/>
              <a:gd name="connsiteY5" fmla="*/ 656908 h 1101971"/>
              <a:gd name="connsiteX6" fmla="*/ 2713147 w 5135313"/>
              <a:gd name="connsiteY6" fmla="*/ 932756 h 1101971"/>
              <a:gd name="connsiteX7" fmla="*/ 1112947 w 5135313"/>
              <a:gd name="connsiteY7" fmla="*/ 1050743 h 1101971"/>
              <a:gd name="connsiteX8" fmla="*/ 0 w 5135313"/>
              <a:gd name="connsiteY8" fmla="*/ 1101971 h 1101971"/>
              <a:gd name="connsiteX9" fmla="*/ 6769 w 5135313"/>
              <a:gd name="connsiteY9" fmla="*/ 876707 h 1101971"/>
              <a:gd name="connsiteX0" fmla="*/ 2613 w 5135313"/>
              <a:gd name="connsiteY0" fmla="*/ 893332 h 1101971"/>
              <a:gd name="connsiteX1" fmla="*/ 471392 w 5135313"/>
              <a:gd name="connsiteY1" fmla="*/ 800021 h 1101971"/>
              <a:gd name="connsiteX2" fmla="*/ 1673386 w 5135313"/>
              <a:gd name="connsiteY2" fmla="*/ 667285 h 1101971"/>
              <a:gd name="connsiteX3" fmla="*/ 5131882 w 5135313"/>
              <a:gd name="connsiteY3" fmla="*/ 18360 h 1101971"/>
              <a:gd name="connsiteX4" fmla="*/ 5135313 w 5135313"/>
              <a:gd name="connsiteY4" fmla="*/ 0 h 1101971"/>
              <a:gd name="connsiteX5" fmla="*/ 5135313 w 5135313"/>
              <a:gd name="connsiteY5" fmla="*/ 656908 h 1101971"/>
              <a:gd name="connsiteX6" fmla="*/ 2713147 w 5135313"/>
              <a:gd name="connsiteY6" fmla="*/ 932756 h 1101971"/>
              <a:gd name="connsiteX7" fmla="*/ 1112947 w 5135313"/>
              <a:gd name="connsiteY7" fmla="*/ 1050743 h 1101971"/>
              <a:gd name="connsiteX8" fmla="*/ 0 w 5135313"/>
              <a:gd name="connsiteY8" fmla="*/ 1101971 h 1101971"/>
              <a:gd name="connsiteX9" fmla="*/ 2613 w 5135313"/>
              <a:gd name="connsiteY9" fmla="*/ 893332 h 110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5313" h="1101971">
                <a:moveTo>
                  <a:pt x="2613" y="893332"/>
                </a:moveTo>
                <a:cubicBezTo>
                  <a:pt x="-9132" y="877855"/>
                  <a:pt x="193086" y="821159"/>
                  <a:pt x="471392" y="800021"/>
                </a:cubicBezTo>
                <a:cubicBezTo>
                  <a:pt x="749698" y="778883"/>
                  <a:pt x="895409" y="788958"/>
                  <a:pt x="1673386" y="667285"/>
                </a:cubicBezTo>
                <a:cubicBezTo>
                  <a:pt x="2451363" y="545612"/>
                  <a:pt x="4549978" y="118513"/>
                  <a:pt x="5131882" y="18360"/>
                </a:cubicBezTo>
                <a:lnTo>
                  <a:pt x="5135313" y="0"/>
                </a:lnTo>
                <a:lnTo>
                  <a:pt x="5135313" y="656908"/>
                </a:lnTo>
                <a:cubicBezTo>
                  <a:pt x="4313176" y="739025"/>
                  <a:pt x="3535284" y="850639"/>
                  <a:pt x="2713147" y="932756"/>
                </a:cubicBezTo>
                <a:lnTo>
                  <a:pt x="1112947" y="1050743"/>
                </a:lnTo>
                <a:lnTo>
                  <a:pt x="0" y="1101971"/>
                </a:lnTo>
                <a:cubicBezTo>
                  <a:pt x="871" y="1010055"/>
                  <a:pt x="1742" y="985248"/>
                  <a:pt x="2613" y="89333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9" name="Прямоугольник: скругленные углы 7">
            <a:extLst>
              <a:ext uri="{FF2B5EF4-FFF2-40B4-BE49-F238E27FC236}">
                <a16:creationId xmlns:a16="http://schemas.microsoft.com/office/drawing/2014/main" xmlns="" id="{BED99628-CE3B-47C6-94AD-A70C94801BC1}"/>
              </a:ext>
            </a:extLst>
          </p:cNvPr>
          <p:cNvSpPr/>
          <p:nvPr/>
        </p:nvSpPr>
        <p:spPr>
          <a:xfrm>
            <a:off x="2375273" y="2693448"/>
            <a:ext cx="1854527" cy="3012497"/>
          </a:xfrm>
          <a:prstGeom prst="roundRect">
            <a:avLst>
              <a:gd name="adj" fmla="val 0"/>
            </a:avLst>
          </a:prstGeom>
          <a:solidFill>
            <a:srgbClr val="F5F8FA"/>
          </a:solidFill>
          <a:ln w="952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xmlns="" id="{F19A5E44-DFB8-4026-BB19-C1654F98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Цифровизация, цифровая трансформация являются последовательными этапами для перехода </a:t>
            </a:r>
            <a:br>
              <a:rPr lang="ru-RU" sz="2000" dirty="0"/>
            </a:br>
            <a:r>
              <a:rPr lang="ru-RU" sz="2000" dirty="0"/>
              <a:t>на новый уровень цифровой экономики 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BF4A1AD-A8DD-4AA2-B90B-94055F23F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6EAEE-C7C9-4A15-A395-78397F14D18D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xmlns="" id="{8BC263CE-9998-4746-95EB-3396F5D12DD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7824" y="6083988"/>
            <a:ext cx="6384847" cy="430887"/>
          </a:xfrm>
        </p:spPr>
        <p:txBody>
          <a:bodyPr/>
          <a:lstStyle/>
          <a:p>
            <a:r>
              <a:rPr lang="ru-RU" dirty="0"/>
              <a:t>Источники: </a:t>
            </a:r>
            <a:r>
              <a:rPr lang="en-US" dirty="0"/>
              <a:t>International Journal of Computer Science and Information Technologies </a:t>
            </a:r>
            <a:r>
              <a:rPr lang="ru-RU" dirty="0"/>
              <a:t>-</a:t>
            </a:r>
            <a:r>
              <a:rPr lang="en-US" dirty="0"/>
              <a:t>” World Wide Web and Its Journey from Web 1.0 to Web 4.0”, ITIF – “The Task Ahead of Us”, </a:t>
            </a:r>
          </a:p>
          <a:p>
            <a:r>
              <a:rPr lang="en-US" dirty="0"/>
              <a:t>Huawei- “Digital Spillover”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5D657EA-1E03-4AAE-8513-4DCED81B4E6F}"/>
              </a:ext>
            </a:extLst>
          </p:cNvPr>
          <p:cNvCxnSpPr>
            <a:cxnSpLocks/>
          </p:cNvCxnSpPr>
          <p:nvPr/>
        </p:nvCxnSpPr>
        <p:spPr>
          <a:xfrm>
            <a:off x="6464142" y="2535153"/>
            <a:ext cx="0" cy="3590733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3E9D40A2-07B4-4CB4-9201-96C3F2F152A8}"/>
              </a:ext>
            </a:extLst>
          </p:cNvPr>
          <p:cNvGraphicFramePr/>
          <p:nvPr/>
        </p:nvGraphicFramePr>
        <p:xfrm>
          <a:off x="330241" y="2877189"/>
          <a:ext cx="6082431" cy="3214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EA854A5-3D98-402F-B74D-2AB054CD013C}"/>
              </a:ext>
            </a:extLst>
          </p:cNvPr>
          <p:cNvSpPr/>
          <p:nvPr/>
        </p:nvSpPr>
        <p:spPr>
          <a:xfrm>
            <a:off x="522519" y="3301340"/>
            <a:ext cx="5573478" cy="2206797"/>
          </a:xfrm>
          <a:custGeom>
            <a:avLst/>
            <a:gdLst>
              <a:gd name="connsiteX0" fmla="*/ 0 w 7524750"/>
              <a:gd name="connsiteY0" fmla="*/ 923925 h 954170"/>
              <a:gd name="connsiteX1" fmla="*/ 3352800 w 7524750"/>
              <a:gd name="connsiteY1" fmla="*/ 923925 h 954170"/>
              <a:gd name="connsiteX2" fmla="*/ 5857875 w 7524750"/>
              <a:gd name="connsiteY2" fmla="*/ 609600 h 954170"/>
              <a:gd name="connsiteX3" fmla="*/ 7524750 w 7524750"/>
              <a:gd name="connsiteY3" fmla="*/ 0 h 954170"/>
              <a:gd name="connsiteX0" fmla="*/ 0 w 7542497"/>
              <a:gd name="connsiteY0" fmla="*/ 1021011 h 1027688"/>
              <a:gd name="connsiteX1" fmla="*/ 3370547 w 7542497"/>
              <a:gd name="connsiteY1" fmla="*/ 923925 h 1027688"/>
              <a:gd name="connsiteX2" fmla="*/ 5875622 w 7542497"/>
              <a:gd name="connsiteY2" fmla="*/ 609600 h 1027688"/>
              <a:gd name="connsiteX3" fmla="*/ 7542497 w 7542497"/>
              <a:gd name="connsiteY3" fmla="*/ 0 h 1027688"/>
              <a:gd name="connsiteX0" fmla="*/ 0 w 7494591"/>
              <a:gd name="connsiteY0" fmla="*/ 1083814 h 1087844"/>
              <a:gd name="connsiteX1" fmla="*/ 3322641 w 7494591"/>
              <a:gd name="connsiteY1" fmla="*/ 923925 h 1087844"/>
              <a:gd name="connsiteX2" fmla="*/ 5827716 w 7494591"/>
              <a:gd name="connsiteY2" fmla="*/ 609600 h 1087844"/>
              <a:gd name="connsiteX3" fmla="*/ 7494591 w 7494591"/>
              <a:gd name="connsiteY3" fmla="*/ 0 h 1087844"/>
              <a:gd name="connsiteX0" fmla="*/ 0 w 7526527"/>
              <a:gd name="connsiteY0" fmla="*/ 1129489 h 1132604"/>
              <a:gd name="connsiteX1" fmla="*/ 3354577 w 7526527"/>
              <a:gd name="connsiteY1" fmla="*/ 923925 h 1132604"/>
              <a:gd name="connsiteX2" fmla="*/ 5859652 w 7526527"/>
              <a:gd name="connsiteY2" fmla="*/ 609600 h 1132604"/>
              <a:gd name="connsiteX3" fmla="*/ 7526527 w 7526527"/>
              <a:gd name="connsiteY3" fmla="*/ 0 h 1132604"/>
              <a:gd name="connsiteX0" fmla="*/ 0 w 7494589"/>
              <a:gd name="connsiteY0" fmla="*/ 1060976 h 1065693"/>
              <a:gd name="connsiteX1" fmla="*/ 3322639 w 7494589"/>
              <a:gd name="connsiteY1" fmla="*/ 923925 h 1065693"/>
              <a:gd name="connsiteX2" fmla="*/ 5827714 w 7494589"/>
              <a:gd name="connsiteY2" fmla="*/ 609600 h 1065693"/>
              <a:gd name="connsiteX3" fmla="*/ 7494589 w 7494589"/>
              <a:gd name="connsiteY3" fmla="*/ 0 h 1065693"/>
              <a:gd name="connsiteX0" fmla="*/ 0 w 7494589"/>
              <a:gd name="connsiteY0" fmla="*/ 1060976 h 1060976"/>
              <a:gd name="connsiteX1" fmla="*/ 3322639 w 7494589"/>
              <a:gd name="connsiteY1" fmla="*/ 923925 h 1060976"/>
              <a:gd name="connsiteX2" fmla="*/ 5827714 w 7494589"/>
              <a:gd name="connsiteY2" fmla="*/ 609600 h 1060976"/>
              <a:gd name="connsiteX3" fmla="*/ 7494589 w 7494589"/>
              <a:gd name="connsiteY3" fmla="*/ 0 h 106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4589" h="1060976">
                <a:moveTo>
                  <a:pt x="0" y="1060976"/>
                </a:moveTo>
                <a:cubicBezTo>
                  <a:pt x="1220182" y="1041494"/>
                  <a:pt x="2351353" y="999154"/>
                  <a:pt x="3322639" y="923925"/>
                </a:cubicBezTo>
                <a:cubicBezTo>
                  <a:pt x="4293925" y="848696"/>
                  <a:pt x="5132389" y="763587"/>
                  <a:pt x="5827714" y="609600"/>
                </a:cubicBezTo>
                <a:cubicBezTo>
                  <a:pt x="6523039" y="455612"/>
                  <a:pt x="7008814" y="227806"/>
                  <a:pt x="7494589" y="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28BCB46-7C3F-4144-8D1C-8C883DDDF184}"/>
              </a:ext>
            </a:extLst>
          </p:cNvPr>
          <p:cNvSpPr/>
          <p:nvPr/>
        </p:nvSpPr>
        <p:spPr>
          <a:xfrm>
            <a:off x="520005" y="3907609"/>
            <a:ext cx="1843394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Первая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волна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цифровой экономики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Персональные компьютеры 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Интернет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Электронная коммерциям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Web 1.0 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5245886-B3FB-4F5B-8C30-D729B9EB9322}"/>
              </a:ext>
            </a:extLst>
          </p:cNvPr>
          <p:cNvSpPr/>
          <p:nvPr/>
        </p:nvSpPr>
        <p:spPr>
          <a:xfrm>
            <a:off x="2438145" y="3134091"/>
            <a:ext cx="175004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Вторая волна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цифровой экономики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Web 2.0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, Web 3.0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Интернет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Большие данные Смартфоны 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облачные вычисления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8F2A181-D39F-46C0-806F-C8477FEE62C6}"/>
              </a:ext>
            </a:extLst>
          </p:cNvPr>
          <p:cNvSpPr/>
          <p:nvPr/>
        </p:nvSpPr>
        <p:spPr>
          <a:xfrm>
            <a:off x="4533474" y="2620216"/>
            <a:ext cx="1750043" cy="180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Третья волна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цифровой экономики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Web 4.0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Платформенная экономика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5G, IoT, AI</a:t>
            </a: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D95B6DD-90EC-4718-BE34-0A8F8F12FF48}"/>
              </a:ext>
            </a:extLst>
          </p:cNvPr>
          <p:cNvSpPr txBox="1"/>
          <p:nvPr/>
        </p:nvSpPr>
        <p:spPr>
          <a:xfrm>
            <a:off x="6083811" y="2754555"/>
            <a:ext cx="369332" cy="1550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мировой ВВП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2C956F9A-4871-4D43-9ABC-608DD95EBCF7}"/>
              </a:ext>
            </a:extLst>
          </p:cNvPr>
          <p:cNvCxnSpPr>
            <a:cxnSpLocks/>
          </p:cNvCxnSpPr>
          <p:nvPr/>
        </p:nvCxnSpPr>
        <p:spPr>
          <a:xfrm>
            <a:off x="8825948" y="3519046"/>
            <a:ext cx="0" cy="220818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091652D5-6297-4CC8-9EC2-927D337F67FC}"/>
              </a:ext>
            </a:extLst>
          </p:cNvPr>
          <p:cNvSpPr/>
          <p:nvPr/>
        </p:nvSpPr>
        <p:spPr>
          <a:xfrm>
            <a:off x="10801593" y="2976795"/>
            <a:ext cx="10843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Третья волна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цифровой экономики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634ADEF-66CF-41F2-A674-F666BD5F0AEF}"/>
              </a:ext>
            </a:extLst>
          </p:cNvPr>
          <p:cNvSpPr txBox="1"/>
          <p:nvPr/>
        </p:nvSpPr>
        <p:spPr>
          <a:xfrm>
            <a:off x="7308238" y="4305292"/>
            <a:ext cx="1360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11% -15%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5D4EAF2B-8D99-4F43-B298-4044EF03CCFF}"/>
              </a:ext>
            </a:extLst>
          </p:cNvPr>
          <p:cNvSpPr/>
          <p:nvPr/>
        </p:nvSpPr>
        <p:spPr>
          <a:xfrm>
            <a:off x="6696321" y="6038448"/>
            <a:ext cx="618861" cy="16600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EF58AD1-6CD3-4451-A277-0DD5F640622E}"/>
              </a:ext>
            </a:extLst>
          </p:cNvPr>
          <p:cNvSpPr/>
          <p:nvPr/>
        </p:nvSpPr>
        <p:spPr>
          <a:xfrm>
            <a:off x="9111201" y="6038448"/>
            <a:ext cx="618861" cy="166000"/>
          </a:xfrm>
          <a:prstGeom prst="rect">
            <a:avLst/>
          </a:prstGeom>
          <a:solidFill>
            <a:srgbClr val="F5F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7F0FF59E-4659-44BD-A98D-AF9EA0C3E1EE}"/>
              </a:ext>
            </a:extLst>
          </p:cNvPr>
          <p:cNvSpPr txBox="1"/>
          <p:nvPr/>
        </p:nvSpPr>
        <p:spPr>
          <a:xfrm>
            <a:off x="7286381" y="6017773"/>
            <a:ext cx="19775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Доля цифровой экономики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C70E4D0-8090-474A-956B-F358FE28C370}"/>
              </a:ext>
            </a:extLst>
          </p:cNvPr>
          <p:cNvSpPr txBox="1"/>
          <p:nvPr/>
        </p:nvSpPr>
        <p:spPr>
          <a:xfrm>
            <a:off x="9762348" y="6017773"/>
            <a:ext cx="20437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Доля традиционной экономики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4EDC003-5D2F-45CD-8A1B-7D05A977C744}"/>
              </a:ext>
            </a:extLst>
          </p:cNvPr>
          <p:cNvSpPr txBox="1"/>
          <p:nvPr/>
        </p:nvSpPr>
        <p:spPr>
          <a:xfrm>
            <a:off x="9299697" y="4039693"/>
            <a:ext cx="1360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15% -24%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074E6F79-2214-4F14-8D34-7C824A96BCA6}"/>
              </a:ext>
            </a:extLst>
          </p:cNvPr>
          <p:cNvSpPr txBox="1"/>
          <p:nvPr/>
        </p:nvSpPr>
        <p:spPr>
          <a:xfrm>
            <a:off x="6709234" y="3551213"/>
            <a:ext cx="2000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Цифровизация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, включая оцифровывание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7438D09-E57D-4D24-ADD3-0B7CCC2B422C}"/>
              </a:ext>
            </a:extLst>
          </p:cNvPr>
          <p:cNvSpPr txBox="1"/>
          <p:nvPr/>
        </p:nvSpPr>
        <p:spPr>
          <a:xfrm>
            <a:off x="8982545" y="3058237"/>
            <a:ext cx="1752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Цифровая трансформация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21AF9A58-5BCC-4750-8649-E619FD9AAA89}"/>
              </a:ext>
            </a:extLst>
          </p:cNvPr>
          <p:cNvCxnSpPr/>
          <p:nvPr/>
        </p:nvCxnSpPr>
        <p:spPr>
          <a:xfrm>
            <a:off x="6686845" y="3944829"/>
            <a:ext cx="2129626" cy="0"/>
          </a:xfrm>
          <a:prstGeom prst="straightConnector1">
            <a:avLst/>
          </a:prstGeom>
          <a:ln w="9525">
            <a:solidFill>
              <a:schemeClr val="bg1">
                <a:lumMod val="6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C51D8F17-867F-4538-A0B4-AB275AE2CE4B}"/>
              </a:ext>
            </a:extLst>
          </p:cNvPr>
          <p:cNvCxnSpPr>
            <a:cxnSpLocks/>
          </p:cNvCxnSpPr>
          <p:nvPr/>
        </p:nvCxnSpPr>
        <p:spPr>
          <a:xfrm>
            <a:off x="8831746" y="3514422"/>
            <a:ext cx="1832917" cy="0"/>
          </a:xfrm>
          <a:prstGeom prst="straightConnector1">
            <a:avLst/>
          </a:prstGeom>
          <a:ln w="9525">
            <a:solidFill>
              <a:schemeClr val="bg1">
                <a:lumMod val="6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9CBE9886-C22F-4225-938E-A870B0BBC569}"/>
              </a:ext>
            </a:extLst>
          </p:cNvPr>
          <p:cNvSpPr/>
          <p:nvPr/>
        </p:nvSpPr>
        <p:spPr>
          <a:xfrm>
            <a:off x="6812719" y="2621625"/>
            <a:ext cx="48986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Этапы* для перехода на новый уровень цифровой экономики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D5937B6-1D4B-4221-B07A-3AF958B9C0FC}"/>
              </a:ext>
            </a:extLst>
          </p:cNvPr>
          <p:cNvSpPr txBox="1"/>
          <p:nvPr/>
        </p:nvSpPr>
        <p:spPr>
          <a:xfrm>
            <a:off x="-36956" y="968123"/>
            <a:ext cx="34040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Digitization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(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оцифровывание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)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27305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оцифровка информации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до цифрового формата для</a:t>
            </a:r>
          </a:p>
          <a:p>
            <a:pPr marL="361950" marR="5080" lvl="0" indent="-96838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автоматизации существующих ручных и бумажных процессов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200885C8-84E7-4CF9-A2E7-989F6DDA04EC}"/>
              </a:ext>
            </a:extLst>
          </p:cNvPr>
          <p:cNvSpPr/>
          <p:nvPr/>
        </p:nvSpPr>
        <p:spPr>
          <a:xfrm>
            <a:off x="3395751" y="950146"/>
            <a:ext cx="3886399" cy="130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Digitalization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(ц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ифровизация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)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508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использование цифровых технологий и данных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(оцифрованных и изначально цифровых) для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создания доходов, улучшения бизнеса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замены/преобразования бизнес-процессов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создания среды для цифрового бизнеса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3EE56E26-5E04-4EFE-BEFD-3E1DAF0E31B8}"/>
              </a:ext>
            </a:extLst>
          </p:cNvPr>
          <p:cNvSpPr/>
          <p:nvPr/>
        </p:nvSpPr>
        <p:spPr>
          <a:xfrm>
            <a:off x="7183400" y="866710"/>
            <a:ext cx="4622667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Digital transformation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(ц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ифровая трансформаци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я)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охватывает все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бизнес-модели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,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независимо от того, </a:t>
            </a: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относится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ли она к </a:t>
            </a: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цифровому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бизнесу или </a:t>
            </a: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нет</a:t>
            </a: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ускорение внедрения технологий и изменений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совершенно нов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ые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рынк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и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(люди, возможности, процессы, модели,...)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,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реалии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возможности и вызовы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180975" marR="5080" lvl="0" indent="-18097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Tx/>
              <a:buChar char="–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создание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новой экономик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и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448B609E-52B8-493F-B251-FF973359BA95}"/>
              </a:ext>
            </a:extLst>
          </p:cNvPr>
          <p:cNvSpPr txBox="1"/>
          <p:nvPr/>
        </p:nvSpPr>
        <p:spPr>
          <a:xfrm>
            <a:off x="192401" y="2697931"/>
            <a:ext cx="202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Три волны цифровой экономики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BF48D273-2F9B-48AC-A697-33C1A1D44F3C}"/>
              </a:ext>
            </a:extLst>
          </p:cNvPr>
          <p:cNvCxnSpPr>
            <a:cxnSpLocks/>
          </p:cNvCxnSpPr>
          <p:nvPr/>
        </p:nvCxnSpPr>
        <p:spPr>
          <a:xfrm>
            <a:off x="10660213" y="3519046"/>
            <a:ext cx="0" cy="220818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EA6A712-52B6-4ACA-8E76-CC1734B07769}"/>
              </a:ext>
            </a:extLst>
          </p:cNvPr>
          <p:cNvSpPr txBox="1"/>
          <p:nvPr/>
        </p:nvSpPr>
        <p:spPr>
          <a:xfrm>
            <a:off x="6632581" y="6235314"/>
            <a:ext cx="5199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*На картинке даны периоды этапов для всего мира, продолжительность этапов для каждой страны варьирует в зависимости от технологической базы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7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object 18">
            <a:extLst>
              <a:ext uri="{FF2B5EF4-FFF2-40B4-BE49-F238E27FC236}">
                <a16:creationId xmlns:a16="http://schemas.microsoft.com/office/drawing/2014/main" xmlns="" id="{29710424-91CB-45B5-AA35-97CD9254ACBE}"/>
              </a:ext>
            </a:extLst>
          </p:cNvPr>
          <p:cNvSpPr/>
          <p:nvPr/>
        </p:nvSpPr>
        <p:spPr>
          <a:xfrm>
            <a:off x="534115" y="4112946"/>
            <a:ext cx="223655" cy="176640"/>
          </a:xfrm>
          <a:prstGeom prst="rect">
            <a:avLst/>
          </a:prstGeom>
          <a:solidFill>
            <a:srgbClr val="CEE1F3"/>
          </a:solidFill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3" name="object 25">
            <a:extLst>
              <a:ext uri="{FF2B5EF4-FFF2-40B4-BE49-F238E27FC236}">
                <a16:creationId xmlns:a16="http://schemas.microsoft.com/office/drawing/2014/main" xmlns="" id="{721A0769-50D5-48FC-B9E0-29EB99F16AE8}"/>
              </a:ext>
            </a:extLst>
          </p:cNvPr>
          <p:cNvSpPr/>
          <p:nvPr/>
        </p:nvSpPr>
        <p:spPr>
          <a:xfrm>
            <a:off x="1553836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5" name="object 25">
            <a:extLst>
              <a:ext uri="{FF2B5EF4-FFF2-40B4-BE49-F238E27FC236}">
                <a16:creationId xmlns:a16="http://schemas.microsoft.com/office/drawing/2014/main" xmlns="" id="{25936D6E-3DE9-49C0-B3E3-6CFFE62B6D67}"/>
              </a:ext>
            </a:extLst>
          </p:cNvPr>
          <p:cNvSpPr/>
          <p:nvPr/>
        </p:nvSpPr>
        <p:spPr>
          <a:xfrm>
            <a:off x="2080024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srgbClr val="33465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3" name="object 24">
            <a:extLst>
              <a:ext uri="{FF2B5EF4-FFF2-40B4-BE49-F238E27FC236}">
                <a16:creationId xmlns:a16="http://schemas.microsoft.com/office/drawing/2014/main" xmlns="" id="{41434F70-96F8-41B5-A089-E40A61940FC5}"/>
              </a:ext>
            </a:extLst>
          </p:cNvPr>
          <p:cNvSpPr/>
          <p:nvPr/>
        </p:nvSpPr>
        <p:spPr>
          <a:xfrm>
            <a:off x="1546862" y="6044648"/>
            <a:ext cx="6611604" cy="1683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FC9212E-D18F-4ADE-94DC-70F44184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Цифровая трансформация создаст новую экономическую систему и общество, меняя фундаментальные производственные взаимосвязи экономики, роли потребителей и функции государства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2EA7BF17-4CF8-43F4-BE5F-7FEE8E7F0F6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7823" y="6298832"/>
            <a:ext cx="12110779" cy="261610"/>
          </a:xfrm>
        </p:spPr>
        <p:txBody>
          <a:bodyPr/>
          <a:lstStyle/>
          <a:p>
            <a:r>
              <a:rPr lang="ru-RU" dirty="0"/>
              <a:t>Источники: </a:t>
            </a:r>
            <a:r>
              <a:rPr lang="en-US" dirty="0"/>
              <a:t>www.ispconnect.nl –</a:t>
            </a:r>
            <a:r>
              <a:rPr lang="ru-RU" dirty="0"/>
              <a:t> </a:t>
            </a:r>
            <a:r>
              <a:rPr lang="en-US" dirty="0"/>
              <a:t>“The Foundations of our</a:t>
            </a:r>
            <a:r>
              <a:rPr lang="ru-RU" dirty="0"/>
              <a:t> </a:t>
            </a:r>
            <a:r>
              <a:rPr lang="en-US" dirty="0"/>
              <a:t>Digital Economy”, World Economic Forum - “Our Shared Digital Future Building an Inclusive”, “Trustworthy and Sustainable Digital Society”</a:t>
            </a:r>
            <a:endParaRPr lang="ru-RU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E359030-AC87-4FD4-8234-1E4434DDBCA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938151" y="1153439"/>
            <a:ext cx="2984461" cy="5088412"/>
          </a:xfrm>
        </p:spPr>
        <p:txBody>
          <a:bodyPr/>
          <a:lstStyle/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ru-RU" sz="1100" dirty="0">
                <a:solidFill>
                  <a:srgbClr val="595959"/>
                </a:solidFill>
              </a:rPr>
              <a:t>Цифровая экономика представлена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3 следующими уровнями: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вертикали, платформа, ресурсы</a:t>
            </a:r>
          </a:p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ru-RU" sz="1100" dirty="0">
                <a:solidFill>
                  <a:srgbClr val="595959"/>
                </a:solidFill>
              </a:rPr>
              <a:t>Вертикали разного уровня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перейдут на горизонтальную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систему на основе  платформы</a:t>
            </a:r>
            <a:endParaRPr lang="en-US" sz="1100" dirty="0">
              <a:solidFill>
                <a:srgbClr val="595959"/>
              </a:solidFill>
            </a:endParaRPr>
          </a:p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ru-RU" sz="1100" dirty="0">
                <a:solidFill>
                  <a:srgbClr val="595959"/>
                </a:solidFill>
              </a:rPr>
              <a:t>Локальные ИТ подключатся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к облаку, хостингу и услугам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ПО через гибридные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и комбинированные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облачные архитектуры</a:t>
            </a:r>
          </a:p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en-US" sz="1100" dirty="0" err="1">
                <a:solidFill>
                  <a:srgbClr val="595959"/>
                </a:solidFill>
              </a:rPr>
              <a:t>Цифровые</a:t>
            </a:r>
            <a:r>
              <a:rPr lang="en-US" sz="1100" dirty="0">
                <a:solidFill>
                  <a:srgbClr val="595959"/>
                </a:solidFill>
              </a:rPr>
              <a:t> </a:t>
            </a:r>
            <a:r>
              <a:rPr lang="en-US" sz="1100" dirty="0" err="1">
                <a:solidFill>
                  <a:srgbClr val="595959"/>
                </a:solidFill>
              </a:rPr>
              <a:t>услуги</a:t>
            </a:r>
            <a:r>
              <a:rPr lang="ru-RU" sz="1100" dirty="0">
                <a:solidFill>
                  <a:srgbClr val="595959"/>
                </a:solidFill>
              </a:rPr>
              <a:t> будут</a:t>
            </a:r>
            <a:r>
              <a:rPr lang="en-US" sz="1100" dirty="0">
                <a:solidFill>
                  <a:srgbClr val="595959"/>
                </a:solidFill>
              </a:rPr>
              <a:t> </a:t>
            </a:r>
            <a:r>
              <a:rPr lang="en-US" sz="1100" dirty="0" err="1">
                <a:solidFill>
                  <a:srgbClr val="595959"/>
                </a:solidFill>
              </a:rPr>
              <a:t>предоставлят</a:t>
            </a:r>
            <a:r>
              <a:rPr lang="ru-RU" sz="1100" dirty="0">
                <a:solidFill>
                  <a:srgbClr val="595959"/>
                </a:solidFill>
              </a:rPr>
              <a:t>ь</a:t>
            </a:r>
            <a:r>
              <a:rPr lang="en-US" sz="1100" dirty="0" err="1">
                <a:solidFill>
                  <a:srgbClr val="595959"/>
                </a:solidFill>
              </a:rPr>
              <a:t>ся</a:t>
            </a:r>
            <a:r>
              <a:rPr lang="kk-KZ" sz="1100" dirty="0">
                <a:solidFill>
                  <a:srgbClr val="595959"/>
                </a:solidFill>
              </a:rPr>
              <a:t> </a:t>
            </a:r>
            <a:r>
              <a:rPr lang="en-US" sz="1100" dirty="0" err="1">
                <a:solidFill>
                  <a:srgbClr val="595959"/>
                </a:solidFill>
              </a:rPr>
              <a:t>потребител</a:t>
            </a:r>
            <a:r>
              <a:rPr lang="kk-KZ" sz="1100" dirty="0">
                <a:solidFill>
                  <a:srgbClr val="595959"/>
                </a:solidFill>
              </a:rPr>
              <a:t>ям </a:t>
            </a:r>
            <a:br>
              <a:rPr lang="kk-KZ" sz="1100" dirty="0">
                <a:solidFill>
                  <a:srgbClr val="595959"/>
                </a:solidFill>
              </a:rPr>
            </a:br>
            <a:r>
              <a:rPr lang="en-US" sz="1100" dirty="0" err="1">
                <a:solidFill>
                  <a:srgbClr val="595959"/>
                </a:solidFill>
              </a:rPr>
              <a:t>через</a:t>
            </a:r>
            <a:r>
              <a:rPr lang="en-US" sz="1100" dirty="0">
                <a:solidFill>
                  <a:srgbClr val="595959"/>
                </a:solidFill>
              </a:rPr>
              <a:t> </a:t>
            </a:r>
            <a:r>
              <a:rPr lang="en-US" sz="1100" dirty="0" err="1">
                <a:solidFill>
                  <a:srgbClr val="595959"/>
                </a:solidFill>
              </a:rPr>
              <a:t>смартфоны</a:t>
            </a:r>
            <a:r>
              <a:rPr lang="en-US" sz="1100" dirty="0">
                <a:solidFill>
                  <a:srgbClr val="595959"/>
                </a:solidFill>
              </a:rPr>
              <a:t>, </a:t>
            </a:r>
            <a:r>
              <a:rPr lang="en-US" sz="1100" dirty="0" err="1">
                <a:solidFill>
                  <a:srgbClr val="595959"/>
                </a:solidFill>
              </a:rPr>
              <a:t>планшеты</a:t>
            </a:r>
            <a:r>
              <a:rPr lang="ru-RU" sz="1100" dirty="0">
                <a:solidFill>
                  <a:srgbClr val="595959"/>
                </a:solidFill>
              </a:rPr>
              <a:t>, </a:t>
            </a:r>
            <a:r>
              <a:rPr lang="en-US" sz="1100" dirty="0" err="1">
                <a:solidFill>
                  <a:srgbClr val="595959"/>
                </a:solidFill>
              </a:rPr>
              <a:t>интернет</a:t>
            </a:r>
            <a:r>
              <a:rPr lang="en-US" sz="1100" dirty="0">
                <a:solidFill>
                  <a:srgbClr val="595959"/>
                </a:solidFill>
              </a:rPr>
              <a:t> </a:t>
            </a:r>
            <a:r>
              <a:rPr lang="en-US" sz="1100" dirty="0" err="1">
                <a:solidFill>
                  <a:srgbClr val="595959"/>
                </a:solidFill>
              </a:rPr>
              <a:t>вещей</a:t>
            </a:r>
            <a:endParaRPr lang="ru-RU" sz="1100" dirty="0">
              <a:solidFill>
                <a:srgbClr val="595959"/>
              </a:solidFill>
            </a:endParaRPr>
          </a:p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ru-RU" sz="1100" dirty="0">
                <a:solidFill>
                  <a:srgbClr val="595959"/>
                </a:solidFill>
              </a:rPr>
              <a:t>API объединит данные, инфраструктуру, ПО </a:t>
            </a:r>
            <a:br>
              <a:rPr lang="ru-RU" sz="1100" dirty="0">
                <a:solidFill>
                  <a:srgbClr val="595959"/>
                </a:solidFill>
              </a:rPr>
            </a:br>
            <a:r>
              <a:rPr lang="ru-RU" sz="1100" dirty="0">
                <a:solidFill>
                  <a:srgbClr val="595959"/>
                </a:solidFill>
              </a:rPr>
              <a:t>и слои потребления</a:t>
            </a:r>
          </a:p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ru-RU" sz="1100" dirty="0">
                <a:solidFill>
                  <a:srgbClr val="595959"/>
                </a:solidFill>
              </a:rPr>
              <a:t>Экосистема цифрового партнера создаст новые </a:t>
            </a:r>
            <a:r>
              <a:rPr lang="ru-RU" sz="1100" spc="-5" dirty="0">
                <a:solidFill>
                  <a:srgbClr val="595959"/>
                </a:solidFill>
                <a:cs typeface="Lucida Sans"/>
              </a:rPr>
              <a:t>предложения </a:t>
            </a:r>
            <a:br>
              <a:rPr lang="ru-RU" sz="1100" spc="-5" dirty="0">
                <a:solidFill>
                  <a:srgbClr val="595959"/>
                </a:solidFill>
                <a:cs typeface="Lucida Sans"/>
              </a:rPr>
            </a:br>
            <a:r>
              <a:rPr lang="ru-RU" sz="1100" spc="-5" dirty="0">
                <a:solidFill>
                  <a:srgbClr val="595959"/>
                </a:solidFill>
                <a:cs typeface="Lucida Sans"/>
              </a:rPr>
              <a:t>на рынке</a:t>
            </a:r>
            <a:endParaRPr lang="en-US" sz="1100" spc="-5" dirty="0">
              <a:solidFill>
                <a:srgbClr val="595959"/>
              </a:solidFill>
              <a:cs typeface="Lucida Sans"/>
            </a:endParaRPr>
          </a:p>
          <a:p>
            <a:pPr marL="363538" indent="-276225">
              <a:spcBef>
                <a:spcPts val="0"/>
              </a:spcBef>
              <a:spcAft>
                <a:spcPts val="800"/>
              </a:spcAft>
            </a:pPr>
            <a:r>
              <a:rPr lang="ru-RU" sz="1100" spc="-5" dirty="0">
                <a:solidFill>
                  <a:srgbClr val="595959"/>
                </a:solidFill>
                <a:cs typeface="Lucida Sans"/>
              </a:rPr>
              <a:t>В обществе 5.0 ценность в экономике будет создаваться благодаря цифровизации и воображениям, креативности людей</a:t>
            </a:r>
            <a:endParaRPr lang="ru-RU" sz="1100" dirty="0">
              <a:solidFill>
                <a:srgbClr val="595959"/>
              </a:solidFill>
              <a:cs typeface="Lucida Sans"/>
            </a:endParaRPr>
          </a:p>
        </p:txBody>
      </p:sp>
      <p:sp>
        <p:nvSpPr>
          <p:cNvPr id="74" name="object 121">
            <a:extLst>
              <a:ext uri="{FF2B5EF4-FFF2-40B4-BE49-F238E27FC236}">
                <a16:creationId xmlns:a16="http://schemas.microsoft.com/office/drawing/2014/main" xmlns="" id="{A6D3CEE8-C6B7-4F01-A10D-8B3D90FE8576}"/>
              </a:ext>
            </a:extLst>
          </p:cNvPr>
          <p:cNvSpPr txBox="1"/>
          <p:nvPr/>
        </p:nvSpPr>
        <p:spPr>
          <a:xfrm>
            <a:off x="2180691" y="2076564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Производство</a:t>
            </a:r>
          </a:p>
        </p:txBody>
      </p:sp>
      <p:sp>
        <p:nvSpPr>
          <p:cNvPr id="76" name="object 121">
            <a:extLst>
              <a:ext uri="{FF2B5EF4-FFF2-40B4-BE49-F238E27FC236}">
                <a16:creationId xmlns:a16="http://schemas.microsoft.com/office/drawing/2014/main" xmlns="" id="{EF657362-CC03-49B2-98D6-AF561612D4F5}"/>
              </a:ext>
            </a:extLst>
          </p:cNvPr>
          <p:cNvSpPr txBox="1"/>
          <p:nvPr/>
        </p:nvSpPr>
        <p:spPr>
          <a:xfrm>
            <a:off x="1634260" y="2076564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Ресурсы</a:t>
            </a:r>
          </a:p>
        </p:txBody>
      </p:sp>
      <p:sp>
        <p:nvSpPr>
          <p:cNvPr id="77" name="object 25">
            <a:extLst>
              <a:ext uri="{FF2B5EF4-FFF2-40B4-BE49-F238E27FC236}">
                <a16:creationId xmlns:a16="http://schemas.microsoft.com/office/drawing/2014/main" xmlns="" id="{3388C7E4-806F-4273-A395-E51E61C8D884}"/>
              </a:ext>
            </a:extLst>
          </p:cNvPr>
          <p:cNvSpPr/>
          <p:nvPr/>
        </p:nvSpPr>
        <p:spPr>
          <a:xfrm>
            <a:off x="2515972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8" name="object 121">
            <a:extLst>
              <a:ext uri="{FF2B5EF4-FFF2-40B4-BE49-F238E27FC236}">
                <a16:creationId xmlns:a16="http://schemas.microsoft.com/office/drawing/2014/main" xmlns="" id="{1C808310-FBD1-4330-AC37-8057CB84E287}"/>
              </a:ext>
            </a:extLst>
          </p:cNvPr>
          <p:cNvSpPr txBox="1"/>
          <p:nvPr/>
        </p:nvSpPr>
        <p:spPr>
          <a:xfrm>
            <a:off x="2541888" y="2076564"/>
            <a:ext cx="307777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Инженерные коммуникации</a:t>
            </a:r>
          </a:p>
        </p:txBody>
      </p:sp>
      <p:sp>
        <p:nvSpPr>
          <p:cNvPr id="79" name="object 25">
            <a:extLst>
              <a:ext uri="{FF2B5EF4-FFF2-40B4-BE49-F238E27FC236}">
                <a16:creationId xmlns:a16="http://schemas.microsoft.com/office/drawing/2014/main" xmlns="" id="{2CA6BB30-46E6-4FF2-8219-4C7D7B8164A3}"/>
              </a:ext>
            </a:extLst>
          </p:cNvPr>
          <p:cNvSpPr/>
          <p:nvPr/>
        </p:nvSpPr>
        <p:spPr>
          <a:xfrm>
            <a:off x="2951921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0" name="object 121">
            <a:extLst>
              <a:ext uri="{FF2B5EF4-FFF2-40B4-BE49-F238E27FC236}">
                <a16:creationId xmlns:a16="http://schemas.microsoft.com/office/drawing/2014/main" xmlns="" id="{3A7390FE-0879-4AD5-A6A7-6B9C0DCDAC57}"/>
              </a:ext>
            </a:extLst>
          </p:cNvPr>
          <p:cNvSpPr txBox="1"/>
          <p:nvPr/>
        </p:nvSpPr>
        <p:spPr>
          <a:xfrm>
            <a:off x="3076576" y="2076564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Строительство</a:t>
            </a:r>
          </a:p>
        </p:txBody>
      </p:sp>
      <p:sp>
        <p:nvSpPr>
          <p:cNvPr id="81" name="object 25">
            <a:extLst>
              <a:ext uri="{FF2B5EF4-FFF2-40B4-BE49-F238E27FC236}">
                <a16:creationId xmlns:a16="http://schemas.microsoft.com/office/drawing/2014/main" xmlns="" id="{7290061E-45F7-45B9-BE95-8264610D5A4E}"/>
              </a:ext>
            </a:extLst>
          </p:cNvPr>
          <p:cNvSpPr/>
          <p:nvPr/>
        </p:nvSpPr>
        <p:spPr>
          <a:xfrm>
            <a:off x="3466078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2" name="object 121">
            <a:extLst>
              <a:ext uri="{FF2B5EF4-FFF2-40B4-BE49-F238E27FC236}">
                <a16:creationId xmlns:a16="http://schemas.microsoft.com/office/drawing/2014/main" xmlns="" id="{3C7B496E-95C4-4B9D-ABEA-22B8FFF6C0DF}"/>
              </a:ext>
            </a:extLst>
          </p:cNvPr>
          <p:cNvSpPr txBox="1"/>
          <p:nvPr/>
        </p:nvSpPr>
        <p:spPr>
          <a:xfrm>
            <a:off x="3559456" y="2056630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Торговля</a:t>
            </a:r>
          </a:p>
        </p:txBody>
      </p:sp>
      <p:sp>
        <p:nvSpPr>
          <p:cNvPr id="83" name="object 25">
            <a:extLst>
              <a:ext uri="{FF2B5EF4-FFF2-40B4-BE49-F238E27FC236}">
                <a16:creationId xmlns:a16="http://schemas.microsoft.com/office/drawing/2014/main" xmlns="" id="{2CAAD58D-6F3C-4583-B261-CCE14ACA74F2}"/>
              </a:ext>
            </a:extLst>
          </p:cNvPr>
          <p:cNvSpPr/>
          <p:nvPr/>
        </p:nvSpPr>
        <p:spPr>
          <a:xfrm>
            <a:off x="3897855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4" name="object 121">
            <a:extLst>
              <a:ext uri="{FF2B5EF4-FFF2-40B4-BE49-F238E27FC236}">
                <a16:creationId xmlns:a16="http://schemas.microsoft.com/office/drawing/2014/main" xmlns="" id="{38CDCB40-4ACB-404F-A1B6-88FD3352F69C}"/>
              </a:ext>
            </a:extLst>
          </p:cNvPr>
          <p:cNvSpPr txBox="1"/>
          <p:nvPr/>
        </p:nvSpPr>
        <p:spPr>
          <a:xfrm>
            <a:off x="4006412" y="2056630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Транспорт</a:t>
            </a:r>
          </a:p>
        </p:txBody>
      </p:sp>
      <p:sp>
        <p:nvSpPr>
          <p:cNvPr id="85" name="object 25">
            <a:extLst>
              <a:ext uri="{FF2B5EF4-FFF2-40B4-BE49-F238E27FC236}">
                <a16:creationId xmlns:a16="http://schemas.microsoft.com/office/drawing/2014/main" xmlns="" id="{9BB2A9BA-DDF4-4151-A36F-C86E2C85F7D0}"/>
              </a:ext>
            </a:extLst>
          </p:cNvPr>
          <p:cNvSpPr/>
          <p:nvPr/>
        </p:nvSpPr>
        <p:spPr>
          <a:xfrm>
            <a:off x="4329632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6" name="object 121">
            <a:extLst>
              <a:ext uri="{FF2B5EF4-FFF2-40B4-BE49-F238E27FC236}">
                <a16:creationId xmlns:a16="http://schemas.microsoft.com/office/drawing/2014/main" xmlns="" id="{09BE9529-A664-4AD7-A33B-453EEB3D606D}"/>
              </a:ext>
            </a:extLst>
          </p:cNvPr>
          <p:cNvSpPr txBox="1"/>
          <p:nvPr/>
        </p:nvSpPr>
        <p:spPr>
          <a:xfrm>
            <a:off x="4384076" y="2056630"/>
            <a:ext cx="307777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Гостиничный бизнес</a:t>
            </a:r>
          </a:p>
        </p:txBody>
      </p:sp>
      <p:sp>
        <p:nvSpPr>
          <p:cNvPr id="91" name="object 25">
            <a:extLst>
              <a:ext uri="{FF2B5EF4-FFF2-40B4-BE49-F238E27FC236}">
                <a16:creationId xmlns:a16="http://schemas.microsoft.com/office/drawing/2014/main" xmlns="" id="{94773B2E-B1F6-47CF-A6A7-AD5E3060F784}"/>
              </a:ext>
            </a:extLst>
          </p:cNvPr>
          <p:cNvSpPr/>
          <p:nvPr/>
        </p:nvSpPr>
        <p:spPr>
          <a:xfrm>
            <a:off x="4761409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2" name="object 121">
            <a:extLst>
              <a:ext uri="{FF2B5EF4-FFF2-40B4-BE49-F238E27FC236}">
                <a16:creationId xmlns:a16="http://schemas.microsoft.com/office/drawing/2014/main" xmlns="" id="{E80940E4-F1E0-439A-8723-2420F1F8BCB1}"/>
              </a:ext>
            </a:extLst>
          </p:cNvPr>
          <p:cNvSpPr txBox="1"/>
          <p:nvPr/>
        </p:nvSpPr>
        <p:spPr>
          <a:xfrm>
            <a:off x="4811722" y="2056630"/>
            <a:ext cx="307777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Информация и коммуникация</a:t>
            </a:r>
          </a:p>
        </p:txBody>
      </p:sp>
      <p:sp>
        <p:nvSpPr>
          <p:cNvPr id="93" name="object 25">
            <a:extLst>
              <a:ext uri="{FF2B5EF4-FFF2-40B4-BE49-F238E27FC236}">
                <a16:creationId xmlns:a16="http://schemas.microsoft.com/office/drawing/2014/main" xmlns="" id="{F2DCFADE-13DB-4F84-985C-60FB9E58000B}"/>
              </a:ext>
            </a:extLst>
          </p:cNvPr>
          <p:cNvSpPr/>
          <p:nvPr/>
        </p:nvSpPr>
        <p:spPr>
          <a:xfrm>
            <a:off x="5193186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4" name="object 121">
            <a:extLst>
              <a:ext uri="{FF2B5EF4-FFF2-40B4-BE49-F238E27FC236}">
                <a16:creationId xmlns:a16="http://schemas.microsoft.com/office/drawing/2014/main" xmlns="" id="{1EA5AAFE-DC72-4C37-B38F-95A8AE4BE33D}"/>
              </a:ext>
            </a:extLst>
          </p:cNvPr>
          <p:cNvSpPr txBox="1"/>
          <p:nvPr/>
        </p:nvSpPr>
        <p:spPr>
          <a:xfrm>
            <a:off x="5289346" y="2056630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Финансовые</a:t>
            </a:r>
          </a:p>
        </p:txBody>
      </p:sp>
      <p:sp>
        <p:nvSpPr>
          <p:cNvPr id="95" name="object 25">
            <a:extLst>
              <a:ext uri="{FF2B5EF4-FFF2-40B4-BE49-F238E27FC236}">
                <a16:creationId xmlns:a16="http://schemas.microsoft.com/office/drawing/2014/main" xmlns="" id="{FF9A7936-ABDB-4517-B094-BF53A3E703CB}"/>
              </a:ext>
            </a:extLst>
          </p:cNvPr>
          <p:cNvSpPr/>
          <p:nvPr/>
        </p:nvSpPr>
        <p:spPr>
          <a:xfrm>
            <a:off x="5624963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6" name="object 121">
            <a:extLst>
              <a:ext uri="{FF2B5EF4-FFF2-40B4-BE49-F238E27FC236}">
                <a16:creationId xmlns:a16="http://schemas.microsoft.com/office/drawing/2014/main" xmlns="" id="{0AA06086-A91C-40F4-A00F-022E579149D4}"/>
              </a:ext>
            </a:extLst>
          </p:cNvPr>
          <p:cNvSpPr txBox="1"/>
          <p:nvPr/>
        </p:nvSpPr>
        <p:spPr>
          <a:xfrm>
            <a:off x="5635973" y="2056630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Недвижимость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Lucida Sans"/>
            </a:endParaRPr>
          </a:p>
        </p:txBody>
      </p:sp>
      <p:sp>
        <p:nvSpPr>
          <p:cNvPr id="97" name="object 25">
            <a:extLst>
              <a:ext uri="{FF2B5EF4-FFF2-40B4-BE49-F238E27FC236}">
                <a16:creationId xmlns:a16="http://schemas.microsoft.com/office/drawing/2014/main" xmlns="" id="{7A752971-2FCB-4048-AC86-933BC3C039E5}"/>
              </a:ext>
            </a:extLst>
          </p:cNvPr>
          <p:cNvSpPr/>
          <p:nvPr/>
        </p:nvSpPr>
        <p:spPr>
          <a:xfrm>
            <a:off x="6056740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8" name="object 121">
            <a:extLst>
              <a:ext uri="{FF2B5EF4-FFF2-40B4-BE49-F238E27FC236}">
                <a16:creationId xmlns:a16="http://schemas.microsoft.com/office/drawing/2014/main" xmlns="" id="{EEA1A88B-4136-4DA0-BE08-21947974FA85}"/>
              </a:ext>
            </a:extLst>
          </p:cNvPr>
          <p:cNvSpPr txBox="1"/>
          <p:nvPr/>
        </p:nvSpPr>
        <p:spPr>
          <a:xfrm>
            <a:off x="6170434" y="2067358"/>
            <a:ext cx="149080" cy="1357912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37795" marR="5080" lvl="0" indent="-125730" algn="r" defTabSz="372986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Проф. услуги</a:t>
            </a:r>
          </a:p>
        </p:txBody>
      </p:sp>
      <p:sp>
        <p:nvSpPr>
          <p:cNvPr id="101" name="object 25">
            <a:extLst>
              <a:ext uri="{FF2B5EF4-FFF2-40B4-BE49-F238E27FC236}">
                <a16:creationId xmlns:a16="http://schemas.microsoft.com/office/drawing/2014/main" xmlns="" id="{C044A7ED-DB93-43E4-B7A4-1FF0870E2503}"/>
              </a:ext>
            </a:extLst>
          </p:cNvPr>
          <p:cNvSpPr/>
          <p:nvPr/>
        </p:nvSpPr>
        <p:spPr>
          <a:xfrm>
            <a:off x="6560711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2" name="object 121">
            <a:extLst>
              <a:ext uri="{FF2B5EF4-FFF2-40B4-BE49-F238E27FC236}">
                <a16:creationId xmlns:a16="http://schemas.microsoft.com/office/drawing/2014/main" xmlns="" id="{80C350BE-D870-4012-BFB4-6EC92679107A}"/>
              </a:ext>
            </a:extLst>
          </p:cNvPr>
          <p:cNvSpPr txBox="1"/>
          <p:nvPr/>
        </p:nvSpPr>
        <p:spPr>
          <a:xfrm>
            <a:off x="6661208" y="2081587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Правительство</a:t>
            </a:r>
          </a:p>
        </p:txBody>
      </p:sp>
      <p:sp>
        <p:nvSpPr>
          <p:cNvPr id="104" name="object 25">
            <a:extLst>
              <a:ext uri="{FF2B5EF4-FFF2-40B4-BE49-F238E27FC236}">
                <a16:creationId xmlns:a16="http://schemas.microsoft.com/office/drawing/2014/main" xmlns="" id="{CB16C40C-1C13-41D4-9FF0-E256BAC6DFDE}"/>
              </a:ext>
            </a:extLst>
          </p:cNvPr>
          <p:cNvSpPr/>
          <p:nvPr/>
        </p:nvSpPr>
        <p:spPr>
          <a:xfrm>
            <a:off x="6976994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5" name="object 121">
            <a:extLst>
              <a:ext uri="{FF2B5EF4-FFF2-40B4-BE49-F238E27FC236}">
                <a16:creationId xmlns:a16="http://schemas.microsoft.com/office/drawing/2014/main" xmlns="" id="{9FF86ACB-C992-411A-8FCF-92FA97C666E1}"/>
              </a:ext>
            </a:extLst>
          </p:cNvPr>
          <p:cNvSpPr txBox="1"/>
          <p:nvPr/>
        </p:nvSpPr>
        <p:spPr>
          <a:xfrm>
            <a:off x="7029822" y="2081587"/>
            <a:ext cx="153888" cy="109653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Образование</a:t>
            </a:r>
          </a:p>
        </p:txBody>
      </p:sp>
      <p:sp>
        <p:nvSpPr>
          <p:cNvPr id="107" name="object 25">
            <a:extLst>
              <a:ext uri="{FF2B5EF4-FFF2-40B4-BE49-F238E27FC236}">
                <a16:creationId xmlns:a16="http://schemas.microsoft.com/office/drawing/2014/main" xmlns="" id="{C77EAD63-3B9C-4D2C-A01A-573788A1A6C7}"/>
              </a:ext>
            </a:extLst>
          </p:cNvPr>
          <p:cNvSpPr/>
          <p:nvPr/>
        </p:nvSpPr>
        <p:spPr>
          <a:xfrm>
            <a:off x="7393277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8" name="object 121">
            <a:extLst>
              <a:ext uri="{FF2B5EF4-FFF2-40B4-BE49-F238E27FC236}">
                <a16:creationId xmlns:a16="http://schemas.microsoft.com/office/drawing/2014/main" xmlns="" id="{73B22706-42D6-4222-8CD9-5CEB25F5E068}"/>
              </a:ext>
            </a:extLst>
          </p:cNvPr>
          <p:cNvSpPr txBox="1"/>
          <p:nvPr/>
        </p:nvSpPr>
        <p:spPr>
          <a:xfrm>
            <a:off x="7481743" y="2081587"/>
            <a:ext cx="153888" cy="1278174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Здравоохранение</a:t>
            </a:r>
          </a:p>
        </p:txBody>
      </p:sp>
      <p:sp>
        <p:nvSpPr>
          <p:cNvPr id="110" name="object 25">
            <a:extLst>
              <a:ext uri="{FF2B5EF4-FFF2-40B4-BE49-F238E27FC236}">
                <a16:creationId xmlns:a16="http://schemas.microsoft.com/office/drawing/2014/main" xmlns="" id="{D26BA352-F20A-4A8A-A688-C2DC921F42A8}"/>
              </a:ext>
            </a:extLst>
          </p:cNvPr>
          <p:cNvSpPr/>
          <p:nvPr/>
        </p:nvSpPr>
        <p:spPr>
          <a:xfrm>
            <a:off x="7809560" y="1873170"/>
            <a:ext cx="386888" cy="1278174"/>
          </a:xfrm>
          <a:prstGeom prst="rect">
            <a:avLst/>
          </a:prstGeom>
          <a:solidFill>
            <a:schemeClr val="bg1">
              <a:alpha val="1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1" name="object 121">
            <a:extLst>
              <a:ext uri="{FF2B5EF4-FFF2-40B4-BE49-F238E27FC236}">
                <a16:creationId xmlns:a16="http://schemas.microsoft.com/office/drawing/2014/main" xmlns="" id="{02543648-EDA2-4580-BEA4-0B631AA915EF}"/>
              </a:ext>
            </a:extLst>
          </p:cNvPr>
          <p:cNvSpPr txBox="1"/>
          <p:nvPr/>
        </p:nvSpPr>
        <p:spPr>
          <a:xfrm>
            <a:off x="7933800" y="2081587"/>
            <a:ext cx="153888" cy="1278174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Другие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32CB7FD-8B6F-4025-9A36-C16BB313EE8A}"/>
              </a:ext>
            </a:extLst>
          </p:cNvPr>
          <p:cNvGrpSpPr/>
          <p:nvPr/>
        </p:nvGrpSpPr>
        <p:grpSpPr>
          <a:xfrm>
            <a:off x="1546862" y="3237993"/>
            <a:ext cx="6659510" cy="488338"/>
            <a:chOff x="938499" y="3203191"/>
            <a:chExt cx="6980083" cy="488338"/>
          </a:xfrm>
        </p:grpSpPr>
        <p:sp>
          <p:nvSpPr>
            <p:cNvPr id="145" name="object 22">
              <a:extLst>
                <a:ext uri="{FF2B5EF4-FFF2-40B4-BE49-F238E27FC236}">
                  <a16:creationId xmlns:a16="http://schemas.microsoft.com/office/drawing/2014/main" xmlns="" id="{725657D8-1061-43C7-922A-F7D4E748FC2E}"/>
                </a:ext>
              </a:extLst>
            </p:cNvPr>
            <p:cNvSpPr/>
            <p:nvPr/>
          </p:nvSpPr>
          <p:spPr>
            <a:xfrm>
              <a:off x="942976" y="3203191"/>
              <a:ext cx="6975532" cy="211340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46" name="object 24">
              <a:extLst>
                <a:ext uri="{FF2B5EF4-FFF2-40B4-BE49-F238E27FC236}">
                  <a16:creationId xmlns:a16="http://schemas.microsoft.com/office/drawing/2014/main" xmlns="" id="{FE2EB676-E4F1-4ECC-BA7F-E860682C606B}"/>
                </a:ext>
              </a:extLst>
            </p:cNvPr>
            <p:cNvSpPr/>
            <p:nvPr/>
          </p:nvSpPr>
          <p:spPr>
            <a:xfrm>
              <a:off x="938499" y="3465006"/>
              <a:ext cx="6980083" cy="2265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147" name="object 126">
            <a:extLst>
              <a:ext uri="{FF2B5EF4-FFF2-40B4-BE49-F238E27FC236}">
                <a16:creationId xmlns:a16="http://schemas.microsoft.com/office/drawing/2014/main" xmlns="" id="{310E298B-0E30-4614-92CC-5DCF80F801BD}"/>
              </a:ext>
            </a:extLst>
          </p:cNvPr>
          <p:cNvSpPr txBox="1"/>
          <p:nvPr/>
        </p:nvSpPr>
        <p:spPr>
          <a:xfrm>
            <a:off x="3905830" y="3239149"/>
            <a:ext cx="105857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1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Локальные ИТ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148" name="object 126">
            <a:extLst>
              <a:ext uri="{FF2B5EF4-FFF2-40B4-BE49-F238E27FC236}">
                <a16:creationId xmlns:a16="http://schemas.microsoft.com/office/drawing/2014/main" xmlns="" id="{8A1A3130-B7C2-43C9-A342-80E1A96518C3}"/>
              </a:ext>
            </a:extLst>
          </p:cNvPr>
          <p:cNvSpPr txBox="1"/>
          <p:nvPr/>
        </p:nvSpPr>
        <p:spPr>
          <a:xfrm>
            <a:off x="2967962" y="3483965"/>
            <a:ext cx="29299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1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Конечные точки, устройства, Интернет вещей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xmlns="" id="{82FC3BD9-52DC-4FCD-9963-4B39557C0503}"/>
              </a:ext>
            </a:extLst>
          </p:cNvPr>
          <p:cNvSpPr/>
          <p:nvPr/>
        </p:nvSpPr>
        <p:spPr>
          <a:xfrm>
            <a:off x="1197808" y="1430438"/>
            <a:ext cx="7584242" cy="231501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xmlns="" id="{690CC90D-2138-4DDA-91D1-AD9B42EAC721}"/>
              </a:ext>
            </a:extLst>
          </p:cNvPr>
          <p:cNvSpPr/>
          <p:nvPr/>
        </p:nvSpPr>
        <p:spPr>
          <a:xfrm rot="16200000">
            <a:off x="483707" y="2589046"/>
            <a:ext cx="17802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rPr>
              <a:t>Потребители, роли и индустрии</a:t>
            </a: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Lucida Sans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B6E28CE2-C3A5-4F7F-8CC4-4A3C3D10EC33}"/>
              </a:ext>
            </a:extLst>
          </p:cNvPr>
          <p:cNvSpPr/>
          <p:nvPr/>
        </p:nvSpPr>
        <p:spPr>
          <a:xfrm>
            <a:off x="1311763" y="1448764"/>
            <a:ext cx="23477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 Semibold"/>
                <a:ea typeface="+mn-ea"/>
                <a:cs typeface="Calibri"/>
              </a:rPr>
              <a:t>Промышленный слой - вертикали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0D223DB-1E72-4236-990C-5CFBB7C5668A}"/>
              </a:ext>
            </a:extLst>
          </p:cNvPr>
          <p:cNvGrpSpPr/>
          <p:nvPr/>
        </p:nvGrpSpPr>
        <p:grpSpPr>
          <a:xfrm>
            <a:off x="1546862" y="5129110"/>
            <a:ext cx="6465186" cy="864149"/>
            <a:chOff x="937405" y="5153083"/>
            <a:chExt cx="6865502" cy="864149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xmlns="" id="{1C6CFA82-ECDF-4523-AA29-C68B21CC3D50}"/>
                </a:ext>
              </a:extLst>
            </p:cNvPr>
            <p:cNvGrpSpPr/>
            <p:nvPr/>
          </p:nvGrpSpPr>
          <p:grpSpPr>
            <a:xfrm>
              <a:off x="937407" y="5153083"/>
              <a:ext cx="6858926" cy="189370"/>
              <a:chOff x="1060754" y="4440380"/>
              <a:chExt cx="6739975" cy="30755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56" name="object 24">
                <a:extLst>
                  <a:ext uri="{FF2B5EF4-FFF2-40B4-BE49-F238E27FC236}">
                    <a16:creationId xmlns:a16="http://schemas.microsoft.com/office/drawing/2014/main" xmlns="" id="{8FDE8A94-FE42-4813-A2EC-D1CD118417E0}"/>
                  </a:ext>
                </a:extLst>
              </p:cNvPr>
              <p:cNvSpPr/>
              <p:nvPr/>
            </p:nvSpPr>
            <p:spPr>
              <a:xfrm>
                <a:off x="1060754" y="4440380"/>
                <a:ext cx="6739975" cy="307557"/>
              </a:xfrm>
              <a:prstGeom prst="rect">
                <a:avLst/>
              </a:pr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2" name="object 126">
                <a:extLst>
                  <a:ext uri="{FF2B5EF4-FFF2-40B4-BE49-F238E27FC236}">
                    <a16:creationId xmlns:a16="http://schemas.microsoft.com/office/drawing/2014/main" xmlns="" id="{28892E13-B03D-4F16-A98B-57117F556C9B}"/>
                  </a:ext>
                </a:extLst>
              </p:cNvPr>
              <p:cNvSpPr txBox="1"/>
              <p:nvPr/>
            </p:nvSpPr>
            <p:spPr>
              <a:xfrm>
                <a:off x="1424676" y="4503701"/>
                <a:ext cx="2824915" cy="199945"/>
              </a:xfrm>
              <a:prstGeom prst="rect">
                <a:avLst/>
              </a:prstGeom>
              <a:grp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Segoe UI"/>
                    <a:ea typeface="+mn-ea"/>
                    <a:cs typeface="Calibri"/>
                  </a:rPr>
                  <a:t>Сервисы в качестве услуг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xmlns="" id="{1BE0BDDB-9C19-44BE-B24D-DBAB321AC5E7}"/>
                </a:ext>
              </a:extLst>
            </p:cNvPr>
            <p:cNvGrpSpPr/>
            <p:nvPr/>
          </p:nvGrpSpPr>
          <p:grpSpPr>
            <a:xfrm>
              <a:off x="937405" y="5378009"/>
              <a:ext cx="6858927" cy="189370"/>
              <a:chOff x="1060753" y="4893921"/>
              <a:chExt cx="6739975" cy="30755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57" name="object 24">
                <a:extLst>
                  <a:ext uri="{FF2B5EF4-FFF2-40B4-BE49-F238E27FC236}">
                    <a16:creationId xmlns:a16="http://schemas.microsoft.com/office/drawing/2014/main" xmlns="" id="{C424502C-FA9F-4097-88B5-5363CD7C3285}"/>
                  </a:ext>
                </a:extLst>
              </p:cNvPr>
              <p:cNvSpPr/>
              <p:nvPr/>
            </p:nvSpPr>
            <p:spPr>
              <a:xfrm>
                <a:off x="1060753" y="4893921"/>
                <a:ext cx="6739975" cy="307557"/>
              </a:xfrm>
              <a:prstGeom prst="rect">
                <a:avLst/>
              </a:pr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3" name="object 126">
                <a:extLst>
                  <a:ext uri="{FF2B5EF4-FFF2-40B4-BE49-F238E27FC236}">
                    <a16:creationId xmlns:a16="http://schemas.microsoft.com/office/drawing/2014/main" xmlns="" id="{FD0150BE-716E-40F2-86A0-C278EA0E92BE}"/>
                  </a:ext>
                </a:extLst>
              </p:cNvPr>
              <p:cNvSpPr txBox="1"/>
              <p:nvPr/>
            </p:nvSpPr>
            <p:spPr>
              <a:xfrm>
                <a:off x="1394003" y="4957242"/>
                <a:ext cx="5867552" cy="199945"/>
              </a:xfrm>
              <a:prstGeom prst="rect">
                <a:avLst/>
              </a:prstGeom>
              <a:grp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Segoe UI"/>
                    <a:ea typeface="+mn-ea"/>
                    <a:cs typeface="Calibri"/>
                  </a:rPr>
                  <a:t>Хостинг / облако</a:t>
                </a: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xmlns="" id="{F67C78BC-E5DE-4B83-83A3-4E9208127739}"/>
                </a:ext>
              </a:extLst>
            </p:cNvPr>
            <p:cNvGrpSpPr/>
            <p:nvPr/>
          </p:nvGrpSpPr>
          <p:grpSpPr>
            <a:xfrm>
              <a:off x="943980" y="5602935"/>
              <a:ext cx="6858927" cy="189370"/>
              <a:chOff x="1067328" y="5310268"/>
              <a:chExt cx="6739975" cy="30755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58" name="object 24">
                <a:extLst>
                  <a:ext uri="{FF2B5EF4-FFF2-40B4-BE49-F238E27FC236}">
                    <a16:creationId xmlns:a16="http://schemas.microsoft.com/office/drawing/2014/main" xmlns="" id="{27D6F67F-C68C-4899-A529-E9313D8AE85F}"/>
                  </a:ext>
                </a:extLst>
              </p:cNvPr>
              <p:cNvSpPr/>
              <p:nvPr/>
            </p:nvSpPr>
            <p:spPr>
              <a:xfrm>
                <a:off x="1067328" y="5310268"/>
                <a:ext cx="6739975" cy="307557"/>
              </a:xfrm>
              <a:prstGeom prst="rect">
                <a:avLst/>
              </a:pr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4" name="object 126">
                <a:extLst>
                  <a:ext uri="{FF2B5EF4-FFF2-40B4-BE49-F238E27FC236}">
                    <a16:creationId xmlns:a16="http://schemas.microsoft.com/office/drawing/2014/main" xmlns="" id="{6DBE8076-03CB-43EF-ACD1-5EE75A541DAC}"/>
                  </a:ext>
                </a:extLst>
              </p:cNvPr>
              <p:cNvSpPr txBox="1"/>
              <p:nvPr/>
            </p:nvSpPr>
            <p:spPr>
              <a:xfrm>
                <a:off x="1376940" y="5371714"/>
                <a:ext cx="3864818" cy="199945"/>
              </a:xfrm>
              <a:prstGeom prst="rect">
                <a:avLst/>
              </a:prstGeom>
              <a:grp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Segoe UI"/>
                    <a:ea typeface="+mn-ea"/>
                    <a:cs typeface="Calibri"/>
                  </a:rPr>
                  <a:t>Дата-Центры</a:t>
                </a: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xmlns="" id="{AC931166-A1EB-47D2-93FB-486847A507A5}"/>
                </a:ext>
              </a:extLst>
            </p:cNvPr>
            <p:cNvGrpSpPr/>
            <p:nvPr/>
          </p:nvGrpSpPr>
          <p:grpSpPr>
            <a:xfrm>
              <a:off x="943980" y="5827862"/>
              <a:ext cx="6858927" cy="189370"/>
              <a:chOff x="1067328" y="5696184"/>
              <a:chExt cx="6739975" cy="30755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59" name="object 24">
                <a:extLst>
                  <a:ext uri="{FF2B5EF4-FFF2-40B4-BE49-F238E27FC236}">
                    <a16:creationId xmlns:a16="http://schemas.microsoft.com/office/drawing/2014/main" xmlns="" id="{5FE20A49-5C88-411D-9C72-545CECCDF2BC}"/>
                  </a:ext>
                </a:extLst>
              </p:cNvPr>
              <p:cNvSpPr/>
              <p:nvPr/>
            </p:nvSpPr>
            <p:spPr>
              <a:xfrm>
                <a:off x="1067328" y="5696184"/>
                <a:ext cx="6739975" cy="307557"/>
              </a:xfrm>
              <a:prstGeom prst="rect">
                <a:avLst/>
              </a:pr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55" name="object 126">
                <a:extLst>
                  <a:ext uri="{FF2B5EF4-FFF2-40B4-BE49-F238E27FC236}">
                    <a16:creationId xmlns:a16="http://schemas.microsoft.com/office/drawing/2014/main" xmlns="" id="{97FFFB9F-A66E-4184-AF15-6D94FD326267}"/>
                  </a:ext>
                </a:extLst>
              </p:cNvPr>
              <p:cNvSpPr txBox="1"/>
              <p:nvPr/>
            </p:nvSpPr>
            <p:spPr>
              <a:xfrm>
                <a:off x="1383873" y="5757630"/>
                <a:ext cx="3864818" cy="199945"/>
              </a:xfrm>
              <a:prstGeom prst="rect">
                <a:avLst/>
              </a:prstGeom>
              <a:grp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Segoe UI"/>
                    <a:ea typeface="+mn-ea"/>
                    <a:cs typeface="Calibri"/>
                  </a:rPr>
                  <a:t>Сети</a:t>
                </a:r>
              </a:p>
            </p:txBody>
          </p:sp>
        </p:grp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xmlns="" id="{C4F1A60F-E35A-4274-A5E4-9DEDB3ABE704}"/>
              </a:ext>
            </a:extLst>
          </p:cNvPr>
          <p:cNvSpPr/>
          <p:nvPr/>
        </p:nvSpPr>
        <p:spPr>
          <a:xfrm>
            <a:off x="1197808" y="4821054"/>
            <a:ext cx="7584242" cy="14433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5" name="object 118">
            <a:extLst>
              <a:ext uri="{FF2B5EF4-FFF2-40B4-BE49-F238E27FC236}">
                <a16:creationId xmlns:a16="http://schemas.microsoft.com/office/drawing/2014/main" xmlns="" id="{E617FACF-4C03-47C5-B741-332E32D28088}"/>
              </a:ext>
            </a:extLst>
          </p:cNvPr>
          <p:cNvSpPr txBox="1"/>
          <p:nvPr/>
        </p:nvSpPr>
        <p:spPr>
          <a:xfrm>
            <a:off x="1254307" y="5129434"/>
            <a:ext cx="246221" cy="90288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Инфраструктура</a:t>
            </a:r>
            <a:r>
              <a:rPr kumimoji="0" lang="en-US" sz="800" b="0" i="1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,</a:t>
            </a:r>
            <a:r>
              <a:rPr kumimoji="0" lang="ru-RU" sz="800" b="0" i="1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услуги, ПО</a:t>
            </a:r>
            <a:endParaRPr kumimoji="0" sz="800" b="0" i="1" u="none" strike="noStrike" kern="1200" cap="none" spc="-5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16AB6EA-CA55-4DC1-848C-C44A0E38D552}"/>
              </a:ext>
            </a:extLst>
          </p:cNvPr>
          <p:cNvSpPr/>
          <p:nvPr/>
        </p:nvSpPr>
        <p:spPr>
          <a:xfrm>
            <a:off x="1197808" y="4859311"/>
            <a:ext cx="29270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 Semibold"/>
                <a:ea typeface="+mn-ea"/>
                <a:cs typeface="Calibri"/>
              </a:rPr>
              <a:t>Слой</a:t>
            </a:r>
            <a:r>
              <a:rPr kumimoji="0" lang="ru-RU" sz="10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Calibri"/>
              </a:rPr>
              <a:t> </a:t>
            </a:r>
            <a:r>
              <a:rPr kumimoji="0" lang="ru-RU" sz="1000" b="0" i="0" u="none" strike="noStrike" kern="1200" cap="none" spc="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 Semibold"/>
                <a:ea typeface="+mn-ea"/>
                <a:cs typeface="Calibri"/>
              </a:rPr>
              <a:t>цифровой инфраструктуры - ресурсы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7B78C1C-A438-4325-9177-9AB9BEDA0AAB}"/>
              </a:ext>
            </a:extLst>
          </p:cNvPr>
          <p:cNvGrpSpPr/>
          <p:nvPr/>
        </p:nvGrpSpPr>
        <p:grpSpPr>
          <a:xfrm>
            <a:off x="8278334" y="1873168"/>
            <a:ext cx="205455" cy="4329407"/>
            <a:chOff x="8645588" y="1530103"/>
            <a:chExt cx="387955" cy="4473638"/>
          </a:xfrm>
        </p:grpSpPr>
        <p:sp>
          <p:nvSpPr>
            <p:cNvPr id="89" name="object 56">
              <a:extLst>
                <a:ext uri="{FF2B5EF4-FFF2-40B4-BE49-F238E27FC236}">
                  <a16:creationId xmlns:a16="http://schemas.microsoft.com/office/drawing/2014/main" xmlns="" id="{8CCD60D3-658F-4722-AAC1-FF69D9D014E2}"/>
                </a:ext>
              </a:extLst>
            </p:cNvPr>
            <p:cNvSpPr/>
            <p:nvPr/>
          </p:nvSpPr>
          <p:spPr>
            <a:xfrm>
              <a:off x="8645588" y="1530103"/>
              <a:ext cx="387955" cy="4473638"/>
            </a:xfrm>
            <a:custGeom>
              <a:avLst/>
              <a:gdLst/>
              <a:ahLst/>
              <a:cxnLst/>
              <a:rect l="l" t="t" r="r" b="b"/>
              <a:pathLst>
                <a:path w="231139" h="2832100">
                  <a:moveTo>
                    <a:pt x="0" y="0"/>
                  </a:moveTo>
                  <a:lnTo>
                    <a:pt x="230924" y="0"/>
                  </a:lnTo>
                  <a:lnTo>
                    <a:pt x="230924" y="2831642"/>
                  </a:lnTo>
                  <a:lnTo>
                    <a:pt x="0" y="28316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8" name="object 55">
              <a:extLst>
                <a:ext uri="{FF2B5EF4-FFF2-40B4-BE49-F238E27FC236}">
                  <a16:creationId xmlns:a16="http://schemas.microsoft.com/office/drawing/2014/main" xmlns="" id="{B3A6CFAC-F87D-408D-A5B5-570FAAA32F8E}"/>
                </a:ext>
              </a:extLst>
            </p:cNvPr>
            <p:cNvSpPr txBox="1"/>
            <p:nvPr/>
          </p:nvSpPr>
          <p:spPr>
            <a:xfrm>
              <a:off x="8705284" y="2577087"/>
              <a:ext cx="153888" cy="3388288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1270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-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Lucida Sans"/>
                </a:rPr>
                <a:t>Программируемый интерфейс </a:t>
              </a: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Lucida Sans"/>
                </a:rPr>
                <a:t>(A</a:t>
              </a:r>
              <a:r>
                <a:rPr kumimoji="0" sz="1000" b="0" i="0" u="none" strike="noStrike" kern="1200" cap="none" spc="-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Lucida Sans"/>
                </a:rPr>
                <a:t>P</a:t>
              </a:r>
              <a:r>
                <a:rPr kumimoji="0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Lucida Sans"/>
                </a:rPr>
                <a:t>I)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01F6D88-5342-4BC5-A475-45A3181AF274}"/>
              </a:ext>
            </a:extLst>
          </p:cNvPr>
          <p:cNvGrpSpPr/>
          <p:nvPr/>
        </p:nvGrpSpPr>
        <p:grpSpPr>
          <a:xfrm>
            <a:off x="8540094" y="1873170"/>
            <a:ext cx="197469" cy="4329406"/>
            <a:chOff x="8019827" y="1530103"/>
            <a:chExt cx="386888" cy="4473638"/>
          </a:xfrm>
        </p:grpSpPr>
        <p:sp>
          <p:nvSpPr>
            <p:cNvPr id="87" name="object 54">
              <a:extLst>
                <a:ext uri="{FF2B5EF4-FFF2-40B4-BE49-F238E27FC236}">
                  <a16:creationId xmlns:a16="http://schemas.microsoft.com/office/drawing/2014/main" xmlns="" id="{1B257505-6BDA-4D76-B2B1-B8A1FC78BBC2}"/>
                </a:ext>
              </a:extLst>
            </p:cNvPr>
            <p:cNvSpPr/>
            <p:nvPr/>
          </p:nvSpPr>
          <p:spPr>
            <a:xfrm>
              <a:off x="8019827" y="1530103"/>
              <a:ext cx="386888" cy="4473638"/>
            </a:xfrm>
            <a:custGeom>
              <a:avLst/>
              <a:gdLst/>
              <a:ahLst/>
              <a:cxnLst/>
              <a:rect l="l" t="t" r="r" b="b"/>
              <a:pathLst>
                <a:path w="230504" h="2832100">
                  <a:moveTo>
                    <a:pt x="0" y="0"/>
                  </a:moveTo>
                  <a:lnTo>
                    <a:pt x="230441" y="0"/>
                  </a:lnTo>
                  <a:lnTo>
                    <a:pt x="230441" y="2831642"/>
                  </a:lnTo>
                  <a:lnTo>
                    <a:pt x="0" y="28316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90" name="object 57">
              <a:extLst>
                <a:ext uri="{FF2B5EF4-FFF2-40B4-BE49-F238E27FC236}">
                  <a16:creationId xmlns:a16="http://schemas.microsoft.com/office/drawing/2014/main" xmlns="" id="{814AD00C-A2B5-40AF-9431-2411C5A9AD66}"/>
                </a:ext>
              </a:extLst>
            </p:cNvPr>
            <p:cNvSpPr txBox="1"/>
            <p:nvPr/>
          </p:nvSpPr>
          <p:spPr>
            <a:xfrm>
              <a:off x="8073904" y="2676957"/>
              <a:ext cx="153888" cy="3249848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1270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-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Lucida Sans"/>
                </a:rPr>
                <a:t>Экосистема цифрового партнера</a:t>
              </a: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Lucida Sans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7D72A10-1625-48B4-925A-6AC5600355D2}"/>
              </a:ext>
            </a:extLst>
          </p:cNvPr>
          <p:cNvSpPr/>
          <p:nvPr/>
        </p:nvSpPr>
        <p:spPr>
          <a:xfrm>
            <a:off x="1584572" y="6028109"/>
            <a:ext cx="27126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Структурированные и неструктурированные данные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993188B-AB70-45FC-8E45-A4B5850D29A3}"/>
              </a:ext>
            </a:extLst>
          </p:cNvPr>
          <p:cNvSpPr/>
          <p:nvPr/>
        </p:nvSpPr>
        <p:spPr>
          <a:xfrm>
            <a:off x="1123665" y="939895"/>
            <a:ext cx="17731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Элементы гос. регулирования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DD6A9EB7-B31D-4259-B672-DCB4B7DEAFD7}"/>
              </a:ext>
            </a:extLst>
          </p:cNvPr>
          <p:cNvGrpSpPr/>
          <p:nvPr/>
        </p:nvGrpSpPr>
        <p:grpSpPr>
          <a:xfrm>
            <a:off x="2014659" y="1155886"/>
            <a:ext cx="1123217" cy="272107"/>
            <a:chOff x="1673958" y="1221151"/>
            <a:chExt cx="1123217" cy="272107"/>
          </a:xfrm>
        </p:grpSpPr>
        <p:sp>
          <p:nvSpPr>
            <p:cNvPr id="116" name="object 22">
              <a:extLst>
                <a:ext uri="{FF2B5EF4-FFF2-40B4-BE49-F238E27FC236}">
                  <a16:creationId xmlns:a16="http://schemas.microsoft.com/office/drawing/2014/main" xmlns="" id="{9255D872-1DAA-4FE6-BDAA-ACC58AD230EF}"/>
                </a:ext>
              </a:extLst>
            </p:cNvPr>
            <p:cNvSpPr/>
            <p:nvPr/>
          </p:nvSpPr>
          <p:spPr>
            <a:xfrm>
              <a:off x="1673958" y="1221151"/>
              <a:ext cx="1123217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17" name="object 126">
              <a:extLst>
                <a:ext uri="{FF2B5EF4-FFF2-40B4-BE49-F238E27FC236}">
                  <a16:creationId xmlns:a16="http://schemas.microsoft.com/office/drawing/2014/main" xmlns="" id="{A72054DE-DE49-41A5-B9D4-77F202CD5C8E}"/>
                </a:ext>
              </a:extLst>
            </p:cNvPr>
            <p:cNvSpPr txBox="1"/>
            <p:nvPr/>
          </p:nvSpPr>
          <p:spPr>
            <a:xfrm>
              <a:off x="1743660" y="1290516"/>
              <a:ext cx="1044701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Законы и НПА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6DE86149-4C94-46F5-85A7-C2DA54124EDE}"/>
              </a:ext>
            </a:extLst>
          </p:cNvPr>
          <p:cNvGrpSpPr/>
          <p:nvPr/>
        </p:nvGrpSpPr>
        <p:grpSpPr>
          <a:xfrm>
            <a:off x="3125709" y="1160814"/>
            <a:ext cx="631699" cy="272107"/>
            <a:chOff x="1673958" y="1551152"/>
            <a:chExt cx="631699" cy="272107"/>
          </a:xfrm>
        </p:grpSpPr>
        <p:sp>
          <p:nvSpPr>
            <p:cNvPr id="119" name="object 22">
              <a:extLst>
                <a:ext uri="{FF2B5EF4-FFF2-40B4-BE49-F238E27FC236}">
                  <a16:creationId xmlns:a16="http://schemas.microsoft.com/office/drawing/2014/main" xmlns="" id="{FE880C02-AE3B-45B7-AAAC-EA806D7B8EF4}"/>
                </a:ext>
              </a:extLst>
            </p:cNvPr>
            <p:cNvSpPr/>
            <p:nvPr/>
          </p:nvSpPr>
          <p:spPr>
            <a:xfrm>
              <a:off x="1673958" y="1551152"/>
              <a:ext cx="631699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0" name="object 126">
              <a:extLst>
                <a:ext uri="{FF2B5EF4-FFF2-40B4-BE49-F238E27FC236}">
                  <a16:creationId xmlns:a16="http://schemas.microsoft.com/office/drawing/2014/main" xmlns="" id="{671C398F-D3E9-4784-875C-023D2BB254FE}"/>
                </a:ext>
              </a:extLst>
            </p:cNvPr>
            <p:cNvSpPr txBox="1"/>
            <p:nvPr/>
          </p:nvSpPr>
          <p:spPr>
            <a:xfrm>
              <a:off x="1721057" y="1617956"/>
              <a:ext cx="584600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Политика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xmlns="" id="{3B6E773B-AA5B-4CB7-A49C-0CC267655F57}"/>
              </a:ext>
            </a:extLst>
          </p:cNvPr>
          <p:cNvGrpSpPr/>
          <p:nvPr/>
        </p:nvGrpSpPr>
        <p:grpSpPr>
          <a:xfrm>
            <a:off x="1192731" y="1160814"/>
            <a:ext cx="834095" cy="272107"/>
            <a:chOff x="1673958" y="920295"/>
            <a:chExt cx="834095" cy="272107"/>
          </a:xfrm>
        </p:grpSpPr>
        <p:sp>
          <p:nvSpPr>
            <p:cNvPr id="125" name="object 22">
              <a:extLst>
                <a:ext uri="{FF2B5EF4-FFF2-40B4-BE49-F238E27FC236}">
                  <a16:creationId xmlns:a16="http://schemas.microsoft.com/office/drawing/2014/main" xmlns="" id="{C3A7C5EB-F670-435C-BA92-2CF15B3EF8A7}"/>
                </a:ext>
              </a:extLst>
            </p:cNvPr>
            <p:cNvSpPr/>
            <p:nvPr/>
          </p:nvSpPr>
          <p:spPr>
            <a:xfrm>
              <a:off x="1673958" y="920295"/>
              <a:ext cx="834095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6" name="object 126">
              <a:extLst>
                <a:ext uri="{FF2B5EF4-FFF2-40B4-BE49-F238E27FC236}">
                  <a16:creationId xmlns:a16="http://schemas.microsoft.com/office/drawing/2014/main" xmlns="" id="{ECE613D7-0DB8-4A3D-80BF-8867BACFBFF4}"/>
                </a:ext>
              </a:extLst>
            </p:cNvPr>
            <p:cNvSpPr txBox="1"/>
            <p:nvPr/>
          </p:nvSpPr>
          <p:spPr>
            <a:xfrm>
              <a:off x="1721056" y="978648"/>
              <a:ext cx="777804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Безопасность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54417FE3-C81D-4CC4-9F5C-FC083AD273E3}"/>
              </a:ext>
            </a:extLst>
          </p:cNvPr>
          <p:cNvGrpSpPr/>
          <p:nvPr/>
        </p:nvGrpSpPr>
        <p:grpSpPr>
          <a:xfrm>
            <a:off x="3745241" y="1160814"/>
            <a:ext cx="642081" cy="272107"/>
            <a:chOff x="1673958" y="1896491"/>
            <a:chExt cx="642081" cy="272107"/>
          </a:xfrm>
        </p:grpSpPr>
        <p:sp>
          <p:nvSpPr>
            <p:cNvPr id="128" name="object 22">
              <a:extLst>
                <a:ext uri="{FF2B5EF4-FFF2-40B4-BE49-F238E27FC236}">
                  <a16:creationId xmlns:a16="http://schemas.microsoft.com/office/drawing/2014/main" xmlns="" id="{56FFAFC4-0E4E-4C42-BA6F-4CE67A9CFCEA}"/>
                </a:ext>
              </a:extLst>
            </p:cNvPr>
            <p:cNvSpPr/>
            <p:nvPr/>
          </p:nvSpPr>
          <p:spPr>
            <a:xfrm>
              <a:off x="1673958" y="1896491"/>
              <a:ext cx="641179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9" name="object 126">
              <a:extLst>
                <a:ext uri="{FF2B5EF4-FFF2-40B4-BE49-F238E27FC236}">
                  <a16:creationId xmlns:a16="http://schemas.microsoft.com/office/drawing/2014/main" xmlns="" id="{67FD6EF9-4E6F-48F0-915E-23B89315FDA3}"/>
                </a:ext>
              </a:extLst>
            </p:cNvPr>
            <p:cNvSpPr txBox="1"/>
            <p:nvPr/>
          </p:nvSpPr>
          <p:spPr>
            <a:xfrm>
              <a:off x="1721057" y="1963295"/>
              <a:ext cx="594982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Финансы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xmlns="" id="{F192F18F-3B8C-45C0-9E85-A43D9E3D786B}"/>
              </a:ext>
            </a:extLst>
          </p:cNvPr>
          <p:cNvGrpSpPr/>
          <p:nvPr/>
        </p:nvGrpSpPr>
        <p:grpSpPr>
          <a:xfrm>
            <a:off x="4375155" y="1160814"/>
            <a:ext cx="834095" cy="272107"/>
            <a:chOff x="1943628" y="2197870"/>
            <a:chExt cx="834095" cy="272107"/>
          </a:xfrm>
        </p:grpSpPr>
        <p:sp>
          <p:nvSpPr>
            <p:cNvPr id="131" name="object 22">
              <a:extLst>
                <a:ext uri="{FF2B5EF4-FFF2-40B4-BE49-F238E27FC236}">
                  <a16:creationId xmlns:a16="http://schemas.microsoft.com/office/drawing/2014/main" xmlns="" id="{166A6BF1-C1A9-4233-AD71-EA72355B2BF2}"/>
                </a:ext>
              </a:extLst>
            </p:cNvPr>
            <p:cNvSpPr/>
            <p:nvPr/>
          </p:nvSpPr>
          <p:spPr>
            <a:xfrm>
              <a:off x="1943628" y="2197870"/>
              <a:ext cx="834095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6" name="object 126">
              <a:extLst>
                <a:ext uri="{FF2B5EF4-FFF2-40B4-BE49-F238E27FC236}">
                  <a16:creationId xmlns:a16="http://schemas.microsoft.com/office/drawing/2014/main" xmlns="" id="{2BD657B3-F51C-44C4-ACAB-86CA178B1A2E}"/>
                </a:ext>
              </a:extLst>
            </p:cNvPr>
            <p:cNvSpPr txBox="1"/>
            <p:nvPr/>
          </p:nvSpPr>
          <p:spPr>
            <a:xfrm>
              <a:off x="1990726" y="2264674"/>
              <a:ext cx="786997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Устойчивость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EBA91715-8D37-4C3F-BE7B-99F763C2E990}"/>
              </a:ext>
            </a:extLst>
          </p:cNvPr>
          <p:cNvGrpSpPr/>
          <p:nvPr/>
        </p:nvGrpSpPr>
        <p:grpSpPr>
          <a:xfrm>
            <a:off x="5197083" y="1160814"/>
            <a:ext cx="1123217" cy="272107"/>
            <a:chOff x="1673958" y="2578871"/>
            <a:chExt cx="1123217" cy="272107"/>
          </a:xfrm>
        </p:grpSpPr>
        <p:sp>
          <p:nvSpPr>
            <p:cNvPr id="138" name="object 22">
              <a:extLst>
                <a:ext uri="{FF2B5EF4-FFF2-40B4-BE49-F238E27FC236}">
                  <a16:creationId xmlns:a16="http://schemas.microsoft.com/office/drawing/2014/main" xmlns="" id="{B1BE133E-50FC-4996-947C-2E72B243D398}"/>
                </a:ext>
              </a:extLst>
            </p:cNvPr>
            <p:cNvSpPr/>
            <p:nvPr/>
          </p:nvSpPr>
          <p:spPr>
            <a:xfrm>
              <a:off x="1673958" y="2578871"/>
              <a:ext cx="1123217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39" name="object 126">
              <a:extLst>
                <a:ext uri="{FF2B5EF4-FFF2-40B4-BE49-F238E27FC236}">
                  <a16:creationId xmlns:a16="http://schemas.microsoft.com/office/drawing/2014/main" xmlns="" id="{3F3B005E-AA99-46D2-AF85-5171C839023E}"/>
                </a:ext>
              </a:extLst>
            </p:cNvPr>
            <p:cNvSpPr txBox="1"/>
            <p:nvPr/>
          </p:nvSpPr>
          <p:spPr>
            <a:xfrm>
              <a:off x="1721056" y="2645675"/>
              <a:ext cx="1044701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Стимулирование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9895D99D-49B7-4C13-B5C9-EF64FC687994}"/>
              </a:ext>
            </a:extLst>
          </p:cNvPr>
          <p:cNvGrpSpPr/>
          <p:nvPr/>
        </p:nvGrpSpPr>
        <p:grpSpPr>
          <a:xfrm>
            <a:off x="6308133" y="1160814"/>
            <a:ext cx="834095" cy="272107"/>
            <a:chOff x="1673958" y="2917782"/>
            <a:chExt cx="834095" cy="272107"/>
          </a:xfrm>
        </p:grpSpPr>
        <p:sp>
          <p:nvSpPr>
            <p:cNvPr id="142" name="object 22">
              <a:extLst>
                <a:ext uri="{FF2B5EF4-FFF2-40B4-BE49-F238E27FC236}">
                  <a16:creationId xmlns:a16="http://schemas.microsoft.com/office/drawing/2014/main" xmlns="" id="{3CEAE3D0-4F7F-4DA5-A69F-BDE9406DB8D3}"/>
                </a:ext>
              </a:extLst>
            </p:cNvPr>
            <p:cNvSpPr/>
            <p:nvPr/>
          </p:nvSpPr>
          <p:spPr>
            <a:xfrm>
              <a:off x="1673958" y="2917782"/>
              <a:ext cx="834095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43" name="object 126">
              <a:extLst>
                <a:ext uri="{FF2B5EF4-FFF2-40B4-BE49-F238E27FC236}">
                  <a16:creationId xmlns:a16="http://schemas.microsoft.com/office/drawing/2014/main" xmlns="" id="{CBC2F549-AE6E-4A79-90B6-EF38474EF041}"/>
                </a:ext>
              </a:extLst>
            </p:cNvPr>
            <p:cNvSpPr txBox="1"/>
            <p:nvPr/>
          </p:nvSpPr>
          <p:spPr>
            <a:xfrm>
              <a:off x="1721056" y="2984586"/>
              <a:ext cx="786997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Образование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xmlns="" id="{C426D7C9-CEC5-4A50-8A44-B657A4330C22}"/>
              </a:ext>
            </a:extLst>
          </p:cNvPr>
          <p:cNvGrpSpPr/>
          <p:nvPr/>
        </p:nvGrpSpPr>
        <p:grpSpPr>
          <a:xfrm>
            <a:off x="7130061" y="1160814"/>
            <a:ext cx="834095" cy="272107"/>
            <a:chOff x="1664765" y="3257831"/>
            <a:chExt cx="834095" cy="272107"/>
          </a:xfrm>
        </p:grpSpPr>
        <p:sp>
          <p:nvSpPr>
            <p:cNvPr id="166" name="object 22">
              <a:extLst>
                <a:ext uri="{FF2B5EF4-FFF2-40B4-BE49-F238E27FC236}">
                  <a16:creationId xmlns:a16="http://schemas.microsoft.com/office/drawing/2014/main" xmlns="" id="{10277F88-BDF5-4B74-8656-DB9A931638CE}"/>
                </a:ext>
              </a:extLst>
            </p:cNvPr>
            <p:cNvSpPr/>
            <p:nvPr/>
          </p:nvSpPr>
          <p:spPr>
            <a:xfrm>
              <a:off x="1664765" y="3257831"/>
              <a:ext cx="834095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7" name="object 126">
              <a:extLst>
                <a:ext uri="{FF2B5EF4-FFF2-40B4-BE49-F238E27FC236}">
                  <a16:creationId xmlns:a16="http://schemas.microsoft.com/office/drawing/2014/main" xmlns="" id="{76F16D31-BAA2-4ED8-942F-8B08D037A8E8}"/>
                </a:ext>
              </a:extLst>
            </p:cNvPr>
            <p:cNvSpPr txBox="1"/>
            <p:nvPr/>
          </p:nvSpPr>
          <p:spPr>
            <a:xfrm>
              <a:off x="1711863" y="3324635"/>
              <a:ext cx="786997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Исследование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xmlns="" id="{3A612FB0-94AC-43DE-9DAF-3A116C9260A7}"/>
              </a:ext>
            </a:extLst>
          </p:cNvPr>
          <p:cNvGrpSpPr/>
          <p:nvPr/>
        </p:nvGrpSpPr>
        <p:grpSpPr>
          <a:xfrm>
            <a:off x="7951986" y="1160814"/>
            <a:ext cx="834095" cy="272107"/>
            <a:chOff x="1664765" y="3614079"/>
            <a:chExt cx="834095" cy="272107"/>
          </a:xfrm>
        </p:grpSpPr>
        <p:sp>
          <p:nvSpPr>
            <p:cNvPr id="169" name="object 22">
              <a:extLst>
                <a:ext uri="{FF2B5EF4-FFF2-40B4-BE49-F238E27FC236}">
                  <a16:creationId xmlns:a16="http://schemas.microsoft.com/office/drawing/2014/main" xmlns="" id="{E0C09F24-6374-4D80-9660-25859BD6B08D}"/>
                </a:ext>
              </a:extLst>
            </p:cNvPr>
            <p:cNvSpPr/>
            <p:nvPr/>
          </p:nvSpPr>
          <p:spPr>
            <a:xfrm>
              <a:off x="1664765" y="3614079"/>
              <a:ext cx="834095" cy="272107"/>
            </a:xfrm>
            <a:custGeom>
              <a:avLst/>
              <a:gdLst/>
              <a:ahLst/>
              <a:cxnLst/>
              <a:rect l="l" t="t" r="r" b="b"/>
              <a:pathLst>
                <a:path w="4626610" h="180340">
                  <a:moveTo>
                    <a:pt x="4626292" y="180098"/>
                  </a:moveTo>
                  <a:lnTo>
                    <a:pt x="0" y="180098"/>
                  </a:lnTo>
                  <a:lnTo>
                    <a:pt x="0" y="0"/>
                  </a:lnTo>
                  <a:lnTo>
                    <a:pt x="4626292" y="0"/>
                  </a:lnTo>
                  <a:lnTo>
                    <a:pt x="4626292" y="1800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0" name="object 126">
              <a:extLst>
                <a:ext uri="{FF2B5EF4-FFF2-40B4-BE49-F238E27FC236}">
                  <a16:creationId xmlns:a16="http://schemas.microsoft.com/office/drawing/2014/main" xmlns="" id="{D6B7CE1F-5288-4D2B-AF74-A2C5F5BFB098}"/>
                </a:ext>
              </a:extLst>
            </p:cNvPr>
            <p:cNvSpPr txBox="1"/>
            <p:nvPr/>
          </p:nvSpPr>
          <p:spPr>
            <a:xfrm>
              <a:off x="1711863" y="3680883"/>
              <a:ext cx="786997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15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Segoe UI"/>
                  <a:ea typeface="+mn-ea"/>
                  <a:cs typeface="Calibri"/>
                </a:rPr>
                <a:t>Инновация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16DB91BD-27C6-4AC6-8AB3-683EAB7C4362}"/>
              </a:ext>
            </a:extLst>
          </p:cNvPr>
          <p:cNvGrpSpPr/>
          <p:nvPr/>
        </p:nvGrpSpPr>
        <p:grpSpPr>
          <a:xfrm>
            <a:off x="1556054" y="3881066"/>
            <a:ext cx="6660703" cy="872635"/>
            <a:chOff x="1597251" y="4418065"/>
            <a:chExt cx="6975532" cy="1075530"/>
          </a:xfrm>
        </p:grpSpPr>
        <p:sp>
          <p:nvSpPr>
            <p:cNvPr id="114" name="object 18">
              <a:extLst>
                <a:ext uri="{FF2B5EF4-FFF2-40B4-BE49-F238E27FC236}">
                  <a16:creationId xmlns:a16="http://schemas.microsoft.com/office/drawing/2014/main" xmlns="" id="{7AA48AB1-34D6-4451-9670-811359CF18E0}"/>
                </a:ext>
              </a:extLst>
            </p:cNvPr>
            <p:cNvSpPr/>
            <p:nvPr/>
          </p:nvSpPr>
          <p:spPr>
            <a:xfrm>
              <a:off x="1597251" y="4418065"/>
              <a:ext cx="6975532" cy="2289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1" name="object 18">
              <a:extLst>
                <a:ext uri="{FF2B5EF4-FFF2-40B4-BE49-F238E27FC236}">
                  <a16:creationId xmlns:a16="http://schemas.microsoft.com/office/drawing/2014/main" xmlns="" id="{BB32B2F2-CF18-4095-ACDE-3140FA198AD7}"/>
                </a:ext>
              </a:extLst>
            </p:cNvPr>
            <p:cNvSpPr/>
            <p:nvPr/>
          </p:nvSpPr>
          <p:spPr>
            <a:xfrm>
              <a:off x="1597251" y="4700244"/>
              <a:ext cx="6975532" cy="228991"/>
            </a:xfrm>
            <a:prstGeom prst="rect">
              <a:avLst/>
            </a:prstGeom>
            <a:solidFill>
              <a:srgbClr val="CEE1F3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2" name="object 18">
              <a:extLst>
                <a:ext uri="{FF2B5EF4-FFF2-40B4-BE49-F238E27FC236}">
                  <a16:creationId xmlns:a16="http://schemas.microsoft.com/office/drawing/2014/main" xmlns="" id="{473C3F5B-23E0-4C8C-BD52-944FE46BEEA5}"/>
                </a:ext>
              </a:extLst>
            </p:cNvPr>
            <p:cNvSpPr/>
            <p:nvPr/>
          </p:nvSpPr>
          <p:spPr>
            <a:xfrm>
              <a:off x="1597251" y="4982423"/>
              <a:ext cx="6975532" cy="228991"/>
            </a:xfrm>
            <a:prstGeom prst="rect">
              <a:avLst/>
            </a:pr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23" name="object 18">
              <a:extLst>
                <a:ext uri="{FF2B5EF4-FFF2-40B4-BE49-F238E27FC236}">
                  <a16:creationId xmlns:a16="http://schemas.microsoft.com/office/drawing/2014/main" xmlns="" id="{462BBFC0-4F2A-49DF-9D78-334FB5F535CA}"/>
                </a:ext>
              </a:extLst>
            </p:cNvPr>
            <p:cNvSpPr/>
            <p:nvPr/>
          </p:nvSpPr>
          <p:spPr>
            <a:xfrm>
              <a:off x="1597251" y="5264604"/>
              <a:ext cx="6975532" cy="228991"/>
            </a:xfrm>
            <a:prstGeom prst="rect">
              <a:avLst/>
            </a:prstGeom>
            <a:solidFill>
              <a:srgbClr val="BDCCDE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sp>
        <p:nvSpPr>
          <p:cNvPr id="112" name="Arrow: Up 111">
            <a:extLst>
              <a:ext uri="{FF2B5EF4-FFF2-40B4-BE49-F238E27FC236}">
                <a16:creationId xmlns:a16="http://schemas.microsoft.com/office/drawing/2014/main" xmlns="" id="{A87B1A3C-ED21-40D1-9F36-9061A5B6C9DD}"/>
              </a:ext>
            </a:extLst>
          </p:cNvPr>
          <p:cNvSpPr/>
          <p:nvPr/>
        </p:nvSpPr>
        <p:spPr>
          <a:xfrm>
            <a:off x="7968740" y="4605277"/>
            <a:ext cx="331734" cy="1601870"/>
          </a:xfrm>
          <a:prstGeom prst="upArrow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xmlns="" id="{837116B9-383E-4594-A06A-8C4E3B83151F}"/>
              </a:ext>
            </a:extLst>
          </p:cNvPr>
          <p:cNvSpPr/>
          <p:nvPr/>
        </p:nvSpPr>
        <p:spPr>
          <a:xfrm rot="16200000">
            <a:off x="862297" y="4268674"/>
            <a:ext cx="9557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-5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 Semibold"/>
                <a:ea typeface="+mn-ea"/>
                <a:cs typeface="Lucida Sans"/>
              </a:rPr>
              <a:t> Платформа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 Semibold"/>
              <a:ea typeface="+mn-ea"/>
              <a:cs typeface="Lucida Sans"/>
            </a:endParaRPr>
          </a:p>
        </p:txBody>
      </p:sp>
      <p:sp>
        <p:nvSpPr>
          <p:cNvPr id="313" name="object 18">
            <a:extLst>
              <a:ext uri="{FF2B5EF4-FFF2-40B4-BE49-F238E27FC236}">
                <a16:creationId xmlns:a16="http://schemas.microsoft.com/office/drawing/2014/main" xmlns="" id="{EC9214DF-AF0F-404E-9204-E8CB90890F4A}"/>
              </a:ext>
            </a:extLst>
          </p:cNvPr>
          <p:cNvSpPr/>
          <p:nvPr/>
        </p:nvSpPr>
        <p:spPr>
          <a:xfrm>
            <a:off x="856370" y="4114154"/>
            <a:ext cx="223655" cy="176640"/>
          </a:xfrm>
          <a:prstGeom prst="rect">
            <a:avLst/>
          </a:prstGeom>
          <a:solidFill>
            <a:srgbClr val="CEE1F3"/>
          </a:solidFill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5C44328-C4EF-4BB8-B1A3-E570DCC077FD}"/>
              </a:ext>
            </a:extLst>
          </p:cNvPr>
          <p:cNvGrpSpPr/>
          <p:nvPr/>
        </p:nvGrpSpPr>
        <p:grpSpPr>
          <a:xfrm>
            <a:off x="843095" y="1872066"/>
            <a:ext cx="241162" cy="2881432"/>
            <a:chOff x="842146" y="1872270"/>
            <a:chExt cx="241162" cy="2881432"/>
          </a:xfrm>
        </p:grpSpPr>
        <p:sp>
          <p:nvSpPr>
            <p:cNvPr id="295" name="object 18">
              <a:extLst>
                <a:ext uri="{FF2B5EF4-FFF2-40B4-BE49-F238E27FC236}">
                  <a16:creationId xmlns:a16="http://schemas.microsoft.com/office/drawing/2014/main" xmlns="" id="{6ACAE703-69A2-42A2-A7B1-6A38F8124049}"/>
                </a:ext>
              </a:extLst>
            </p:cNvPr>
            <p:cNvSpPr/>
            <p:nvPr/>
          </p:nvSpPr>
          <p:spPr>
            <a:xfrm>
              <a:off x="850400" y="3241944"/>
              <a:ext cx="232908" cy="818859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85" name="object 18">
              <a:extLst>
                <a:ext uri="{FF2B5EF4-FFF2-40B4-BE49-F238E27FC236}">
                  <a16:creationId xmlns:a16="http://schemas.microsoft.com/office/drawing/2014/main" xmlns="" id="{98453E3B-D806-458C-A68A-683221E3C3F4}"/>
                </a:ext>
              </a:extLst>
            </p:cNvPr>
            <p:cNvSpPr/>
            <p:nvPr/>
          </p:nvSpPr>
          <p:spPr>
            <a:xfrm>
              <a:off x="856462" y="4345527"/>
              <a:ext cx="223655" cy="176640"/>
            </a:xfrm>
            <a:prstGeom prst="rect">
              <a:avLst/>
            </a:pr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xmlns="" id="{F47969D7-A927-4626-95C1-612633A24FAB}"/>
                </a:ext>
              </a:extLst>
            </p:cNvPr>
            <p:cNvGrpSpPr/>
            <p:nvPr/>
          </p:nvGrpSpPr>
          <p:grpSpPr>
            <a:xfrm>
              <a:off x="842146" y="1872270"/>
              <a:ext cx="237402" cy="2881432"/>
              <a:chOff x="900889" y="1424733"/>
              <a:chExt cx="237402" cy="1753762"/>
            </a:xfrm>
          </p:grpSpPr>
          <p:sp>
            <p:nvSpPr>
              <p:cNvPr id="276" name="object 18">
                <a:extLst>
                  <a:ext uri="{FF2B5EF4-FFF2-40B4-BE49-F238E27FC236}">
                    <a16:creationId xmlns:a16="http://schemas.microsoft.com/office/drawing/2014/main" xmlns="" id="{5AB4A15E-5EF1-4F71-8A9C-F67AE9839990}"/>
                  </a:ext>
                </a:extLst>
              </p:cNvPr>
              <p:cNvSpPr/>
              <p:nvPr/>
            </p:nvSpPr>
            <p:spPr>
              <a:xfrm>
                <a:off x="915205" y="3069372"/>
                <a:ext cx="223086" cy="109061"/>
              </a:xfrm>
              <a:prstGeom prst="rect">
                <a:avLst/>
              </a:prstGeom>
              <a:solidFill>
                <a:srgbClr val="BDCCDE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1" name="object 25">
                <a:extLst>
                  <a:ext uri="{FF2B5EF4-FFF2-40B4-BE49-F238E27FC236}">
                    <a16:creationId xmlns:a16="http://schemas.microsoft.com/office/drawing/2014/main" xmlns="" id="{3F97727E-2A42-4F49-AE5D-87CCA41F1BD0}"/>
                  </a:ext>
                </a:extLst>
              </p:cNvPr>
              <p:cNvSpPr/>
              <p:nvPr/>
            </p:nvSpPr>
            <p:spPr>
              <a:xfrm>
                <a:off x="900889" y="1424733"/>
                <a:ext cx="237402" cy="1753762"/>
              </a:xfrm>
              <a:prstGeom prst="rect">
                <a:avLst/>
              </a:prstGeom>
              <a:solidFill>
                <a:schemeClr val="bg1">
                  <a:alpha val="1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xmlns="" id="{D31BAAC7-635C-4CC3-97B9-AA40CEB000D6}"/>
              </a:ext>
            </a:extLst>
          </p:cNvPr>
          <p:cNvGrpSpPr/>
          <p:nvPr/>
        </p:nvGrpSpPr>
        <p:grpSpPr>
          <a:xfrm>
            <a:off x="525861" y="1872065"/>
            <a:ext cx="241162" cy="2881533"/>
            <a:chOff x="842146" y="1872167"/>
            <a:chExt cx="241162" cy="2881533"/>
          </a:xfrm>
        </p:grpSpPr>
        <p:sp>
          <p:nvSpPr>
            <p:cNvPr id="315" name="object 18">
              <a:extLst>
                <a:ext uri="{FF2B5EF4-FFF2-40B4-BE49-F238E27FC236}">
                  <a16:creationId xmlns:a16="http://schemas.microsoft.com/office/drawing/2014/main" xmlns="" id="{BF44839A-E050-40D1-AE8D-0E8DBD70A212}"/>
                </a:ext>
              </a:extLst>
            </p:cNvPr>
            <p:cNvSpPr/>
            <p:nvPr/>
          </p:nvSpPr>
          <p:spPr>
            <a:xfrm>
              <a:off x="850400" y="3241944"/>
              <a:ext cx="232908" cy="818859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16" name="object 18">
              <a:extLst>
                <a:ext uri="{FF2B5EF4-FFF2-40B4-BE49-F238E27FC236}">
                  <a16:creationId xmlns:a16="http://schemas.microsoft.com/office/drawing/2014/main" xmlns="" id="{8C048BBB-3CF2-4A45-AF17-2552E4AEAFD8}"/>
                </a:ext>
              </a:extLst>
            </p:cNvPr>
            <p:cNvSpPr/>
            <p:nvPr/>
          </p:nvSpPr>
          <p:spPr>
            <a:xfrm>
              <a:off x="856462" y="4345527"/>
              <a:ext cx="223655" cy="176640"/>
            </a:xfrm>
            <a:prstGeom prst="rect">
              <a:avLst/>
            </a:pr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xmlns="" id="{46876575-9749-4D3C-AED8-E129581AF29C}"/>
                </a:ext>
              </a:extLst>
            </p:cNvPr>
            <p:cNvGrpSpPr/>
            <p:nvPr/>
          </p:nvGrpSpPr>
          <p:grpSpPr>
            <a:xfrm>
              <a:off x="842146" y="1872167"/>
              <a:ext cx="237402" cy="2881533"/>
              <a:chOff x="900889" y="1424671"/>
              <a:chExt cx="237402" cy="1753824"/>
            </a:xfrm>
          </p:grpSpPr>
          <p:sp>
            <p:nvSpPr>
              <p:cNvPr id="318" name="object 18">
                <a:extLst>
                  <a:ext uri="{FF2B5EF4-FFF2-40B4-BE49-F238E27FC236}">
                    <a16:creationId xmlns:a16="http://schemas.microsoft.com/office/drawing/2014/main" xmlns="" id="{AA272660-7CA7-4717-A620-F5A6BE373E6B}"/>
                  </a:ext>
                </a:extLst>
              </p:cNvPr>
              <p:cNvSpPr/>
              <p:nvPr/>
            </p:nvSpPr>
            <p:spPr>
              <a:xfrm>
                <a:off x="915205" y="3069372"/>
                <a:ext cx="223086" cy="109061"/>
              </a:xfrm>
              <a:prstGeom prst="rect">
                <a:avLst/>
              </a:prstGeom>
              <a:solidFill>
                <a:srgbClr val="BDCCDE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9" name="object 25">
                <a:extLst>
                  <a:ext uri="{FF2B5EF4-FFF2-40B4-BE49-F238E27FC236}">
                    <a16:creationId xmlns:a16="http://schemas.microsoft.com/office/drawing/2014/main" xmlns="" id="{5D511C70-2462-4B12-927D-E0002D629BF4}"/>
                  </a:ext>
                </a:extLst>
              </p:cNvPr>
              <p:cNvSpPr/>
              <p:nvPr/>
            </p:nvSpPr>
            <p:spPr>
              <a:xfrm>
                <a:off x="900889" y="1424671"/>
                <a:ext cx="237402" cy="1753824"/>
              </a:xfrm>
              <a:prstGeom prst="rect">
                <a:avLst/>
              </a:prstGeom>
              <a:solidFill>
                <a:schemeClr val="bg1">
                  <a:alpha val="1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xmlns="" id="{B2EB02BC-CFCA-49BE-B10F-C4293424E804}"/>
              </a:ext>
            </a:extLst>
          </p:cNvPr>
          <p:cNvGrpSpPr/>
          <p:nvPr/>
        </p:nvGrpSpPr>
        <p:grpSpPr>
          <a:xfrm>
            <a:off x="208336" y="1872065"/>
            <a:ext cx="241162" cy="2881533"/>
            <a:chOff x="842146" y="1872167"/>
            <a:chExt cx="241162" cy="2881533"/>
          </a:xfrm>
        </p:grpSpPr>
        <p:sp>
          <p:nvSpPr>
            <p:cNvPr id="321" name="object 18">
              <a:extLst>
                <a:ext uri="{FF2B5EF4-FFF2-40B4-BE49-F238E27FC236}">
                  <a16:creationId xmlns:a16="http://schemas.microsoft.com/office/drawing/2014/main" xmlns="" id="{00B582D9-9877-440F-8756-BD64F26DEC30}"/>
                </a:ext>
              </a:extLst>
            </p:cNvPr>
            <p:cNvSpPr/>
            <p:nvPr/>
          </p:nvSpPr>
          <p:spPr>
            <a:xfrm>
              <a:off x="850400" y="3241944"/>
              <a:ext cx="232908" cy="818859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2" name="object 18">
              <a:extLst>
                <a:ext uri="{FF2B5EF4-FFF2-40B4-BE49-F238E27FC236}">
                  <a16:creationId xmlns:a16="http://schemas.microsoft.com/office/drawing/2014/main" xmlns="" id="{D0EE1944-E88D-4AB3-A18D-21A2A7E19C60}"/>
                </a:ext>
              </a:extLst>
            </p:cNvPr>
            <p:cNvSpPr/>
            <p:nvPr/>
          </p:nvSpPr>
          <p:spPr>
            <a:xfrm>
              <a:off x="856462" y="4345527"/>
              <a:ext cx="223655" cy="176640"/>
            </a:xfrm>
            <a:prstGeom prst="rect">
              <a:avLst/>
            </a:prstGeom>
            <a:solidFill>
              <a:srgbClr val="F2DCDB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xmlns="" id="{734FBDC8-1CD5-4791-8A7E-6049136E2C6D}"/>
                </a:ext>
              </a:extLst>
            </p:cNvPr>
            <p:cNvGrpSpPr/>
            <p:nvPr/>
          </p:nvGrpSpPr>
          <p:grpSpPr>
            <a:xfrm>
              <a:off x="842146" y="1872167"/>
              <a:ext cx="237402" cy="2881533"/>
              <a:chOff x="900889" y="1424671"/>
              <a:chExt cx="237402" cy="1753824"/>
            </a:xfrm>
          </p:grpSpPr>
          <p:sp>
            <p:nvSpPr>
              <p:cNvPr id="324" name="object 18">
                <a:extLst>
                  <a:ext uri="{FF2B5EF4-FFF2-40B4-BE49-F238E27FC236}">
                    <a16:creationId xmlns:a16="http://schemas.microsoft.com/office/drawing/2014/main" xmlns="" id="{02D21517-5C9F-42CF-9721-596B7E1BB04B}"/>
                  </a:ext>
                </a:extLst>
              </p:cNvPr>
              <p:cNvSpPr/>
              <p:nvPr/>
            </p:nvSpPr>
            <p:spPr>
              <a:xfrm>
                <a:off x="915205" y="3069372"/>
                <a:ext cx="223086" cy="109061"/>
              </a:xfrm>
              <a:prstGeom prst="rect">
                <a:avLst/>
              </a:prstGeom>
              <a:solidFill>
                <a:srgbClr val="BDCCDE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5" name="object 25">
                <a:extLst>
                  <a:ext uri="{FF2B5EF4-FFF2-40B4-BE49-F238E27FC236}">
                    <a16:creationId xmlns:a16="http://schemas.microsoft.com/office/drawing/2014/main" xmlns="" id="{37C1DDC6-EE2A-48AE-85DA-0C95842A92ED}"/>
                  </a:ext>
                </a:extLst>
              </p:cNvPr>
              <p:cNvSpPr/>
              <p:nvPr/>
            </p:nvSpPr>
            <p:spPr>
              <a:xfrm>
                <a:off x="900889" y="1424671"/>
                <a:ext cx="237402" cy="1753824"/>
              </a:xfrm>
              <a:prstGeom prst="rect">
                <a:avLst/>
              </a:prstGeom>
              <a:solidFill>
                <a:schemeClr val="bg1">
                  <a:alpha val="1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26" name="object 18">
            <a:extLst>
              <a:ext uri="{FF2B5EF4-FFF2-40B4-BE49-F238E27FC236}">
                <a16:creationId xmlns:a16="http://schemas.microsoft.com/office/drawing/2014/main" xmlns="" id="{51164FA2-F42E-4BB5-A7A6-7D169043C5F3}"/>
              </a:ext>
            </a:extLst>
          </p:cNvPr>
          <p:cNvSpPr/>
          <p:nvPr/>
        </p:nvSpPr>
        <p:spPr>
          <a:xfrm>
            <a:off x="217669" y="4112946"/>
            <a:ext cx="223655" cy="176640"/>
          </a:xfrm>
          <a:prstGeom prst="rect">
            <a:avLst/>
          </a:prstGeom>
          <a:solidFill>
            <a:srgbClr val="CEE1F3"/>
          </a:solidFill>
        </p:spPr>
        <p:txBody>
          <a:bodyPr wrap="square" lIns="0" tIns="0" rIns="0" bIns="0" rtlCol="0"/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3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xmlns="" id="{ECC8EF43-DE44-423C-8730-3A806081A0C1}"/>
              </a:ext>
            </a:extLst>
          </p:cNvPr>
          <p:cNvSpPr/>
          <p:nvPr/>
        </p:nvSpPr>
        <p:spPr>
          <a:xfrm>
            <a:off x="105427" y="1062625"/>
            <a:ext cx="10011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Дублирующие функции вертикалей переходят </a:t>
            </a:r>
            <a:br>
              <a:rPr kumimoji="0" lang="ru-RU" sz="900" b="0" i="0" u="none" strike="noStrike" kern="1200" cap="none" spc="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</a:br>
            <a:r>
              <a:rPr kumimoji="0" lang="ru-RU" sz="900" b="0" i="0" u="none" strike="noStrike" kern="1200" cap="none" spc="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в платформу</a:t>
            </a:r>
          </a:p>
        </p:txBody>
      </p:sp>
      <p:sp>
        <p:nvSpPr>
          <p:cNvPr id="330" name="object 126">
            <a:extLst>
              <a:ext uri="{FF2B5EF4-FFF2-40B4-BE49-F238E27FC236}">
                <a16:creationId xmlns:a16="http://schemas.microsoft.com/office/drawing/2014/main" xmlns="" id="{6E94C962-1295-4BDB-A685-01C79689CB17}"/>
              </a:ext>
            </a:extLst>
          </p:cNvPr>
          <p:cNvSpPr txBox="1"/>
          <p:nvPr/>
        </p:nvSpPr>
        <p:spPr>
          <a:xfrm>
            <a:off x="1405657" y="1733566"/>
            <a:ext cx="76311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первичный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331" name="object 126">
            <a:extLst>
              <a:ext uri="{FF2B5EF4-FFF2-40B4-BE49-F238E27FC236}">
                <a16:creationId xmlns:a16="http://schemas.microsoft.com/office/drawing/2014/main" xmlns="" id="{8CED02F4-C972-46C8-B5F0-AA8FA7BEF348}"/>
              </a:ext>
            </a:extLst>
          </p:cNvPr>
          <p:cNvSpPr txBox="1"/>
          <p:nvPr/>
        </p:nvSpPr>
        <p:spPr>
          <a:xfrm>
            <a:off x="2106895" y="1721580"/>
            <a:ext cx="76311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вторичный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332" name="object 126">
            <a:extLst>
              <a:ext uri="{FF2B5EF4-FFF2-40B4-BE49-F238E27FC236}">
                <a16:creationId xmlns:a16="http://schemas.microsoft.com/office/drawing/2014/main" xmlns="" id="{D55F410C-74A8-444F-A10F-D5BFDB05A4D1}"/>
              </a:ext>
            </a:extLst>
          </p:cNvPr>
          <p:cNvSpPr txBox="1"/>
          <p:nvPr/>
        </p:nvSpPr>
        <p:spPr>
          <a:xfrm>
            <a:off x="3478640" y="1722463"/>
            <a:ext cx="76311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третичный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333" name="object 126">
            <a:extLst>
              <a:ext uri="{FF2B5EF4-FFF2-40B4-BE49-F238E27FC236}">
                <a16:creationId xmlns:a16="http://schemas.microsoft.com/office/drawing/2014/main" xmlns="" id="{3F699942-C5D4-41FD-9E84-103B6ABEB827}"/>
              </a:ext>
            </a:extLst>
          </p:cNvPr>
          <p:cNvSpPr txBox="1"/>
          <p:nvPr/>
        </p:nvSpPr>
        <p:spPr>
          <a:xfrm>
            <a:off x="6567247" y="1700770"/>
            <a:ext cx="92717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Calibri"/>
              </a:rPr>
              <a:t>четвертичный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86B6E761-0BE1-4365-AC60-AE065FD22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A6EAEE-C7C9-4A15-A395-78397F14D18D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71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>
            <a:avLst/>
          </a:prstGeom>
          <a:noFill/>
        </p:spPr>
      </p:pic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  <a:sym typeface="Segoe UI" panose="020B0502040204020203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Цифровые продукты, взаимодействия и рынки имеют отличительные </a:t>
            </a:r>
            <a:br>
              <a:rPr lang="ru-RU" sz="2000" dirty="0"/>
            </a:br>
            <a:r>
              <a:rPr lang="ru-RU" sz="2000" dirty="0"/>
              <a:t>характеристики, которые лежат в основе текущих экономических и социальных перемен</a:t>
            </a:r>
            <a:br>
              <a:rPr lang="ru-RU" sz="2000" dirty="0"/>
            </a:br>
            <a:endParaRPr lang="ru-RU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DDB324-901E-4648-B9E2-333C19A4D2C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449FD8">
                    <a:lumMod val="20000"/>
                    <a:lumOff val="80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449FD8">
                  <a:lumMod val="20000"/>
                  <a:lumOff val="80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Задачи стратегических документов цифровой трансформации должны учитывать отличительные характеристики новой экономической системы</a:t>
            </a:r>
          </a:p>
        </p:txBody>
      </p:sp>
      <p:sp>
        <p:nvSpPr>
          <p:cNvPr id="6" name="Rectangle 5"/>
          <p:cNvSpPr/>
          <p:nvPr/>
        </p:nvSpPr>
        <p:spPr>
          <a:xfrm>
            <a:off x="566057" y="1017856"/>
            <a:ext cx="3763971" cy="499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Масштаб, объем и скорость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14805" y="1017856"/>
            <a:ext cx="4434106" cy="499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Собственность, активы           </a:t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и  экономическая ценность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59750" y="1017856"/>
            <a:ext cx="3727452" cy="499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3888" algn="l"/>
              </a:tabLst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Отношения, рынки </a:t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и экосистемы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999511" y="1727200"/>
            <a:ext cx="0" cy="401750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394092" y="1573451"/>
            <a:ext cx="3493108" cy="1814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284" y="957364"/>
            <a:ext cx="600075" cy="6000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</a:t>
            </a:r>
          </a:p>
        </p:txBody>
      </p:sp>
      <p:sp>
        <p:nvSpPr>
          <p:cNvPr id="40" name="Oval 39"/>
          <p:cNvSpPr/>
          <p:nvPr/>
        </p:nvSpPr>
        <p:spPr>
          <a:xfrm>
            <a:off x="3983726" y="957364"/>
            <a:ext cx="600075" cy="6000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/>
          <p:nvPr/>
        </p:nvSpPr>
        <p:spPr>
          <a:xfrm>
            <a:off x="8094054" y="957364"/>
            <a:ext cx="600075" cy="6000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9B9BF318-1704-4435-9925-12343F0D811C}"/>
              </a:ext>
            </a:extLst>
          </p:cNvPr>
          <p:cNvCxnSpPr>
            <a:cxnSpLocks/>
          </p:cNvCxnSpPr>
          <p:nvPr/>
        </p:nvCxnSpPr>
        <p:spPr>
          <a:xfrm>
            <a:off x="8088911" y="1617931"/>
            <a:ext cx="0" cy="4126771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1BBC68-34E3-429A-AA06-2936CA6A87E5}"/>
              </a:ext>
            </a:extLst>
          </p:cNvPr>
          <p:cNvSpPr/>
          <p:nvPr/>
        </p:nvSpPr>
        <p:spPr>
          <a:xfrm>
            <a:off x="523294" y="1617931"/>
            <a:ext cx="3321006" cy="326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Масштаб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Быстрое масштабирование деятельности фирм и платформ с глобальным охватом Интернета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Объем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Объединение, обработка и интеграция цифровых ресурсов на глобальном уровне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Скорость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Ускорение коммуникации, торговли, распространение информации и инноваций, а также экономических и социальных изменений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DDC697-9AFF-45A4-92BD-F741C7070C06}"/>
              </a:ext>
            </a:extLst>
          </p:cNvPr>
          <p:cNvSpPr/>
          <p:nvPr/>
        </p:nvSpPr>
        <p:spPr>
          <a:xfrm>
            <a:off x="4176503" y="1617931"/>
            <a:ext cx="3580205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«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Soft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» капитал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868A4"/>
              </a:buClr>
              <a:buSzPct val="130000"/>
              <a:buFont typeface="Segoe UI" panose="020B0502040204020203" pitchFamily="34" charset="0"/>
              <a:buChar char="›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Растущее значение стоимости нематериальных активов, особенно программного обеспечения и данных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868A4"/>
              </a:buClr>
              <a:buSzPct val="130000"/>
              <a:buFont typeface="Segoe UI" panose="020B0502040204020203" pitchFamily="34" charset="0"/>
              <a:buChar char="›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С появлением платформ, которые позволяют фирмам и частным лицам легко сдавать в аренду или делиться своим реальным капиталом, физические товары станут услугами или гибридом товара и услуги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19FC65D-D7B5-438A-A17E-E275DB50BCC1}"/>
              </a:ext>
            </a:extLst>
          </p:cNvPr>
          <p:cNvSpPr/>
          <p:nvPr/>
        </p:nvSpPr>
        <p:spPr>
          <a:xfrm>
            <a:off x="8347701" y="1617931"/>
            <a:ext cx="3594598" cy="4126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Граничный интеллект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Принцип «конец в конец» Интернета переместил интеллект сети из центра к периферии. Вооруженные компьютерами и смартфонами, пользователи могут проектировать и строить  собственные сети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Платформы и экосистемы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Развитие многосторонних рынков - платформ. Крупнейшие платформы связаны с различной степенью интеграции, взаимодействия, обмена данными  и открытости экосистемы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Независимость от местоположения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Возможность создавать стоимость, транзакции и взаимодействие независимо от местоположения</a:t>
            </a:r>
          </a:p>
        </p:txBody>
      </p:sp>
      <p:sp>
        <p:nvSpPr>
          <p:cNvPr id="22" name="Content Placeholder 30">
            <a:extLst>
              <a:ext uri="{FF2B5EF4-FFF2-40B4-BE49-F238E27FC236}">
                <a16:creationId xmlns:a16="http://schemas.microsoft.com/office/drawing/2014/main" xmlns="" id="{31C0DF38-DA1C-48D0-B710-385C9719C2EA}"/>
              </a:ext>
            </a:extLst>
          </p:cNvPr>
          <p:cNvSpPr txBox="1">
            <a:spLocks/>
          </p:cNvSpPr>
          <p:nvPr/>
        </p:nvSpPr>
        <p:spPr>
          <a:xfrm>
            <a:off x="251687" y="5509188"/>
            <a:ext cx="3864220" cy="405275"/>
          </a:xfrm>
          <a:prstGeom prst="rect">
            <a:avLst/>
          </a:prstGeom>
        </p:spPr>
        <p:txBody>
          <a:bodyPr/>
          <a:lstStyle>
            <a:lvl1pPr marL="228591" indent="-228591" algn="l" defTabSz="91436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2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2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3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4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5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6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7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7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8A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Источник: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OECD - “OECD Digital Economy Outlook 2017” </a:t>
            </a:r>
          </a:p>
        </p:txBody>
      </p:sp>
    </p:spTree>
    <p:extLst>
      <p:ext uri="{BB962C8B-B14F-4D97-AF65-F5344CB8AC3E}">
        <p14:creationId xmlns:p14="http://schemas.microsoft.com/office/powerpoint/2010/main" val="356344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F5D9B9-CC9E-49D4-81B3-E2F69F93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34" y="116636"/>
            <a:ext cx="11702530" cy="565012"/>
          </a:xfrm>
        </p:spPr>
        <p:txBody>
          <a:bodyPr/>
          <a:lstStyle/>
          <a:p>
            <a:r>
              <a:rPr lang="ru-RU" dirty="0"/>
              <a:t>Определены разные роли игроков платформы </a:t>
            </a:r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FB85FABA-34F5-4D0F-9130-B0FBDD477646}"/>
              </a:ext>
            </a:extLst>
          </p:cNvPr>
          <p:cNvGrpSpPr/>
          <p:nvPr/>
        </p:nvGrpSpPr>
        <p:grpSpPr>
          <a:xfrm>
            <a:off x="-2455177" y="965856"/>
            <a:ext cx="11248201" cy="5009372"/>
            <a:chOff x="-2190482" y="969234"/>
            <a:chExt cx="11248201" cy="500937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18D87FDA-AF6A-4B47-9648-226C7EE0AA96}"/>
                </a:ext>
              </a:extLst>
            </p:cNvPr>
            <p:cNvSpPr/>
            <p:nvPr/>
          </p:nvSpPr>
          <p:spPr>
            <a:xfrm>
              <a:off x="3520107" y="1101593"/>
              <a:ext cx="5537612" cy="4877013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324A243D-6418-4EE8-984F-7D3FC0A23A28}"/>
                </a:ext>
              </a:extLst>
            </p:cNvPr>
            <p:cNvGrpSpPr/>
            <p:nvPr/>
          </p:nvGrpSpPr>
          <p:grpSpPr>
            <a:xfrm>
              <a:off x="-2190482" y="969234"/>
              <a:ext cx="11160894" cy="4910899"/>
              <a:chOff x="-3128944" y="844792"/>
              <a:chExt cx="11160894" cy="4910899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xmlns="" id="{32E3AA2E-F23D-475A-B0D9-1DFC79C13104}"/>
                  </a:ext>
                </a:extLst>
              </p:cNvPr>
              <p:cNvGrpSpPr/>
              <p:nvPr/>
            </p:nvGrpSpPr>
            <p:grpSpPr>
              <a:xfrm rot="2559331">
                <a:off x="3275474" y="1270793"/>
                <a:ext cx="4316412" cy="4316413"/>
                <a:chOff x="7077453" y="1428867"/>
                <a:chExt cx="4316412" cy="4316413"/>
              </a:xfrm>
            </p:grpSpPr>
            <p:sp>
              <p:nvSpPr>
                <p:cNvPr id="9" name="Freeform 128">
                  <a:extLst>
                    <a:ext uri="{FF2B5EF4-FFF2-40B4-BE49-F238E27FC236}">
                      <a16:creationId xmlns:a16="http://schemas.microsoft.com/office/drawing/2014/main" xmlns="" id="{657F2A19-658A-414F-AF58-464A45A2DD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7453" y="1428867"/>
                  <a:ext cx="2157413" cy="2157413"/>
                </a:xfrm>
                <a:custGeom>
                  <a:avLst/>
                  <a:gdLst>
                    <a:gd name="T0" fmla="*/ 1359 w 1359"/>
                    <a:gd name="T1" fmla="*/ 1053 h 1359"/>
                    <a:gd name="T2" fmla="*/ 1359 w 1359"/>
                    <a:gd name="T3" fmla="*/ 0 h 1359"/>
                    <a:gd name="T4" fmla="*/ 1197 w 1359"/>
                    <a:gd name="T5" fmla="*/ 0 h 1359"/>
                    <a:gd name="T6" fmla="*/ 1121 w 1359"/>
                    <a:gd name="T7" fmla="*/ 228 h 1359"/>
                    <a:gd name="T8" fmla="*/ 1121 w 1359"/>
                    <a:gd name="T9" fmla="*/ 228 h 1359"/>
                    <a:gd name="T10" fmla="*/ 1091 w 1359"/>
                    <a:gd name="T11" fmla="*/ 236 h 1359"/>
                    <a:gd name="T12" fmla="*/ 1060 w 1359"/>
                    <a:gd name="T13" fmla="*/ 244 h 1359"/>
                    <a:gd name="T14" fmla="*/ 1000 w 1359"/>
                    <a:gd name="T15" fmla="*/ 262 h 1359"/>
                    <a:gd name="T16" fmla="*/ 820 w 1359"/>
                    <a:gd name="T17" fmla="*/ 102 h 1359"/>
                    <a:gd name="T18" fmla="*/ 540 w 1359"/>
                    <a:gd name="T19" fmla="*/ 263 h 1359"/>
                    <a:gd name="T20" fmla="*/ 588 w 1359"/>
                    <a:gd name="T21" fmla="*/ 500 h 1359"/>
                    <a:gd name="T22" fmla="*/ 588 w 1359"/>
                    <a:gd name="T23" fmla="*/ 500 h 1359"/>
                    <a:gd name="T24" fmla="*/ 542 w 1359"/>
                    <a:gd name="T25" fmla="*/ 543 h 1359"/>
                    <a:gd name="T26" fmla="*/ 500 w 1359"/>
                    <a:gd name="T27" fmla="*/ 588 h 1359"/>
                    <a:gd name="T28" fmla="*/ 263 w 1359"/>
                    <a:gd name="T29" fmla="*/ 540 h 1359"/>
                    <a:gd name="T30" fmla="*/ 102 w 1359"/>
                    <a:gd name="T31" fmla="*/ 821 h 1359"/>
                    <a:gd name="T32" fmla="*/ 261 w 1359"/>
                    <a:gd name="T33" fmla="*/ 1000 h 1359"/>
                    <a:gd name="T34" fmla="*/ 261 w 1359"/>
                    <a:gd name="T35" fmla="*/ 1000 h 1359"/>
                    <a:gd name="T36" fmla="*/ 243 w 1359"/>
                    <a:gd name="T37" fmla="*/ 1061 h 1359"/>
                    <a:gd name="T38" fmla="*/ 236 w 1359"/>
                    <a:gd name="T39" fmla="*/ 1091 h 1359"/>
                    <a:gd name="T40" fmla="*/ 228 w 1359"/>
                    <a:gd name="T41" fmla="*/ 1122 h 1359"/>
                    <a:gd name="T42" fmla="*/ 0 w 1359"/>
                    <a:gd name="T43" fmla="*/ 1199 h 1359"/>
                    <a:gd name="T44" fmla="*/ 0 w 1359"/>
                    <a:gd name="T45" fmla="*/ 1359 h 1359"/>
                    <a:gd name="T46" fmla="*/ 1053 w 1359"/>
                    <a:gd name="T47" fmla="*/ 1359 h 1359"/>
                    <a:gd name="T48" fmla="*/ 1053 w 1359"/>
                    <a:gd name="T49" fmla="*/ 1359 h 1359"/>
                    <a:gd name="T50" fmla="*/ 1055 w 1359"/>
                    <a:gd name="T51" fmla="*/ 1329 h 1359"/>
                    <a:gd name="T52" fmla="*/ 1059 w 1359"/>
                    <a:gd name="T53" fmla="*/ 1298 h 1359"/>
                    <a:gd name="T54" fmla="*/ 1068 w 1359"/>
                    <a:gd name="T55" fmla="*/ 1269 h 1359"/>
                    <a:gd name="T56" fmla="*/ 1078 w 1359"/>
                    <a:gd name="T57" fmla="*/ 1240 h 1359"/>
                    <a:gd name="T58" fmla="*/ 1091 w 1359"/>
                    <a:gd name="T59" fmla="*/ 1214 h 1359"/>
                    <a:gd name="T60" fmla="*/ 1105 w 1359"/>
                    <a:gd name="T61" fmla="*/ 1188 h 1359"/>
                    <a:gd name="T62" fmla="*/ 1124 w 1359"/>
                    <a:gd name="T63" fmla="*/ 1165 h 1359"/>
                    <a:gd name="T64" fmla="*/ 1142 w 1359"/>
                    <a:gd name="T65" fmla="*/ 1144 h 1359"/>
                    <a:gd name="T66" fmla="*/ 1165 w 1359"/>
                    <a:gd name="T67" fmla="*/ 1124 h 1359"/>
                    <a:gd name="T68" fmla="*/ 1188 w 1359"/>
                    <a:gd name="T69" fmla="*/ 1107 h 1359"/>
                    <a:gd name="T70" fmla="*/ 1213 w 1359"/>
                    <a:gd name="T71" fmla="*/ 1091 h 1359"/>
                    <a:gd name="T72" fmla="*/ 1240 w 1359"/>
                    <a:gd name="T73" fmla="*/ 1078 h 1359"/>
                    <a:gd name="T74" fmla="*/ 1269 w 1359"/>
                    <a:gd name="T75" fmla="*/ 1068 h 1359"/>
                    <a:gd name="T76" fmla="*/ 1298 w 1359"/>
                    <a:gd name="T77" fmla="*/ 1061 h 1359"/>
                    <a:gd name="T78" fmla="*/ 1328 w 1359"/>
                    <a:gd name="T79" fmla="*/ 1056 h 1359"/>
                    <a:gd name="T80" fmla="*/ 1359 w 1359"/>
                    <a:gd name="T81" fmla="*/ 1053 h 1359"/>
                    <a:gd name="T82" fmla="*/ 1359 w 1359"/>
                    <a:gd name="T83" fmla="*/ 1053 h 1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359" h="1359">
                      <a:moveTo>
                        <a:pt x="1359" y="1053"/>
                      </a:moveTo>
                      <a:lnTo>
                        <a:pt x="1359" y="0"/>
                      </a:lnTo>
                      <a:lnTo>
                        <a:pt x="1197" y="0"/>
                      </a:lnTo>
                      <a:lnTo>
                        <a:pt x="1121" y="228"/>
                      </a:lnTo>
                      <a:lnTo>
                        <a:pt x="1121" y="228"/>
                      </a:lnTo>
                      <a:lnTo>
                        <a:pt x="1091" y="236"/>
                      </a:lnTo>
                      <a:lnTo>
                        <a:pt x="1060" y="244"/>
                      </a:lnTo>
                      <a:lnTo>
                        <a:pt x="1000" y="262"/>
                      </a:lnTo>
                      <a:lnTo>
                        <a:pt x="820" y="102"/>
                      </a:lnTo>
                      <a:lnTo>
                        <a:pt x="540" y="263"/>
                      </a:lnTo>
                      <a:lnTo>
                        <a:pt x="588" y="500"/>
                      </a:lnTo>
                      <a:lnTo>
                        <a:pt x="588" y="500"/>
                      </a:lnTo>
                      <a:lnTo>
                        <a:pt x="542" y="543"/>
                      </a:lnTo>
                      <a:lnTo>
                        <a:pt x="500" y="588"/>
                      </a:lnTo>
                      <a:lnTo>
                        <a:pt x="263" y="540"/>
                      </a:lnTo>
                      <a:lnTo>
                        <a:pt x="102" y="821"/>
                      </a:lnTo>
                      <a:lnTo>
                        <a:pt x="261" y="1000"/>
                      </a:lnTo>
                      <a:lnTo>
                        <a:pt x="261" y="1000"/>
                      </a:lnTo>
                      <a:lnTo>
                        <a:pt x="243" y="1061"/>
                      </a:lnTo>
                      <a:lnTo>
                        <a:pt x="236" y="1091"/>
                      </a:lnTo>
                      <a:lnTo>
                        <a:pt x="228" y="1122"/>
                      </a:lnTo>
                      <a:lnTo>
                        <a:pt x="0" y="1199"/>
                      </a:lnTo>
                      <a:lnTo>
                        <a:pt x="0" y="1359"/>
                      </a:lnTo>
                      <a:lnTo>
                        <a:pt x="1053" y="1359"/>
                      </a:lnTo>
                      <a:lnTo>
                        <a:pt x="1053" y="1359"/>
                      </a:lnTo>
                      <a:lnTo>
                        <a:pt x="1055" y="1329"/>
                      </a:lnTo>
                      <a:lnTo>
                        <a:pt x="1059" y="1298"/>
                      </a:lnTo>
                      <a:lnTo>
                        <a:pt x="1068" y="1269"/>
                      </a:lnTo>
                      <a:lnTo>
                        <a:pt x="1078" y="1240"/>
                      </a:lnTo>
                      <a:lnTo>
                        <a:pt x="1091" y="1214"/>
                      </a:lnTo>
                      <a:lnTo>
                        <a:pt x="1105" y="1188"/>
                      </a:lnTo>
                      <a:lnTo>
                        <a:pt x="1124" y="1165"/>
                      </a:lnTo>
                      <a:lnTo>
                        <a:pt x="1142" y="1144"/>
                      </a:lnTo>
                      <a:lnTo>
                        <a:pt x="1165" y="1124"/>
                      </a:lnTo>
                      <a:lnTo>
                        <a:pt x="1188" y="1107"/>
                      </a:lnTo>
                      <a:lnTo>
                        <a:pt x="1213" y="1091"/>
                      </a:lnTo>
                      <a:lnTo>
                        <a:pt x="1240" y="1078"/>
                      </a:lnTo>
                      <a:lnTo>
                        <a:pt x="1269" y="1068"/>
                      </a:lnTo>
                      <a:lnTo>
                        <a:pt x="1298" y="1061"/>
                      </a:lnTo>
                      <a:lnTo>
                        <a:pt x="1328" y="1056"/>
                      </a:lnTo>
                      <a:lnTo>
                        <a:pt x="1359" y="1053"/>
                      </a:lnTo>
                      <a:lnTo>
                        <a:pt x="1359" y="1053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018824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Freeform 129">
                  <a:extLst>
                    <a:ext uri="{FF2B5EF4-FFF2-40B4-BE49-F238E27FC236}">
                      <a16:creationId xmlns:a16="http://schemas.microsoft.com/office/drawing/2014/main" xmlns="" id="{2A0ED691-6001-4ECC-8B02-3489DC9E4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34865" y="1428867"/>
                  <a:ext cx="2159000" cy="2157413"/>
                </a:xfrm>
                <a:custGeom>
                  <a:avLst/>
                  <a:gdLst>
                    <a:gd name="T0" fmla="*/ 1098 w 1360"/>
                    <a:gd name="T1" fmla="*/ 1000 h 1359"/>
                    <a:gd name="T2" fmla="*/ 1258 w 1360"/>
                    <a:gd name="T3" fmla="*/ 821 h 1359"/>
                    <a:gd name="T4" fmla="*/ 1097 w 1360"/>
                    <a:gd name="T5" fmla="*/ 540 h 1359"/>
                    <a:gd name="T6" fmla="*/ 860 w 1360"/>
                    <a:gd name="T7" fmla="*/ 588 h 1359"/>
                    <a:gd name="T8" fmla="*/ 860 w 1360"/>
                    <a:gd name="T9" fmla="*/ 588 h 1359"/>
                    <a:gd name="T10" fmla="*/ 817 w 1360"/>
                    <a:gd name="T11" fmla="*/ 543 h 1359"/>
                    <a:gd name="T12" fmla="*/ 772 w 1360"/>
                    <a:gd name="T13" fmla="*/ 500 h 1359"/>
                    <a:gd name="T14" fmla="*/ 820 w 1360"/>
                    <a:gd name="T15" fmla="*/ 263 h 1359"/>
                    <a:gd name="T16" fmla="*/ 539 w 1360"/>
                    <a:gd name="T17" fmla="*/ 102 h 1359"/>
                    <a:gd name="T18" fmla="*/ 360 w 1360"/>
                    <a:gd name="T19" fmla="*/ 262 h 1359"/>
                    <a:gd name="T20" fmla="*/ 360 w 1360"/>
                    <a:gd name="T21" fmla="*/ 262 h 1359"/>
                    <a:gd name="T22" fmla="*/ 299 w 1360"/>
                    <a:gd name="T23" fmla="*/ 244 h 1359"/>
                    <a:gd name="T24" fmla="*/ 269 w 1360"/>
                    <a:gd name="T25" fmla="*/ 236 h 1359"/>
                    <a:gd name="T26" fmla="*/ 239 w 1360"/>
                    <a:gd name="T27" fmla="*/ 228 h 1359"/>
                    <a:gd name="T28" fmla="*/ 163 w 1360"/>
                    <a:gd name="T29" fmla="*/ 0 h 1359"/>
                    <a:gd name="T30" fmla="*/ 0 w 1360"/>
                    <a:gd name="T31" fmla="*/ 0 h 1359"/>
                    <a:gd name="T32" fmla="*/ 0 w 1360"/>
                    <a:gd name="T33" fmla="*/ 1053 h 1359"/>
                    <a:gd name="T34" fmla="*/ 0 w 1360"/>
                    <a:gd name="T35" fmla="*/ 1053 h 1359"/>
                    <a:gd name="T36" fmla="*/ 32 w 1360"/>
                    <a:gd name="T37" fmla="*/ 1056 h 1359"/>
                    <a:gd name="T38" fmla="*/ 62 w 1360"/>
                    <a:gd name="T39" fmla="*/ 1061 h 1359"/>
                    <a:gd name="T40" fmla="*/ 91 w 1360"/>
                    <a:gd name="T41" fmla="*/ 1068 h 1359"/>
                    <a:gd name="T42" fmla="*/ 120 w 1360"/>
                    <a:gd name="T43" fmla="*/ 1078 h 1359"/>
                    <a:gd name="T44" fmla="*/ 146 w 1360"/>
                    <a:gd name="T45" fmla="*/ 1091 h 1359"/>
                    <a:gd name="T46" fmla="*/ 171 w 1360"/>
                    <a:gd name="T47" fmla="*/ 1107 h 1359"/>
                    <a:gd name="T48" fmla="*/ 194 w 1360"/>
                    <a:gd name="T49" fmla="*/ 1124 h 1359"/>
                    <a:gd name="T50" fmla="*/ 216 w 1360"/>
                    <a:gd name="T51" fmla="*/ 1144 h 1359"/>
                    <a:gd name="T52" fmla="*/ 236 w 1360"/>
                    <a:gd name="T53" fmla="*/ 1165 h 1359"/>
                    <a:gd name="T54" fmla="*/ 253 w 1360"/>
                    <a:gd name="T55" fmla="*/ 1188 h 1359"/>
                    <a:gd name="T56" fmla="*/ 269 w 1360"/>
                    <a:gd name="T57" fmla="*/ 1214 h 1359"/>
                    <a:gd name="T58" fmla="*/ 282 w 1360"/>
                    <a:gd name="T59" fmla="*/ 1240 h 1359"/>
                    <a:gd name="T60" fmla="*/ 292 w 1360"/>
                    <a:gd name="T61" fmla="*/ 1269 h 1359"/>
                    <a:gd name="T62" fmla="*/ 299 w 1360"/>
                    <a:gd name="T63" fmla="*/ 1298 h 1359"/>
                    <a:gd name="T64" fmla="*/ 305 w 1360"/>
                    <a:gd name="T65" fmla="*/ 1329 h 1359"/>
                    <a:gd name="T66" fmla="*/ 307 w 1360"/>
                    <a:gd name="T67" fmla="*/ 1359 h 1359"/>
                    <a:gd name="T68" fmla="*/ 1360 w 1360"/>
                    <a:gd name="T69" fmla="*/ 1359 h 1359"/>
                    <a:gd name="T70" fmla="*/ 1360 w 1360"/>
                    <a:gd name="T71" fmla="*/ 1199 h 1359"/>
                    <a:gd name="T72" fmla="*/ 1132 w 1360"/>
                    <a:gd name="T73" fmla="*/ 1122 h 1359"/>
                    <a:gd name="T74" fmla="*/ 1132 w 1360"/>
                    <a:gd name="T75" fmla="*/ 1122 h 1359"/>
                    <a:gd name="T76" fmla="*/ 1124 w 1360"/>
                    <a:gd name="T77" fmla="*/ 1091 h 1359"/>
                    <a:gd name="T78" fmla="*/ 1117 w 1360"/>
                    <a:gd name="T79" fmla="*/ 1061 h 1359"/>
                    <a:gd name="T80" fmla="*/ 1109 w 1360"/>
                    <a:gd name="T81" fmla="*/ 1030 h 1359"/>
                    <a:gd name="T82" fmla="*/ 1098 w 1360"/>
                    <a:gd name="T83" fmla="*/ 1000 h 1359"/>
                    <a:gd name="T84" fmla="*/ 1098 w 1360"/>
                    <a:gd name="T85" fmla="*/ 1000 h 1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360" h="1359">
                      <a:moveTo>
                        <a:pt x="1098" y="1000"/>
                      </a:moveTo>
                      <a:lnTo>
                        <a:pt x="1258" y="821"/>
                      </a:lnTo>
                      <a:lnTo>
                        <a:pt x="1097" y="540"/>
                      </a:lnTo>
                      <a:lnTo>
                        <a:pt x="860" y="588"/>
                      </a:lnTo>
                      <a:lnTo>
                        <a:pt x="860" y="588"/>
                      </a:lnTo>
                      <a:lnTo>
                        <a:pt x="817" y="543"/>
                      </a:lnTo>
                      <a:lnTo>
                        <a:pt x="772" y="500"/>
                      </a:lnTo>
                      <a:lnTo>
                        <a:pt x="820" y="263"/>
                      </a:lnTo>
                      <a:lnTo>
                        <a:pt x="539" y="102"/>
                      </a:lnTo>
                      <a:lnTo>
                        <a:pt x="360" y="262"/>
                      </a:lnTo>
                      <a:lnTo>
                        <a:pt x="360" y="262"/>
                      </a:lnTo>
                      <a:lnTo>
                        <a:pt x="299" y="244"/>
                      </a:lnTo>
                      <a:lnTo>
                        <a:pt x="269" y="236"/>
                      </a:lnTo>
                      <a:lnTo>
                        <a:pt x="239" y="228"/>
                      </a:lnTo>
                      <a:lnTo>
                        <a:pt x="163" y="0"/>
                      </a:lnTo>
                      <a:lnTo>
                        <a:pt x="0" y="0"/>
                      </a:lnTo>
                      <a:lnTo>
                        <a:pt x="0" y="1053"/>
                      </a:lnTo>
                      <a:lnTo>
                        <a:pt x="0" y="1053"/>
                      </a:lnTo>
                      <a:lnTo>
                        <a:pt x="32" y="1056"/>
                      </a:lnTo>
                      <a:lnTo>
                        <a:pt x="62" y="1061"/>
                      </a:lnTo>
                      <a:lnTo>
                        <a:pt x="91" y="1068"/>
                      </a:lnTo>
                      <a:lnTo>
                        <a:pt x="120" y="1078"/>
                      </a:lnTo>
                      <a:lnTo>
                        <a:pt x="146" y="1091"/>
                      </a:lnTo>
                      <a:lnTo>
                        <a:pt x="171" y="1107"/>
                      </a:lnTo>
                      <a:lnTo>
                        <a:pt x="194" y="1124"/>
                      </a:lnTo>
                      <a:lnTo>
                        <a:pt x="216" y="1144"/>
                      </a:lnTo>
                      <a:lnTo>
                        <a:pt x="236" y="1165"/>
                      </a:lnTo>
                      <a:lnTo>
                        <a:pt x="253" y="1188"/>
                      </a:lnTo>
                      <a:lnTo>
                        <a:pt x="269" y="1214"/>
                      </a:lnTo>
                      <a:lnTo>
                        <a:pt x="282" y="1240"/>
                      </a:lnTo>
                      <a:lnTo>
                        <a:pt x="292" y="1269"/>
                      </a:lnTo>
                      <a:lnTo>
                        <a:pt x="299" y="1298"/>
                      </a:lnTo>
                      <a:lnTo>
                        <a:pt x="305" y="1329"/>
                      </a:lnTo>
                      <a:lnTo>
                        <a:pt x="307" y="1359"/>
                      </a:lnTo>
                      <a:lnTo>
                        <a:pt x="1360" y="1359"/>
                      </a:lnTo>
                      <a:lnTo>
                        <a:pt x="1360" y="1199"/>
                      </a:lnTo>
                      <a:lnTo>
                        <a:pt x="1132" y="1122"/>
                      </a:lnTo>
                      <a:lnTo>
                        <a:pt x="1132" y="1122"/>
                      </a:lnTo>
                      <a:lnTo>
                        <a:pt x="1124" y="1091"/>
                      </a:lnTo>
                      <a:lnTo>
                        <a:pt x="1117" y="1061"/>
                      </a:lnTo>
                      <a:lnTo>
                        <a:pt x="1109" y="1030"/>
                      </a:lnTo>
                      <a:lnTo>
                        <a:pt x="1098" y="1000"/>
                      </a:lnTo>
                      <a:lnTo>
                        <a:pt x="1098" y="100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018824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Freeform 130">
                  <a:extLst>
                    <a:ext uri="{FF2B5EF4-FFF2-40B4-BE49-F238E27FC236}">
                      <a16:creationId xmlns:a16="http://schemas.microsoft.com/office/drawing/2014/main" xmlns="" id="{A238459A-3156-448C-BC43-1CCAA24493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7453" y="3586280"/>
                  <a:ext cx="2157413" cy="2159000"/>
                </a:xfrm>
                <a:custGeom>
                  <a:avLst/>
                  <a:gdLst>
                    <a:gd name="T0" fmla="*/ 1053 w 1359"/>
                    <a:gd name="T1" fmla="*/ 0 h 1360"/>
                    <a:gd name="T2" fmla="*/ 0 w 1359"/>
                    <a:gd name="T3" fmla="*/ 0 h 1360"/>
                    <a:gd name="T4" fmla="*/ 0 w 1359"/>
                    <a:gd name="T5" fmla="*/ 163 h 1360"/>
                    <a:gd name="T6" fmla="*/ 228 w 1359"/>
                    <a:gd name="T7" fmla="*/ 239 h 1360"/>
                    <a:gd name="T8" fmla="*/ 228 w 1359"/>
                    <a:gd name="T9" fmla="*/ 239 h 1360"/>
                    <a:gd name="T10" fmla="*/ 236 w 1359"/>
                    <a:gd name="T11" fmla="*/ 269 h 1360"/>
                    <a:gd name="T12" fmla="*/ 243 w 1359"/>
                    <a:gd name="T13" fmla="*/ 301 h 1360"/>
                    <a:gd name="T14" fmla="*/ 261 w 1359"/>
                    <a:gd name="T15" fmla="*/ 360 h 1360"/>
                    <a:gd name="T16" fmla="*/ 102 w 1359"/>
                    <a:gd name="T17" fmla="*/ 541 h 1360"/>
                    <a:gd name="T18" fmla="*/ 263 w 1359"/>
                    <a:gd name="T19" fmla="*/ 821 h 1360"/>
                    <a:gd name="T20" fmla="*/ 500 w 1359"/>
                    <a:gd name="T21" fmla="*/ 772 h 1360"/>
                    <a:gd name="T22" fmla="*/ 500 w 1359"/>
                    <a:gd name="T23" fmla="*/ 772 h 1360"/>
                    <a:gd name="T24" fmla="*/ 542 w 1359"/>
                    <a:gd name="T25" fmla="*/ 818 h 1360"/>
                    <a:gd name="T26" fmla="*/ 588 w 1359"/>
                    <a:gd name="T27" fmla="*/ 861 h 1360"/>
                    <a:gd name="T28" fmla="*/ 540 w 1359"/>
                    <a:gd name="T29" fmla="*/ 1097 h 1360"/>
                    <a:gd name="T30" fmla="*/ 820 w 1359"/>
                    <a:gd name="T31" fmla="*/ 1259 h 1360"/>
                    <a:gd name="T32" fmla="*/ 1000 w 1359"/>
                    <a:gd name="T33" fmla="*/ 1098 h 1360"/>
                    <a:gd name="T34" fmla="*/ 1000 w 1359"/>
                    <a:gd name="T35" fmla="*/ 1098 h 1360"/>
                    <a:gd name="T36" fmla="*/ 1030 w 1359"/>
                    <a:gd name="T37" fmla="*/ 1109 h 1360"/>
                    <a:gd name="T38" fmla="*/ 1060 w 1359"/>
                    <a:gd name="T39" fmla="*/ 1117 h 1360"/>
                    <a:gd name="T40" fmla="*/ 1091 w 1359"/>
                    <a:gd name="T41" fmla="*/ 1124 h 1360"/>
                    <a:gd name="T42" fmla="*/ 1121 w 1359"/>
                    <a:gd name="T43" fmla="*/ 1131 h 1360"/>
                    <a:gd name="T44" fmla="*/ 1197 w 1359"/>
                    <a:gd name="T45" fmla="*/ 1360 h 1360"/>
                    <a:gd name="T46" fmla="*/ 1359 w 1359"/>
                    <a:gd name="T47" fmla="*/ 1360 h 1360"/>
                    <a:gd name="T48" fmla="*/ 1359 w 1359"/>
                    <a:gd name="T49" fmla="*/ 307 h 1360"/>
                    <a:gd name="T50" fmla="*/ 1359 w 1359"/>
                    <a:gd name="T51" fmla="*/ 307 h 1360"/>
                    <a:gd name="T52" fmla="*/ 1328 w 1359"/>
                    <a:gd name="T53" fmla="*/ 305 h 1360"/>
                    <a:gd name="T54" fmla="*/ 1298 w 1359"/>
                    <a:gd name="T55" fmla="*/ 301 h 1360"/>
                    <a:gd name="T56" fmla="*/ 1269 w 1359"/>
                    <a:gd name="T57" fmla="*/ 294 h 1360"/>
                    <a:gd name="T58" fmla="*/ 1240 w 1359"/>
                    <a:gd name="T59" fmla="*/ 282 h 1360"/>
                    <a:gd name="T60" fmla="*/ 1213 w 1359"/>
                    <a:gd name="T61" fmla="*/ 269 h 1360"/>
                    <a:gd name="T62" fmla="*/ 1188 w 1359"/>
                    <a:gd name="T63" fmla="*/ 255 h 1360"/>
                    <a:gd name="T64" fmla="*/ 1165 w 1359"/>
                    <a:gd name="T65" fmla="*/ 236 h 1360"/>
                    <a:gd name="T66" fmla="*/ 1142 w 1359"/>
                    <a:gd name="T67" fmla="*/ 217 h 1360"/>
                    <a:gd name="T68" fmla="*/ 1124 w 1359"/>
                    <a:gd name="T69" fmla="*/ 196 h 1360"/>
                    <a:gd name="T70" fmla="*/ 1105 w 1359"/>
                    <a:gd name="T71" fmla="*/ 172 h 1360"/>
                    <a:gd name="T72" fmla="*/ 1091 w 1359"/>
                    <a:gd name="T73" fmla="*/ 147 h 1360"/>
                    <a:gd name="T74" fmla="*/ 1078 w 1359"/>
                    <a:gd name="T75" fmla="*/ 120 h 1360"/>
                    <a:gd name="T76" fmla="*/ 1068 w 1359"/>
                    <a:gd name="T77" fmla="*/ 92 h 1360"/>
                    <a:gd name="T78" fmla="*/ 1059 w 1359"/>
                    <a:gd name="T79" fmla="*/ 62 h 1360"/>
                    <a:gd name="T80" fmla="*/ 1055 w 1359"/>
                    <a:gd name="T81" fmla="*/ 32 h 1360"/>
                    <a:gd name="T82" fmla="*/ 1053 w 1359"/>
                    <a:gd name="T83" fmla="*/ 0 h 1360"/>
                    <a:gd name="T84" fmla="*/ 1053 w 1359"/>
                    <a:gd name="T85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359" h="1360">
                      <a:moveTo>
                        <a:pt x="1053" y="0"/>
                      </a:moveTo>
                      <a:lnTo>
                        <a:pt x="0" y="0"/>
                      </a:lnTo>
                      <a:lnTo>
                        <a:pt x="0" y="163"/>
                      </a:lnTo>
                      <a:lnTo>
                        <a:pt x="228" y="239"/>
                      </a:lnTo>
                      <a:lnTo>
                        <a:pt x="228" y="239"/>
                      </a:lnTo>
                      <a:lnTo>
                        <a:pt x="236" y="269"/>
                      </a:lnTo>
                      <a:lnTo>
                        <a:pt x="243" y="301"/>
                      </a:lnTo>
                      <a:lnTo>
                        <a:pt x="261" y="360"/>
                      </a:lnTo>
                      <a:lnTo>
                        <a:pt x="102" y="541"/>
                      </a:lnTo>
                      <a:lnTo>
                        <a:pt x="263" y="821"/>
                      </a:lnTo>
                      <a:lnTo>
                        <a:pt x="500" y="772"/>
                      </a:lnTo>
                      <a:lnTo>
                        <a:pt x="500" y="772"/>
                      </a:lnTo>
                      <a:lnTo>
                        <a:pt x="542" y="818"/>
                      </a:lnTo>
                      <a:lnTo>
                        <a:pt x="588" y="861"/>
                      </a:lnTo>
                      <a:lnTo>
                        <a:pt x="540" y="1097"/>
                      </a:lnTo>
                      <a:lnTo>
                        <a:pt x="820" y="1259"/>
                      </a:lnTo>
                      <a:lnTo>
                        <a:pt x="1000" y="1098"/>
                      </a:lnTo>
                      <a:lnTo>
                        <a:pt x="1000" y="1098"/>
                      </a:lnTo>
                      <a:lnTo>
                        <a:pt x="1030" y="1109"/>
                      </a:lnTo>
                      <a:lnTo>
                        <a:pt x="1060" y="1117"/>
                      </a:lnTo>
                      <a:lnTo>
                        <a:pt x="1091" y="1124"/>
                      </a:lnTo>
                      <a:lnTo>
                        <a:pt x="1121" y="1131"/>
                      </a:lnTo>
                      <a:lnTo>
                        <a:pt x="1197" y="1360"/>
                      </a:lnTo>
                      <a:lnTo>
                        <a:pt x="1359" y="1360"/>
                      </a:lnTo>
                      <a:lnTo>
                        <a:pt x="1359" y="307"/>
                      </a:lnTo>
                      <a:lnTo>
                        <a:pt x="1359" y="307"/>
                      </a:lnTo>
                      <a:lnTo>
                        <a:pt x="1328" y="305"/>
                      </a:lnTo>
                      <a:lnTo>
                        <a:pt x="1298" y="301"/>
                      </a:lnTo>
                      <a:lnTo>
                        <a:pt x="1269" y="294"/>
                      </a:lnTo>
                      <a:lnTo>
                        <a:pt x="1240" y="282"/>
                      </a:lnTo>
                      <a:lnTo>
                        <a:pt x="1213" y="269"/>
                      </a:lnTo>
                      <a:lnTo>
                        <a:pt x="1188" y="255"/>
                      </a:lnTo>
                      <a:lnTo>
                        <a:pt x="1165" y="236"/>
                      </a:lnTo>
                      <a:lnTo>
                        <a:pt x="1142" y="217"/>
                      </a:lnTo>
                      <a:lnTo>
                        <a:pt x="1124" y="196"/>
                      </a:lnTo>
                      <a:lnTo>
                        <a:pt x="1105" y="172"/>
                      </a:lnTo>
                      <a:lnTo>
                        <a:pt x="1091" y="147"/>
                      </a:lnTo>
                      <a:lnTo>
                        <a:pt x="1078" y="120"/>
                      </a:lnTo>
                      <a:lnTo>
                        <a:pt x="1068" y="92"/>
                      </a:lnTo>
                      <a:lnTo>
                        <a:pt x="1059" y="62"/>
                      </a:lnTo>
                      <a:lnTo>
                        <a:pt x="1055" y="32"/>
                      </a:lnTo>
                      <a:lnTo>
                        <a:pt x="1053" y="0"/>
                      </a:lnTo>
                      <a:lnTo>
                        <a:pt x="1053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018824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Freeform 131">
                  <a:extLst>
                    <a:ext uri="{FF2B5EF4-FFF2-40B4-BE49-F238E27FC236}">
                      <a16:creationId xmlns:a16="http://schemas.microsoft.com/office/drawing/2014/main" xmlns="" id="{5ADDB898-4F7C-42EB-80FB-FAF3758FBD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34865" y="3586280"/>
                  <a:ext cx="2159000" cy="2159000"/>
                </a:xfrm>
                <a:custGeom>
                  <a:avLst/>
                  <a:gdLst>
                    <a:gd name="T0" fmla="*/ 0 w 1360"/>
                    <a:gd name="T1" fmla="*/ 307 h 1360"/>
                    <a:gd name="T2" fmla="*/ 0 w 1360"/>
                    <a:gd name="T3" fmla="*/ 1360 h 1360"/>
                    <a:gd name="T4" fmla="*/ 163 w 1360"/>
                    <a:gd name="T5" fmla="*/ 1360 h 1360"/>
                    <a:gd name="T6" fmla="*/ 239 w 1360"/>
                    <a:gd name="T7" fmla="*/ 1131 h 1360"/>
                    <a:gd name="T8" fmla="*/ 239 w 1360"/>
                    <a:gd name="T9" fmla="*/ 1131 h 1360"/>
                    <a:gd name="T10" fmla="*/ 269 w 1360"/>
                    <a:gd name="T11" fmla="*/ 1124 h 1360"/>
                    <a:gd name="T12" fmla="*/ 299 w 1360"/>
                    <a:gd name="T13" fmla="*/ 1117 h 1360"/>
                    <a:gd name="T14" fmla="*/ 330 w 1360"/>
                    <a:gd name="T15" fmla="*/ 1109 h 1360"/>
                    <a:gd name="T16" fmla="*/ 360 w 1360"/>
                    <a:gd name="T17" fmla="*/ 1098 h 1360"/>
                    <a:gd name="T18" fmla="*/ 539 w 1360"/>
                    <a:gd name="T19" fmla="*/ 1259 h 1360"/>
                    <a:gd name="T20" fmla="*/ 820 w 1360"/>
                    <a:gd name="T21" fmla="*/ 1097 h 1360"/>
                    <a:gd name="T22" fmla="*/ 772 w 1360"/>
                    <a:gd name="T23" fmla="*/ 861 h 1360"/>
                    <a:gd name="T24" fmla="*/ 772 w 1360"/>
                    <a:gd name="T25" fmla="*/ 861 h 1360"/>
                    <a:gd name="T26" fmla="*/ 817 w 1360"/>
                    <a:gd name="T27" fmla="*/ 818 h 1360"/>
                    <a:gd name="T28" fmla="*/ 860 w 1360"/>
                    <a:gd name="T29" fmla="*/ 772 h 1360"/>
                    <a:gd name="T30" fmla="*/ 1097 w 1360"/>
                    <a:gd name="T31" fmla="*/ 821 h 1360"/>
                    <a:gd name="T32" fmla="*/ 1258 w 1360"/>
                    <a:gd name="T33" fmla="*/ 541 h 1360"/>
                    <a:gd name="T34" fmla="*/ 1098 w 1360"/>
                    <a:gd name="T35" fmla="*/ 360 h 1360"/>
                    <a:gd name="T36" fmla="*/ 1098 w 1360"/>
                    <a:gd name="T37" fmla="*/ 360 h 1360"/>
                    <a:gd name="T38" fmla="*/ 1109 w 1360"/>
                    <a:gd name="T39" fmla="*/ 330 h 1360"/>
                    <a:gd name="T40" fmla="*/ 1117 w 1360"/>
                    <a:gd name="T41" fmla="*/ 301 h 1360"/>
                    <a:gd name="T42" fmla="*/ 1124 w 1360"/>
                    <a:gd name="T43" fmla="*/ 269 h 1360"/>
                    <a:gd name="T44" fmla="*/ 1132 w 1360"/>
                    <a:gd name="T45" fmla="*/ 239 h 1360"/>
                    <a:gd name="T46" fmla="*/ 1360 w 1360"/>
                    <a:gd name="T47" fmla="*/ 163 h 1360"/>
                    <a:gd name="T48" fmla="*/ 1360 w 1360"/>
                    <a:gd name="T49" fmla="*/ 0 h 1360"/>
                    <a:gd name="T50" fmla="*/ 307 w 1360"/>
                    <a:gd name="T51" fmla="*/ 0 h 1360"/>
                    <a:gd name="T52" fmla="*/ 307 w 1360"/>
                    <a:gd name="T53" fmla="*/ 0 h 1360"/>
                    <a:gd name="T54" fmla="*/ 305 w 1360"/>
                    <a:gd name="T55" fmla="*/ 32 h 1360"/>
                    <a:gd name="T56" fmla="*/ 299 w 1360"/>
                    <a:gd name="T57" fmla="*/ 62 h 1360"/>
                    <a:gd name="T58" fmla="*/ 292 w 1360"/>
                    <a:gd name="T59" fmla="*/ 92 h 1360"/>
                    <a:gd name="T60" fmla="*/ 282 w 1360"/>
                    <a:gd name="T61" fmla="*/ 120 h 1360"/>
                    <a:gd name="T62" fmla="*/ 269 w 1360"/>
                    <a:gd name="T63" fmla="*/ 147 h 1360"/>
                    <a:gd name="T64" fmla="*/ 253 w 1360"/>
                    <a:gd name="T65" fmla="*/ 172 h 1360"/>
                    <a:gd name="T66" fmla="*/ 236 w 1360"/>
                    <a:gd name="T67" fmla="*/ 196 h 1360"/>
                    <a:gd name="T68" fmla="*/ 216 w 1360"/>
                    <a:gd name="T69" fmla="*/ 217 h 1360"/>
                    <a:gd name="T70" fmla="*/ 194 w 1360"/>
                    <a:gd name="T71" fmla="*/ 236 h 1360"/>
                    <a:gd name="T72" fmla="*/ 171 w 1360"/>
                    <a:gd name="T73" fmla="*/ 255 h 1360"/>
                    <a:gd name="T74" fmla="*/ 146 w 1360"/>
                    <a:gd name="T75" fmla="*/ 269 h 1360"/>
                    <a:gd name="T76" fmla="*/ 120 w 1360"/>
                    <a:gd name="T77" fmla="*/ 282 h 1360"/>
                    <a:gd name="T78" fmla="*/ 91 w 1360"/>
                    <a:gd name="T79" fmla="*/ 294 h 1360"/>
                    <a:gd name="T80" fmla="*/ 62 w 1360"/>
                    <a:gd name="T81" fmla="*/ 301 h 1360"/>
                    <a:gd name="T82" fmla="*/ 32 w 1360"/>
                    <a:gd name="T83" fmla="*/ 305 h 1360"/>
                    <a:gd name="T84" fmla="*/ 0 w 1360"/>
                    <a:gd name="T85" fmla="*/ 307 h 1360"/>
                    <a:gd name="T86" fmla="*/ 0 w 1360"/>
                    <a:gd name="T87" fmla="*/ 307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0" h="1360">
                      <a:moveTo>
                        <a:pt x="0" y="307"/>
                      </a:moveTo>
                      <a:lnTo>
                        <a:pt x="0" y="1360"/>
                      </a:lnTo>
                      <a:lnTo>
                        <a:pt x="163" y="1360"/>
                      </a:lnTo>
                      <a:lnTo>
                        <a:pt x="239" y="1131"/>
                      </a:lnTo>
                      <a:lnTo>
                        <a:pt x="239" y="1131"/>
                      </a:lnTo>
                      <a:lnTo>
                        <a:pt x="269" y="1124"/>
                      </a:lnTo>
                      <a:lnTo>
                        <a:pt x="299" y="1117"/>
                      </a:lnTo>
                      <a:lnTo>
                        <a:pt x="330" y="1109"/>
                      </a:lnTo>
                      <a:lnTo>
                        <a:pt x="360" y="1098"/>
                      </a:lnTo>
                      <a:lnTo>
                        <a:pt x="539" y="1259"/>
                      </a:lnTo>
                      <a:lnTo>
                        <a:pt x="820" y="1097"/>
                      </a:lnTo>
                      <a:lnTo>
                        <a:pt x="772" y="861"/>
                      </a:lnTo>
                      <a:lnTo>
                        <a:pt x="772" y="861"/>
                      </a:lnTo>
                      <a:lnTo>
                        <a:pt x="817" y="818"/>
                      </a:lnTo>
                      <a:lnTo>
                        <a:pt x="860" y="772"/>
                      </a:lnTo>
                      <a:lnTo>
                        <a:pt x="1097" y="821"/>
                      </a:lnTo>
                      <a:lnTo>
                        <a:pt x="1258" y="541"/>
                      </a:lnTo>
                      <a:lnTo>
                        <a:pt x="1098" y="360"/>
                      </a:lnTo>
                      <a:lnTo>
                        <a:pt x="1098" y="360"/>
                      </a:lnTo>
                      <a:lnTo>
                        <a:pt x="1109" y="330"/>
                      </a:lnTo>
                      <a:lnTo>
                        <a:pt x="1117" y="301"/>
                      </a:lnTo>
                      <a:lnTo>
                        <a:pt x="1124" y="269"/>
                      </a:lnTo>
                      <a:lnTo>
                        <a:pt x="1132" y="239"/>
                      </a:lnTo>
                      <a:lnTo>
                        <a:pt x="1360" y="163"/>
                      </a:lnTo>
                      <a:lnTo>
                        <a:pt x="1360" y="0"/>
                      </a:lnTo>
                      <a:lnTo>
                        <a:pt x="307" y="0"/>
                      </a:lnTo>
                      <a:lnTo>
                        <a:pt x="307" y="0"/>
                      </a:lnTo>
                      <a:lnTo>
                        <a:pt x="305" y="32"/>
                      </a:lnTo>
                      <a:lnTo>
                        <a:pt x="299" y="62"/>
                      </a:lnTo>
                      <a:lnTo>
                        <a:pt x="292" y="92"/>
                      </a:lnTo>
                      <a:lnTo>
                        <a:pt x="282" y="120"/>
                      </a:lnTo>
                      <a:lnTo>
                        <a:pt x="269" y="147"/>
                      </a:lnTo>
                      <a:lnTo>
                        <a:pt x="253" y="172"/>
                      </a:lnTo>
                      <a:lnTo>
                        <a:pt x="236" y="196"/>
                      </a:lnTo>
                      <a:lnTo>
                        <a:pt x="216" y="217"/>
                      </a:lnTo>
                      <a:lnTo>
                        <a:pt x="194" y="236"/>
                      </a:lnTo>
                      <a:lnTo>
                        <a:pt x="171" y="255"/>
                      </a:lnTo>
                      <a:lnTo>
                        <a:pt x="146" y="269"/>
                      </a:lnTo>
                      <a:lnTo>
                        <a:pt x="120" y="282"/>
                      </a:lnTo>
                      <a:lnTo>
                        <a:pt x="91" y="294"/>
                      </a:lnTo>
                      <a:lnTo>
                        <a:pt x="62" y="301"/>
                      </a:lnTo>
                      <a:lnTo>
                        <a:pt x="32" y="305"/>
                      </a:lnTo>
                      <a:lnTo>
                        <a:pt x="0" y="307"/>
                      </a:lnTo>
                      <a:lnTo>
                        <a:pt x="0" y="307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018824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6B41A308-21FE-4B7E-98D5-B3C98F57CF60}"/>
                  </a:ext>
                </a:extLst>
              </p:cNvPr>
              <p:cNvGrpSpPr/>
              <p:nvPr/>
            </p:nvGrpSpPr>
            <p:grpSpPr>
              <a:xfrm>
                <a:off x="-3128944" y="844792"/>
                <a:ext cx="11160894" cy="4910899"/>
                <a:chOff x="697098" y="844792"/>
                <a:chExt cx="11160894" cy="4910899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xmlns="" id="{F62C4EBA-D5E8-4246-8EC6-1F50F08601B9}"/>
                    </a:ext>
                  </a:extLst>
                </p:cNvPr>
                <p:cNvGrpSpPr/>
                <p:nvPr/>
              </p:nvGrpSpPr>
              <p:grpSpPr>
                <a:xfrm>
                  <a:off x="697098" y="844792"/>
                  <a:ext cx="11160894" cy="4910899"/>
                  <a:chOff x="7821356" y="922176"/>
                  <a:chExt cx="11160894" cy="4910899"/>
                </a:xfrm>
              </p:grpSpPr>
              <p:sp>
                <p:nvSpPr>
                  <p:cNvPr id="27" name="object 16">
                    <a:extLst>
                      <a:ext uri="{FF2B5EF4-FFF2-40B4-BE49-F238E27FC236}">
                        <a16:creationId xmlns:a16="http://schemas.microsoft.com/office/drawing/2014/main" xmlns="" id="{E0AA265B-BB5B-4C44-B11E-B2C8B6F62243}"/>
                      </a:ext>
                    </a:extLst>
                  </p:cNvPr>
                  <p:cNvSpPr/>
                  <p:nvPr/>
                </p:nvSpPr>
                <p:spPr>
                  <a:xfrm>
                    <a:off x="7821356" y="3842869"/>
                    <a:ext cx="1909445" cy="19094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9445" h="1909445">
                        <a:moveTo>
                          <a:pt x="0" y="1908901"/>
                        </a:moveTo>
                        <a:lnTo>
                          <a:pt x="0" y="0"/>
                        </a:lnTo>
                        <a:lnTo>
                          <a:pt x="1908902" y="1908901"/>
                        </a:lnTo>
                        <a:lnTo>
                          <a:pt x="0" y="1908901"/>
                        </a:lnTo>
                        <a:close/>
                      </a:path>
                    </a:pathLst>
                  </a:custGeom>
                  <a:ln w="19050">
                    <a:noFill/>
                  </a:ln>
                </p:spPr>
                <p:txBody>
                  <a:bodyPr wrap="square" lIns="0" tIns="0" rIns="0" bIns="0" rtlCol="0"/>
                  <a:lstStyle/>
                  <a:p>
                    <a:pPr marL="0" marR="0" lvl="0" indent="0" algn="l" defTabSz="37298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735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object 22">
                    <a:extLst>
                      <a:ext uri="{FF2B5EF4-FFF2-40B4-BE49-F238E27FC236}">
                        <a16:creationId xmlns:a16="http://schemas.microsoft.com/office/drawing/2014/main" xmlns="" id="{8B0D8CC1-2A5C-41E2-92B7-8BDDB3BE5785}"/>
                      </a:ext>
                    </a:extLst>
                  </p:cNvPr>
                  <p:cNvSpPr/>
                  <p:nvPr/>
                </p:nvSpPr>
                <p:spPr>
                  <a:xfrm>
                    <a:off x="10019317" y="3842869"/>
                    <a:ext cx="1909445" cy="19094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9445" h="1909445">
                        <a:moveTo>
                          <a:pt x="1908902" y="1908901"/>
                        </a:moveTo>
                        <a:lnTo>
                          <a:pt x="0" y="1908901"/>
                        </a:lnTo>
                        <a:lnTo>
                          <a:pt x="1908902" y="0"/>
                        </a:lnTo>
                        <a:lnTo>
                          <a:pt x="1908902" y="1908901"/>
                        </a:lnTo>
                        <a:close/>
                      </a:path>
                    </a:pathLst>
                  </a:custGeom>
                  <a:ln w="19050">
                    <a:noFill/>
                  </a:ln>
                </p:spPr>
                <p:txBody>
                  <a:bodyPr wrap="square" lIns="0" tIns="0" rIns="0" bIns="0" rtlCol="0"/>
                  <a:lstStyle/>
                  <a:p>
                    <a:pPr marL="0" marR="0" lvl="0" indent="0" algn="l" defTabSz="37298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sz="735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object 23">
                    <a:extLst>
                      <a:ext uri="{FF2B5EF4-FFF2-40B4-BE49-F238E27FC236}">
                        <a16:creationId xmlns:a16="http://schemas.microsoft.com/office/drawing/2014/main" xmlns="" id="{4813D506-F0B5-4072-9FE1-0CC25F73C1A3}"/>
                      </a:ext>
                    </a:extLst>
                  </p:cNvPr>
                  <p:cNvSpPr txBox="1"/>
                  <p:nvPr/>
                </p:nvSpPr>
                <p:spPr>
                  <a:xfrm>
                    <a:off x="13741784" y="1521646"/>
                    <a:ext cx="1415247" cy="552908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marR="5080" lvl="0" indent="0" algn="l" defTabSz="372986" rtl="0" eaLnBrk="1" fontAlgn="auto" latinLnBrk="0" hangingPunct="1">
                      <a:lnSpc>
                        <a:spcPct val="1018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20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Segoe UI Semibold"/>
                        <a:ea typeface="+mn-ea"/>
                        <a:cs typeface="Arial"/>
                      </a:rPr>
                      <a:t>ПРАВИТЕЛЬСТВО / ДИРЕКТИВНЫЕ ОРГАНЫ</a:t>
                    </a:r>
                    <a:endParaRPr kumimoji="0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35" name="object 24">
                    <a:extLst>
                      <a:ext uri="{FF2B5EF4-FFF2-40B4-BE49-F238E27FC236}">
                        <a16:creationId xmlns:a16="http://schemas.microsoft.com/office/drawing/2014/main" xmlns="" id="{736DFF32-A528-4A53-BB74-D2E91C9E3522}"/>
                      </a:ext>
                    </a:extLst>
                  </p:cNvPr>
                  <p:cNvSpPr txBox="1"/>
                  <p:nvPr/>
                </p:nvSpPr>
                <p:spPr>
                  <a:xfrm>
                    <a:off x="18102222" y="1513262"/>
                    <a:ext cx="860832" cy="364523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36195" marR="5080" lvl="0" indent="-24130" algn="l" defTabSz="372986" rtl="0" eaLnBrk="1" fontAlgn="auto" latinLnBrk="0" hangingPunct="1">
                      <a:lnSpc>
                        <a:spcPct val="1018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200" b="0" i="0" u="none" strike="noStrike" kern="1200" cap="none" spc="-15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Segoe UI Semibold"/>
                        <a:ea typeface="+mn-ea"/>
                        <a:cs typeface="Arial"/>
                      </a:rPr>
                      <a:t>ТРУДОВЫЕ СОЮЗЫ</a:t>
                    </a:r>
                    <a:endParaRPr kumimoji="0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36" name="object 25">
                    <a:extLst>
                      <a:ext uri="{FF2B5EF4-FFF2-40B4-BE49-F238E27FC236}">
                        <a16:creationId xmlns:a16="http://schemas.microsoft.com/office/drawing/2014/main" xmlns="" id="{AFAC0FC4-113C-4F6B-A2B9-15FB3F346B8B}"/>
                      </a:ext>
                    </a:extLst>
                  </p:cNvPr>
                  <p:cNvSpPr txBox="1"/>
                  <p:nvPr/>
                </p:nvSpPr>
                <p:spPr>
                  <a:xfrm>
                    <a:off x="13654832" y="5263172"/>
                    <a:ext cx="1285875" cy="553998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marR="0" lvl="0" indent="0" algn="l" defTabSz="37298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200" b="0" i="0" u="none" strike="noStrike" kern="1200" cap="none" spc="-15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Segoe UI Semibold"/>
                        <a:ea typeface="+mn-ea"/>
                        <a:cs typeface="Arial"/>
                      </a:rPr>
                      <a:t>ОРГАНЫ ПО ЗАЩИТЕ ПРАВ ПОТРЕБИТЕЛЕЙ</a:t>
                    </a:r>
                    <a:endParaRPr kumimoji="0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37" name="object 26">
                    <a:extLst>
                      <a:ext uri="{FF2B5EF4-FFF2-40B4-BE49-F238E27FC236}">
                        <a16:creationId xmlns:a16="http://schemas.microsoft.com/office/drawing/2014/main" xmlns="" id="{1D07C017-FE86-4958-ADE0-B9EDB7DFA2C1}"/>
                      </a:ext>
                    </a:extLst>
                  </p:cNvPr>
                  <p:cNvSpPr txBox="1"/>
                  <p:nvPr/>
                </p:nvSpPr>
                <p:spPr>
                  <a:xfrm>
                    <a:off x="17589042" y="5468552"/>
                    <a:ext cx="1393208" cy="364523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marR="5080" lvl="0" indent="269875" algn="l" defTabSz="372986" rtl="0" eaLnBrk="1" fontAlgn="auto" latinLnBrk="0" hangingPunct="1">
                      <a:lnSpc>
                        <a:spcPct val="1018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200" b="0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Segoe UI Semibold"/>
                        <a:ea typeface="+mn-ea"/>
                        <a:cs typeface="Arial"/>
                      </a:rPr>
                      <a:t>ОТРАСЛЕВЫЕ       </a:t>
                    </a:r>
                  </a:p>
                  <a:p>
                    <a:pPr marL="12700" marR="5080" lvl="0" indent="269875" algn="l" defTabSz="372986" rtl="0" eaLnBrk="1" fontAlgn="auto" latinLnBrk="0" hangingPunct="1">
                      <a:lnSpc>
                        <a:spcPct val="1018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200" b="0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Segoe UI Semibold"/>
                        <a:ea typeface="+mn-ea"/>
                        <a:cs typeface="Arial"/>
                      </a:rPr>
                      <a:t>АССОЦИАЦИИ</a:t>
                    </a:r>
                    <a:endParaRPr kumimoji="0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38" name="object 28">
                    <a:extLst>
                      <a:ext uri="{FF2B5EF4-FFF2-40B4-BE49-F238E27FC236}">
                        <a16:creationId xmlns:a16="http://schemas.microsoft.com/office/drawing/2014/main" xmlns="" id="{3C4947E0-AA05-4CDF-BCE2-AE155F99F954}"/>
                      </a:ext>
                    </a:extLst>
                  </p:cNvPr>
                  <p:cNvSpPr txBox="1"/>
                  <p:nvPr/>
                </p:nvSpPr>
                <p:spPr>
                  <a:xfrm>
                    <a:off x="14974945" y="922176"/>
                    <a:ext cx="2990059" cy="24622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marR="0" lvl="0" indent="0" algn="l" defTabSz="37298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600" b="0" i="0" u="none" strike="noStrike" kern="1200" cap="none" spc="-1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Segoe UI Semibold"/>
                        <a:ea typeface="+mn-ea"/>
                        <a:cs typeface="Arial"/>
                      </a:rPr>
                      <a:t> Роли экосистемы платформы</a:t>
                    </a:r>
                    <a:endParaRPr kumimoji="0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endParaRPr>
                  </a:p>
                </p:txBody>
              </p:sp>
            </p:grpSp>
            <p:sp>
              <p:nvSpPr>
                <p:cNvPr id="41" name="object 11">
                  <a:extLst>
                    <a:ext uri="{FF2B5EF4-FFF2-40B4-BE49-F238E27FC236}">
                      <a16:creationId xmlns:a16="http://schemas.microsoft.com/office/drawing/2014/main" xmlns="" id="{F91AF2D1-C88E-4556-9885-F57FADE9E605}"/>
                    </a:ext>
                  </a:extLst>
                </p:cNvPr>
                <p:cNvSpPr txBox="1"/>
                <p:nvPr/>
              </p:nvSpPr>
              <p:spPr>
                <a:xfrm>
                  <a:off x="8443277" y="2260857"/>
                  <a:ext cx="1707323" cy="36933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25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ОРКЕСТРАТОР</a:t>
                  </a:r>
                </a:p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25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Менеджер / Владелец</a:t>
                  </a:r>
                  <a:endPara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Arial"/>
                  </a:endParaRPr>
                </a:p>
              </p:txBody>
            </p:sp>
            <p:sp>
              <p:nvSpPr>
                <p:cNvPr id="52" name="object 12">
                  <a:extLst>
                    <a:ext uri="{FF2B5EF4-FFF2-40B4-BE49-F238E27FC236}">
                      <a16:creationId xmlns:a16="http://schemas.microsoft.com/office/drawing/2014/main" xmlns="" id="{6C606A8A-F7DF-443B-A4B7-DFBB680CC77D}"/>
                    </a:ext>
                  </a:extLst>
                </p:cNvPr>
                <p:cNvSpPr txBox="1"/>
                <p:nvPr/>
              </p:nvSpPr>
              <p:spPr>
                <a:xfrm>
                  <a:off x="9801874" y="3233961"/>
                  <a:ext cx="1295744" cy="430887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400" b="0" i="0" u="none" strike="noStrike" kern="1200" cap="none" spc="-15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ПОТРЕБИТЕЛИ</a:t>
                  </a:r>
                </a:p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400" b="0" i="0" u="none" strike="noStrike" kern="1200" cap="none" spc="-15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Участники</a:t>
                  </a:r>
                  <a:endParaRPr kumimoji="0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Arial"/>
                  </a:endParaRPr>
                </a:p>
              </p:txBody>
            </p:sp>
            <p:sp>
              <p:nvSpPr>
                <p:cNvPr id="53" name="object 13">
                  <a:extLst>
                    <a:ext uri="{FF2B5EF4-FFF2-40B4-BE49-F238E27FC236}">
                      <a16:creationId xmlns:a16="http://schemas.microsoft.com/office/drawing/2014/main" xmlns="" id="{91D22CB7-4378-45EE-8451-2F7840ED760F}"/>
                    </a:ext>
                  </a:extLst>
                </p:cNvPr>
                <p:cNvSpPr txBox="1"/>
                <p:nvPr/>
              </p:nvSpPr>
              <p:spPr>
                <a:xfrm>
                  <a:off x="8379912" y="4302993"/>
                  <a:ext cx="1834051" cy="73866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4604" marR="8890" lvl="0" indent="0" algn="ctr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1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ПОСТАВЩИКИ ИНФРАСТРУКТУРЫ</a:t>
                  </a:r>
                </a:p>
                <a:p>
                  <a:pPr marL="14604" marR="8890" lvl="0" indent="0" algn="ctr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1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Телекоммуникационные и сетевые провайдеры</a:t>
                  </a:r>
                  <a:endPara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Arial"/>
                  </a:endParaRPr>
                </a:p>
              </p:txBody>
            </p:sp>
            <p:sp>
              <p:nvSpPr>
                <p:cNvPr id="54" name="object 14">
                  <a:extLst>
                    <a:ext uri="{FF2B5EF4-FFF2-40B4-BE49-F238E27FC236}">
                      <a16:creationId xmlns:a16="http://schemas.microsoft.com/office/drawing/2014/main" xmlns="" id="{24B82B8D-997B-43B5-8289-8ABEF6FCCCD3}"/>
                    </a:ext>
                  </a:extLst>
                </p:cNvPr>
                <p:cNvSpPr txBox="1"/>
                <p:nvPr/>
              </p:nvSpPr>
              <p:spPr>
                <a:xfrm>
                  <a:off x="7434740" y="3163181"/>
                  <a:ext cx="1316596" cy="923330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55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ПРОИЗВОДИТЕЛИ 	</a:t>
                  </a:r>
                </a:p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55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Цифровые </a:t>
                  </a:r>
                </a:p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55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партнеры и     </a:t>
                  </a:r>
                </a:p>
                <a:p>
                  <a:pPr marL="12700" marR="0" lvl="0" indent="0" algn="l" defTabSz="37298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200" b="0" i="0" u="none" strike="noStrike" kern="1200" cap="none" spc="-55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Arial"/>
                    </a:rPr>
                    <a:t>разработчики</a:t>
                  </a:r>
                  <a:endParaRPr kumimoji="0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Arial"/>
                  </a:endParaRPr>
                </a:p>
              </p:txBody>
            </p:sp>
          </p:grpSp>
        </p:grpSp>
      </p:grpSp>
      <p:sp>
        <p:nvSpPr>
          <p:cNvPr id="55" name="object 10">
            <a:extLst>
              <a:ext uri="{FF2B5EF4-FFF2-40B4-BE49-F238E27FC236}">
                <a16:creationId xmlns:a16="http://schemas.microsoft.com/office/drawing/2014/main" xmlns="" id="{318BBB37-C0D1-4CA5-A838-80F532FBC3F4}"/>
              </a:ext>
            </a:extLst>
          </p:cNvPr>
          <p:cNvSpPr txBox="1"/>
          <p:nvPr/>
        </p:nvSpPr>
        <p:spPr>
          <a:xfrm>
            <a:off x="5598859" y="3376418"/>
            <a:ext cx="1108861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4635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Arial"/>
              </a:rPr>
              <a:t> ЭКОСИСТЕМА     </a:t>
            </a:r>
          </a:p>
          <a:p>
            <a:pPr marL="12700" marR="5080" lvl="0" indent="4635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Arial"/>
              </a:rPr>
              <a:t> ПЛАТФОРМЫ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Arial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6CB1790F-78F2-40E3-96EA-496B2DA9F78A}"/>
              </a:ext>
            </a:extLst>
          </p:cNvPr>
          <p:cNvSpPr txBox="1"/>
          <p:nvPr/>
        </p:nvSpPr>
        <p:spPr>
          <a:xfrm>
            <a:off x="9111306" y="1107006"/>
            <a:ext cx="2524294" cy="184587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является владельцем и / или менеджером, управляющим стратегическими и операционными рамками, взаимодействием заинтересованных сторон и архитектурой экосистемы и платформы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D584F1AA-513F-49C5-B5D7-3410E4E88262}"/>
              </a:ext>
            </a:extLst>
          </p:cNvPr>
          <p:cNvSpPr txBox="1"/>
          <p:nvPr/>
        </p:nvSpPr>
        <p:spPr>
          <a:xfrm>
            <a:off x="9736817" y="900591"/>
            <a:ext cx="1273271" cy="330072"/>
          </a:xfrm>
          <a:prstGeom prst="rect">
            <a:avLst/>
          </a:prstGeom>
          <a:solidFill>
            <a:srgbClr val="93CDDD"/>
          </a:solidFill>
          <a:ln>
            <a:noFill/>
            <a:prstDash val="sysDash"/>
          </a:ln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ОРКЕСТРАТОР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DFD2EFD4-3911-4CBC-8971-15EA2E8CC1D8}"/>
              </a:ext>
            </a:extLst>
          </p:cNvPr>
          <p:cNvSpPr txBox="1"/>
          <p:nvPr/>
        </p:nvSpPr>
        <p:spPr>
          <a:xfrm>
            <a:off x="9111306" y="4129748"/>
            <a:ext cx="2524294" cy="184548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обменивают некоторую валюту (деньги, внимание, репутацию и т. д.) на единицы стоимости, разработанные производителями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59E6AF06-0B04-40A9-A1F3-A3AA74379243}"/>
              </a:ext>
            </a:extLst>
          </p:cNvPr>
          <p:cNvSpPr txBox="1"/>
          <p:nvPr/>
        </p:nvSpPr>
        <p:spPr>
          <a:xfrm>
            <a:off x="9736817" y="4010802"/>
            <a:ext cx="1380362" cy="330072"/>
          </a:xfrm>
          <a:prstGeom prst="rect">
            <a:avLst/>
          </a:prstGeom>
          <a:solidFill>
            <a:srgbClr val="257BB0"/>
          </a:solidFill>
          <a:ln>
            <a:noFill/>
            <a:prstDash val="sysDash"/>
          </a:ln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 </a:t>
            </a:r>
            <a:r>
              <a:rPr kumimoji="0" lang="ru-RU" sz="12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Arial"/>
              </a:rPr>
              <a:t>ПОТРЕБИТЕЛИ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48980954-AE8D-4328-97D1-05343F17F520}"/>
              </a:ext>
            </a:extLst>
          </p:cNvPr>
          <p:cNvSpPr txBox="1"/>
          <p:nvPr/>
        </p:nvSpPr>
        <p:spPr>
          <a:xfrm>
            <a:off x="370041" y="1088966"/>
            <a:ext cx="2524294" cy="18585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поставляют товары и услуги, которые создают запас единиц стоимости для обмена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9F50AC3-585F-4F80-898D-6D61D11E30D9}"/>
              </a:ext>
            </a:extLst>
          </p:cNvPr>
          <p:cNvSpPr txBox="1"/>
          <p:nvPr/>
        </p:nvSpPr>
        <p:spPr>
          <a:xfrm>
            <a:off x="916680" y="900591"/>
            <a:ext cx="1456813" cy="330072"/>
          </a:xfrm>
          <a:prstGeom prst="rect">
            <a:avLst/>
          </a:prstGeom>
          <a:solidFill>
            <a:srgbClr val="1E4E7B"/>
          </a:solidFill>
          <a:ln>
            <a:noFill/>
            <a:prstDash val="sysDash"/>
          </a:ln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-5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Arial"/>
              </a:rPr>
              <a:t>ПРОИЗВОДИТЕЛИ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E940713B-1335-47F3-9AF1-DCF0368AFB0B}"/>
              </a:ext>
            </a:extLst>
          </p:cNvPr>
          <p:cNvSpPr txBox="1"/>
          <p:nvPr/>
        </p:nvSpPr>
        <p:spPr>
          <a:xfrm>
            <a:off x="374402" y="4116672"/>
            <a:ext cx="2524294" cy="1858556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72000" rIns="72000" bIns="72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коммуникации, ИТ, программное обеспечение, системные интеграторы и разработчики, создание, управление и развертывание базовой технологии платформы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F128E6B8-DFD6-434E-BA2D-EE960B487717}"/>
              </a:ext>
            </a:extLst>
          </p:cNvPr>
          <p:cNvSpPr txBox="1"/>
          <p:nvPr/>
        </p:nvSpPr>
        <p:spPr>
          <a:xfrm>
            <a:off x="921041" y="3928297"/>
            <a:ext cx="1503266" cy="514738"/>
          </a:xfrm>
          <a:prstGeom prst="rect">
            <a:avLst/>
          </a:prstGeom>
          <a:solidFill>
            <a:srgbClr val="6BA5DB"/>
          </a:solidFill>
          <a:ln>
            <a:noFill/>
            <a:prstDash val="sysDash"/>
          </a:ln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Arial"/>
              </a:rPr>
              <a:t>ПОСТАВЩИКИ ИНФРАСТРУКТУРЫ</a:t>
            </a:r>
          </a:p>
        </p:txBody>
      </p:sp>
      <p:sp>
        <p:nvSpPr>
          <p:cNvPr id="40" name="Content Placeholder 30">
            <a:extLst>
              <a:ext uri="{FF2B5EF4-FFF2-40B4-BE49-F238E27FC236}">
                <a16:creationId xmlns:a16="http://schemas.microsoft.com/office/drawing/2014/main" xmlns="" id="{A408774F-86A5-4855-A00F-391543AEE3CA}"/>
              </a:ext>
            </a:extLst>
          </p:cNvPr>
          <p:cNvSpPr txBox="1">
            <a:spLocks/>
          </p:cNvSpPr>
          <p:nvPr/>
        </p:nvSpPr>
        <p:spPr>
          <a:xfrm>
            <a:off x="226234" y="6282409"/>
            <a:ext cx="5490754" cy="303460"/>
          </a:xfrm>
          <a:prstGeom prst="rect">
            <a:avLst/>
          </a:prstGeom>
        </p:spPr>
        <p:txBody>
          <a:bodyPr/>
          <a:lstStyle>
            <a:lvl1pPr marL="228591" indent="-228591" algn="l" defTabSz="91436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2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2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3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4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5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6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7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7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8A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Источник: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World Economic Forum - “World Economic Forum Digital Transformation” </a:t>
            </a:r>
          </a:p>
        </p:txBody>
      </p:sp>
    </p:spTree>
    <p:extLst>
      <p:ext uri="{BB962C8B-B14F-4D97-AF65-F5344CB8AC3E}">
        <p14:creationId xmlns:p14="http://schemas.microsoft.com/office/powerpoint/2010/main" val="211896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xmlns="" id="{B6BDD941-CA54-4099-BC1D-3B49A41EF28D}"/>
              </a:ext>
            </a:extLst>
          </p:cNvPr>
          <p:cNvCxnSpPr>
            <a:cxnSpLocks/>
          </p:cNvCxnSpPr>
          <p:nvPr/>
        </p:nvCxnSpPr>
        <p:spPr>
          <a:xfrm>
            <a:off x="9526315" y="1517089"/>
            <a:ext cx="0" cy="4802324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7AE31563-E8A9-4B54-B7F1-245D32B9058A}"/>
              </a:ext>
            </a:extLst>
          </p:cNvPr>
          <p:cNvCxnSpPr>
            <a:cxnSpLocks/>
          </p:cNvCxnSpPr>
          <p:nvPr/>
        </p:nvCxnSpPr>
        <p:spPr>
          <a:xfrm>
            <a:off x="6952751" y="1517089"/>
            <a:ext cx="0" cy="4802324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11C80A01-BC0E-47EC-AD40-558BDCF9B043}"/>
              </a:ext>
            </a:extLst>
          </p:cNvPr>
          <p:cNvSpPr/>
          <p:nvPr/>
        </p:nvSpPr>
        <p:spPr>
          <a:xfrm>
            <a:off x="4526093" y="2655232"/>
            <a:ext cx="1837494" cy="220519"/>
          </a:xfrm>
          <a:prstGeom prst="rect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35" b="0" i="0" u="none" strike="noStrike" kern="1200" cap="none" spc="0" normalizeH="0" baseline="0" noProof="0">
              <a:ln>
                <a:solidFill>
                  <a:srgbClr val="FF0000">
                    <a:alpha val="0"/>
                  </a:srgbClr>
                </a:solidFill>
              </a:ln>
              <a:noFill/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76DD630-3B50-4E33-937A-9A57DACE9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Согласно оценке </a:t>
            </a:r>
            <a:r>
              <a:rPr lang="en-US" sz="2000" dirty="0"/>
              <a:t>Huawei</a:t>
            </a:r>
            <a:r>
              <a:rPr lang="ru-RU" sz="2000" dirty="0"/>
              <a:t>* благодаря трансформации ведущие страны к 2025 году перейдут на новый уровень цифровой экономики, Казахстан находится на переходном этапе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343BB-2DB8-4CAA-B393-6AEFD385B2C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931924" y="6319413"/>
            <a:ext cx="1993481" cy="218371"/>
          </a:xfrm>
        </p:spPr>
        <p:txBody>
          <a:bodyPr/>
          <a:lstStyle/>
          <a:p>
            <a:r>
              <a:rPr lang="ru-RU" dirty="0"/>
              <a:t>* На основе индекса </a:t>
            </a:r>
            <a:r>
              <a:rPr lang="en-US" dirty="0"/>
              <a:t>GCI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C490F21-CDF4-451B-B326-E510EDCDF8A9}"/>
              </a:ext>
            </a:extLst>
          </p:cNvPr>
          <p:cNvSpPr/>
          <p:nvPr/>
        </p:nvSpPr>
        <p:spPr>
          <a:xfrm>
            <a:off x="226235" y="1017852"/>
            <a:ext cx="2565092" cy="499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 </a:t>
            </a:r>
          </a:p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Стартующие </a:t>
            </a:r>
          </a:p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начальный этап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C1B4377-0859-4736-97C4-1750CFF996FF}"/>
              </a:ext>
            </a:extLst>
          </p:cNvPr>
          <p:cNvSpPr/>
          <p:nvPr/>
        </p:nvSpPr>
        <p:spPr>
          <a:xfrm>
            <a:off x="2798300" y="1017852"/>
            <a:ext cx="4156806" cy="4992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marR="0" lvl="0" indent="-8572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 Адаптирующие </a:t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этап цифровизации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D6B98ED-8D86-4931-A214-0FE0A376FA83}"/>
              </a:ext>
            </a:extLst>
          </p:cNvPr>
          <p:cNvSpPr/>
          <p:nvPr/>
        </p:nvSpPr>
        <p:spPr>
          <a:xfrm>
            <a:off x="9537840" y="1017852"/>
            <a:ext cx="2390924" cy="49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Третья волна</a:t>
            </a:r>
          </a:p>
          <a:p>
            <a:pPr marL="4492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цифровой экономики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587A49A-E1DB-432D-B484-860AC5863346}"/>
              </a:ext>
            </a:extLst>
          </p:cNvPr>
          <p:cNvGrpSpPr/>
          <p:nvPr/>
        </p:nvGrpSpPr>
        <p:grpSpPr>
          <a:xfrm>
            <a:off x="324527" y="1071106"/>
            <a:ext cx="373375" cy="368664"/>
            <a:chOff x="5101712" y="5291290"/>
            <a:chExt cx="215265" cy="233670"/>
          </a:xfrm>
        </p:grpSpPr>
        <p:sp>
          <p:nvSpPr>
            <p:cNvPr id="14" name="object 354">
              <a:extLst>
                <a:ext uri="{FF2B5EF4-FFF2-40B4-BE49-F238E27FC236}">
                  <a16:creationId xmlns:a16="http://schemas.microsoft.com/office/drawing/2014/main" xmlns="" id="{846FA2E6-CA29-4A71-8CE3-057F36649E8D}"/>
                </a:ext>
              </a:extLst>
            </p:cNvPr>
            <p:cNvSpPr/>
            <p:nvPr/>
          </p:nvSpPr>
          <p:spPr>
            <a:xfrm>
              <a:off x="5157087" y="5350580"/>
              <a:ext cx="102235" cy="100965"/>
            </a:xfrm>
            <a:custGeom>
              <a:avLst/>
              <a:gdLst/>
              <a:ahLst/>
              <a:cxnLst/>
              <a:rect l="l" t="t" r="r" b="b"/>
              <a:pathLst>
                <a:path w="102235" h="100964">
                  <a:moveTo>
                    <a:pt x="3416" y="0"/>
                  </a:moveTo>
                  <a:lnTo>
                    <a:pt x="965" y="965"/>
                  </a:lnTo>
                  <a:lnTo>
                    <a:pt x="241" y="2197"/>
                  </a:lnTo>
                  <a:lnTo>
                    <a:pt x="357" y="51727"/>
                  </a:lnTo>
                  <a:lnTo>
                    <a:pt x="469" y="52197"/>
                  </a:lnTo>
                  <a:lnTo>
                    <a:pt x="1206" y="52692"/>
                  </a:lnTo>
                  <a:lnTo>
                    <a:pt x="22783" y="74041"/>
                  </a:lnTo>
                  <a:lnTo>
                    <a:pt x="241" y="96342"/>
                  </a:lnTo>
                  <a:lnTo>
                    <a:pt x="0" y="97586"/>
                  </a:lnTo>
                  <a:lnTo>
                    <a:pt x="965" y="100025"/>
                  </a:lnTo>
                  <a:lnTo>
                    <a:pt x="2171" y="100761"/>
                  </a:lnTo>
                  <a:lnTo>
                    <a:pt x="51473" y="100761"/>
                  </a:lnTo>
                  <a:lnTo>
                    <a:pt x="52463" y="100495"/>
                  </a:lnTo>
                  <a:lnTo>
                    <a:pt x="52946" y="99771"/>
                  </a:lnTo>
                  <a:lnTo>
                    <a:pt x="58395" y="94386"/>
                  </a:lnTo>
                  <a:lnTo>
                    <a:pt x="11252" y="94386"/>
                  </a:lnTo>
                  <a:lnTo>
                    <a:pt x="36289" y="69367"/>
                  </a:lnTo>
                  <a:lnTo>
                    <a:pt x="27444" y="69367"/>
                  </a:lnTo>
                  <a:lnTo>
                    <a:pt x="11252" y="53428"/>
                  </a:lnTo>
                  <a:lnTo>
                    <a:pt x="47548" y="53428"/>
                  </a:lnTo>
                  <a:lnTo>
                    <a:pt x="45834" y="51727"/>
                  </a:lnTo>
                  <a:lnTo>
                    <a:pt x="45313" y="49034"/>
                  </a:lnTo>
                  <a:lnTo>
                    <a:pt x="46311" y="47307"/>
                  </a:lnTo>
                  <a:lnTo>
                    <a:pt x="6845" y="47307"/>
                  </a:lnTo>
                  <a:lnTo>
                    <a:pt x="6845" y="10782"/>
                  </a:lnTo>
                  <a:lnTo>
                    <a:pt x="15290" y="10782"/>
                  </a:lnTo>
                  <a:lnTo>
                    <a:pt x="4635" y="241"/>
                  </a:lnTo>
                  <a:lnTo>
                    <a:pt x="3416" y="0"/>
                  </a:lnTo>
                  <a:close/>
                </a:path>
                <a:path w="102235" h="100964">
                  <a:moveTo>
                    <a:pt x="83520" y="78460"/>
                  </a:moveTo>
                  <a:lnTo>
                    <a:pt x="74510" y="78460"/>
                  </a:lnTo>
                  <a:lnTo>
                    <a:pt x="96583" y="100266"/>
                  </a:lnTo>
                  <a:lnTo>
                    <a:pt x="97548" y="100761"/>
                  </a:lnTo>
                  <a:lnTo>
                    <a:pt x="99034" y="100761"/>
                  </a:lnTo>
                  <a:lnTo>
                    <a:pt x="99504" y="100495"/>
                  </a:lnTo>
                  <a:lnTo>
                    <a:pt x="100736" y="100025"/>
                  </a:lnTo>
                  <a:lnTo>
                    <a:pt x="101485" y="98806"/>
                  </a:lnTo>
                  <a:lnTo>
                    <a:pt x="101485" y="90208"/>
                  </a:lnTo>
                  <a:lnTo>
                    <a:pt x="95351" y="90208"/>
                  </a:lnTo>
                  <a:lnTo>
                    <a:pt x="83520" y="78460"/>
                  </a:lnTo>
                  <a:close/>
                </a:path>
                <a:path w="102235" h="100964">
                  <a:moveTo>
                    <a:pt x="64756" y="59829"/>
                  </a:moveTo>
                  <a:lnTo>
                    <a:pt x="45834" y="59829"/>
                  </a:lnTo>
                  <a:lnTo>
                    <a:pt x="46583" y="60071"/>
                  </a:lnTo>
                  <a:lnTo>
                    <a:pt x="47294" y="60553"/>
                  </a:lnTo>
                  <a:lnTo>
                    <a:pt x="48044" y="60807"/>
                  </a:lnTo>
                  <a:lnTo>
                    <a:pt x="48044" y="94386"/>
                  </a:lnTo>
                  <a:lnTo>
                    <a:pt x="58395" y="94386"/>
                  </a:lnTo>
                  <a:lnTo>
                    <a:pt x="62623" y="90208"/>
                  </a:lnTo>
                  <a:lnTo>
                    <a:pt x="54165" y="90208"/>
                  </a:lnTo>
                  <a:lnTo>
                    <a:pt x="54165" y="61048"/>
                  </a:lnTo>
                  <a:lnTo>
                    <a:pt x="54914" y="60807"/>
                  </a:lnTo>
                  <a:lnTo>
                    <a:pt x="55879" y="60553"/>
                  </a:lnTo>
                  <a:lnTo>
                    <a:pt x="56629" y="60286"/>
                  </a:lnTo>
                  <a:lnTo>
                    <a:pt x="65216" y="60286"/>
                  </a:lnTo>
                  <a:lnTo>
                    <a:pt x="64756" y="59829"/>
                  </a:lnTo>
                  <a:close/>
                </a:path>
                <a:path w="102235" h="100964">
                  <a:moveTo>
                    <a:pt x="65216" y="60286"/>
                  </a:moveTo>
                  <a:lnTo>
                    <a:pt x="56629" y="60286"/>
                  </a:lnTo>
                  <a:lnTo>
                    <a:pt x="70357" y="74041"/>
                  </a:lnTo>
                  <a:lnTo>
                    <a:pt x="54165" y="90208"/>
                  </a:lnTo>
                  <a:lnTo>
                    <a:pt x="62623" y="90208"/>
                  </a:lnTo>
                  <a:lnTo>
                    <a:pt x="74510" y="78460"/>
                  </a:lnTo>
                  <a:lnTo>
                    <a:pt x="83520" y="78460"/>
                  </a:lnTo>
                  <a:lnTo>
                    <a:pt x="65216" y="60286"/>
                  </a:lnTo>
                  <a:close/>
                </a:path>
                <a:path w="102235" h="100964">
                  <a:moveTo>
                    <a:pt x="101485" y="53670"/>
                  </a:moveTo>
                  <a:lnTo>
                    <a:pt x="95351" y="53670"/>
                  </a:lnTo>
                  <a:lnTo>
                    <a:pt x="95351" y="90208"/>
                  </a:lnTo>
                  <a:lnTo>
                    <a:pt x="101485" y="90208"/>
                  </a:lnTo>
                  <a:lnTo>
                    <a:pt x="101485" y="53670"/>
                  </a:lnTo>
                  <a:close/>
                </a:path>
                <a:path w="102235" h="100964">
                  <a:moveTo>
                    <a:pt x="47548" y="53428"/>
                  </a:moveTo>
                  <a:lnTo>
                    <a:pt x="40208" y="53428"/>
                  </a:lnTo>
                  <a:lnTo>
                    <a:pt x="40411" y="54165"/>
                  </a:lnTo>
                  <a:lnTo>
                    <a:pt x="41414" y="55638"/>
                  </a:lnTo>
                  <a:lnTo>
                    <a:pt x="27444" y="69367"/>
                  </a:lnTo>
                  <a:lnTo>
                    <a:pt x="36289" y="69367"/>
                  </a:lnTo>
                  <a:lnTo>
                    <a:pt x="45834" y="59829"/>
                  </a:lnTo>
                  <a:lnTo>
                    <a:pt x="64756" y="59829"/>
                  </a:lnTo>
                  <a:lnTo>
                    <a:pt x="61277" y="56375"/>
                  </a:lnTo>
                  <a:lnTo>
                    <a:pt x="61760" y="55638"/>
                  </a:lnTo>
                  <a:lnTo>
                    <a:pt x="51955" y="55638"/>
                  </a:lnTo>
                  <a:lnTo>
                    <a:pt x="49250" y="55181"/>
                  </a:lnTo>
                  <a:lnTo>
                    <a:pt x="47548" y="53428"/>
                  </a:lnTo>
                  <a:close/>
                </a:path>
                <a:path w="102235" h="100964">
                  <a:moveTo>
                    <a:pt x="62496" y="43383"/>
                  </a:moveTo>
                  <a:lnTo>
                    <a:pt x="50241" y="43383"/>
                  </a:lnTo>
                  <a:lnTo>
                    <a:pt x="52704" y="43878"/>
                  </a:lnTo>
                  <a:lnTo>
                    <a:pt x="54914" y="44373"/>
                  </a:lnTo>
                  <a:lnTo>
                    <a:pt x="56629" y="45834"/>
                  </a:lnTo>
                  <a:lnTo>
                    <a:pt x="57099" y="48044"/>
                  </a:lnTo>
                  <a:lnTo>
                    <a:pt x="57810" y="50495"/>
                  </a:lnTo>
                  <a:lnTo>
                    <a:pt x="56629" y="53200"/>
                  </a:lnTo>
                  <a:lnTo>
                    <a:pt x="54406" y="54673"/>
                  </a:lnTo>
                  <a:lnTo>
                    <a:pt x="54165" y="54673"/>
                  </a:lnTo>
                  <a:lnTo>
                    <a:pt x="54165" y="54914"/>
                  </a:lnTo>
                  <a:lnTo>
                    <a:pt x="51955" y="55638"/>
                  </a:lnTo>
                  <a:lnTo>
                    <a:pt x="61760" y="55638"/>
                  </a:lnTo>
                  <a:lnTo>
                    <a:pt x="62750" y="53670"/>
                  </a:lnTo>
                  <a:lnTo>
                    <a:pt x="101485" y="53670"/>
                  </a:lnTo>
                  <a:lnTo>
                    <a:pt x="101485" y="49758"/>
                  </a:lnTo>
                  <a:lnTo>
                    <a:pt x="101244" y="48780"/>
                  </a:lnTo>
                  <a:lnTo>
                    <a:pt x="100507" y="48285"/>
                  </a:lnTo>
                  <a:lnTo>
                    <a:pt x="99517" y="47307"/>
                  </a:lnTo>
                  <a:lnTo>
                    <a:pt x="63245" y="47307"/>
                  </a:lnTo>
                  <a:lnTo>
                    <a:pt x="62991" y="46088"/>
                  </a:lnTo>
                  <a:lnTo>
                    <a:pt x="62496" y="44856"/>
                  </a:lnTo>
                  <a:lnTo>
                    <a:pt x="62001" y="43878"/>
                  </a:lnTo>
                  <a:lnTo>
                    <a:pt x="62496" y="43383"/>
                  </a:lnTo>
                  <a:close/>
                </a:path>
                <a:path w="102235" h="100964">
                  <a:moveTo>
                    <a:pt x="15290" y="10782"/>
                  </a:moveTo>
                  <a:lnTo>
                    <a:pt x="6845" y="10782"/>
                  </a:lnTo>
                  <a:lnTo>
                    <a:pt x="40665" y="44373"/>
                  </a:lnTo>
                  <a:lnTo>
                    <a:pt x="40208" y="45339"/>
                  </a:lnTo>
                  <a:lnTo>
                    <a:pt x="39687" y="47307"/>
                  </a:lnTo>
                  <a:lnTo>
                    <a:pt x="46311" y="47307"/>
                  </a:lnTo>
                  <a:lnTo>
                    <a:pt x="46583" y="46837"/>
                  </a:lnTo>
                  <a:lnTo>
                    <a:pt x="47777" y="44615"/>
                  </a:lnTo>
                  <a:lnTo>
                    <a:pt x="50241" y="43383"/>
                  </a:lnTo>
                  <a:lnTo>
                    <a:pt x="62496" y="43383"/>
                  </a:lnTo>
                  <a:lnTo>
                    <a:pt x="66150" y="39725"/>
                  </a:lnTo>
                  <a:lnTo>
                    <a:pt x="44589" y="39725"/>
                  </a:lnTo>
                  <a:lnTo>
                    <a:pt x="31864" y="26974"/>
                  </a:lnTo>
                  <a:lnTo>
                    <a:pt x="36280" y="22555"/>
                  </a:lnTo>
                  <a:lnTo>
                    <a:pt x="27190" y="22555"/>
                  </a:lnTo>
                  <a:lnTo>
                    <a:pt x="15290" y="10782"/>
                  </a:lnTo>
                  <a:close/>
                </a:path>
                <a:path w="102235" h="100964">
                  <a:moveTo>
                    <a:pt x="83125" y="31127"/>
                  </a:moveTo>
                  <a:lnTo>
                    <a:pt x="74739" y="31127"/>
                  </a:lnTo>
                  <a:lnTo>
                    <a:pt x="90944" y="47307"/>
                  </a:lnTo>
                  <a:lnTo>
                    <a:pt x="99517" y="47307"/>
                  </a:lnTo>
                  <a:lnTo>
                    <a:pt x="83125" y="31127"/>
                  </a:lnTo>
                  <a:close/>
                </a:path>
                <a:path w="102235" h="100964">
                  <a:moveTo>
                    <a:pt x="54165" y="10782"/>
                  </a:moveTo>
                  <a:lnTo>
                    <a:pt x="48044" y="10782"/>
                  </a:lnTo>
                  <a:lnTo>
                    <a:pt x="48044" y="38239"/>
                  </a:lnTo>
                  <a:lnTo>
                    <a:pt x="46799" y="38481"/>
                  </a:lnTo>
                  <a:lnTo>
                    <a:pt x="45834" y="39204"/>
                  </a:lnTo>
                  <a:lnTo>
                    <a:pt x="44589" y="39725"/>
                  </a:lnTo>
                  <a:lnTo>
                    <a:pt x="66150" y="39725"/>
                  </a:lnTo>
                  <a:lnTo>
                    <a:pt x="66403" y="39471"/>
                  </a:lnTo>
                  <a:lnTo>
                    <a:pt x="57810" y="39471"/>
                  </a:lnTo>
                  <a:lnTo>
                    <a:pt x="56883" y="38722"/>
                  </a:lnTo>
                  <a:lnTo>
                    <a:pt x="55625" y="38239"/>
                  </a:lnTo>
                  <a:lnTo>
                    <a:pt x="54165" y="37998"/>
                  </a:lnTo>
                  <a:lnTo>
                    <a:pt x="54165" y="10782"/>
                  </a:lnTo>
                  <a:close/>
                </a:path>
                <a:path w="102235" h="100964">
                  <a:moveTo>
                    <a:pt x="99738" y="6388"/>
                  </a:moveTo>
                  <a:lnTo>
                    <a:pt x="90944" y="6388"/>
                  </a:lnTo>
                  <a:lnTo>
                    <a:pt x="57810" y="39471"/>
                  </a:lnTo>
                  <a:lnTo>
                    <a:pt x="66403" y="39471"/>
                  </a:lnTo>
                  <a:lnTo>
                    <a:pt x="74739" y="31127"/>
                  </a:lnTo>
                  <a:lnTo>
                    <a:pt x="83125" y="31127"/>
                  </a:lnTo>
                  <a:lnTo>
                    <a:pt x="78917" y="26974"/>
                  </a:lnTo>
                  <a:lnTo>
                    <a:pt x="99738" y="6388"/>
                  </a:lnTo>
                  <a:close/>
                </a:path>
                <a:path w="102235" h="100964">
                  <a:moveTo>
                    <a:pt x="99504" y="241"/>
                  </a:moveTo>
                  <a:lnTo>
                    <a:pt x="50241" y="241"/>
                  </a:lnTo>
                  <a:lnTo>
                    <a:pt x="49250" y="495"/>
                  </a:lnTo>
                  <a:lnTo>
                    <a:pt x="48806" y="1206"/>
                  </a:lnTo>
                  <a:lnTo>
                    <a:pt x="27190" y="22555"/>
                  </a:lnTo>
                  <a:lnTo>
                    <a:pt x="36280" y="22555"/>
                  </a:lnTo>
                  <a:lnTo>
                    <a:pt x="48044" y="10782"/>
                  </a:lnTo>
                  <a:lnTo>
                    <a:pt x="54165" y="10782"/>
                  </a:lnTo>
                  <a:lnTo>
                    <a:pt x="54165" y="6388"/>
                  </a:lnTo>
                  <a:lnTo>
                    <a:pt x="99738" y="6388"/>
                  </a:lnTo>
                  <a:lnTo>
                    <a:pt x="101485" y="4660"/>
                  </a:lnTo>
                  <a:lnTo>
                    <a:pt x="101726" y="3429"/>
                  </a:lnTo>
                  <a:lnTo>
                    <a:pt x="100736" y="965"/>
                  </a:lnTo>
                  <a:lnTo>
                    <a:pt x="99504" y="241"/>
                  </a:lnTo>
                  <a:close/>
                </a:path>
              </a:pathLst>
            </a:custGeom>
            <a:solidFill>
              <a:srgbClr val="69BB91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5" name="object 355">
              <a:extLst>
                <a:ext uri="{FF2B5EF4-FFF2-40B4-BE49-F238E27FC236}">
                  <a16:creationId xmlns:a16="http://schemas.microsoft.com/office/drawing/2014/main" xmlns="" id="{CDE8D594-6E2D-4D31-86FE-2D2C18115B52}"/>
                </a:ext>
              </a:extLst>
            </p:cNvPr>
            <p:cNvSpPr/>
            <p:nvPr/>
          </p:nvSpPr>
          <p:spPr>
            <a:xfrm>
              <a:off x="5227182" y="5406943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4406" y="0"/>
                  </a:moveTo>
                  <a:lnTo>
                    <a:pt x="2451" y="0"/>
                  </a:lnTo>
                  <a:lnTo>
                    <a:pt x="0" y="2463"/>
                  </a:lnTo>
                  <a:lnTo>
                    <a:pt x="0" y="4432"/>
                  </a:lnTo>
                  <a:lnTo>
                    <a:pt x="10071" y="14465"/>
                  </a:lnTo>
                  <a:lnTo>
                    <a:pt x="10540" y="14973"/>
                  </a:lnTo>
                  <a:lnTo>
                    <a:pt x="11531" y="15455"/>
                  </a:lnTo>
                  <a:lnTo>
                    <a:pt x="12992" y="15455"/>
                  </a:lnTo>
                  <a:lnTo>
                    <a:pt x="13728" y="15214"/>
                  </a:lnTo>
                  <a:lnTo>
                    <a:pt x="15697" y="13271"/>
                  </a:lnTo>
                  <a:lnTo>
                    <a:pt x="15697" y="11315"/>
                  </a:lnTo>
                  <a:lnTo>
                    <a:pt x="14477" y="10045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rgbClr val="69BB91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6" name="object 356">
              <a:extLst>
                <a:ext uri="{FF2B5EF4-FFF2-40B4-BE49-F238E27FC236}">
                  <a16:creationId xmlns:a16="http://schemas.microsoft.com/office/drawing/2014/main" xmlns="" id="{1FBEC94A-7690-4BC2-B86D-E6ACD1417764}"/>
                </a:ext>
              </a:extLst>
            </p:cNvPr>
            <p:cNvSpPr/>
            <p:nvPr/>
          </p:nvSpPr>
          <p:spPr>
            <a:xfrm>
              <a:off x="5241667" y="5421660"/>
              <a:ext cx="8890" cy="8890"/>
            </a:xfrm>
            <a:custGeom>
              <a:avLst/>
              <a:gdLst/>
              <a:ahLst/>
              <a:cxnLst/>
              <a:rect l="l" t="t" r="r" b="b"/>
              <a:pathLst>
                <a:path w="8889" h="8889">
                  <a:moveTo>
                    <a:pt x="4394" y="0"/>
                  </a:moveTo>
                  <a:lnTo>
                    <a:pt x="2412" y="0"/>
                  </a:lnTo>
                  <a:lnTo>
                    <a:pt x="0" y="2476"/>
                  </a:lnTo>
                  <a:lnTo>
                    <a:pt x="0" y="4419"/>
                  </a:lnTo>
                  <a:lnTo>
                    <a:pt x="2920" y="7378"/>
                  </a:lnTo>
                  <a:lnTo>
                    <a:pt x="3416" y="7848"/>
                  </a:lnTo>
                  <a:lnTo>
                    <a:pt x="4394" y="8343"/>
                  </a:lnTo>
                  <a:lnTo>
                    <a:pt x="5880" y="8343"/>
                  </a:lnTo>
                  <a:lnTo>
                    <a:pt x="6591" y="8102"/>
                  </a:lnTo>
                  <a:lnTo>
                    <a:pt x="7340" y="7378"/>
                  </a:lnTo>
                  <a:lnTo>
                    <a:pt x="8572" y="5892"/>
                  </a:lnTo>
                  <a:lnTo>
                    <a:pt x="8572" y="4178"/>
                  </a:lnTo>
                  <a:lnTo>
                    <a:pt x="4394" y="0"/>
                  </a:lnTo>
                  <a:close/>
                </a:path>
              </a:pathLst>
            </a:custGeom>
            <a:solidFill>
              <a:srgbClr val="69BB91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7" name="object 357">
              <a:extLst>
                <a:ext uri="{FF2B5EF4-FFF2-40B4-BE49-F238E27FC236}">
                  <a16:creationId xmlns:a16="http://schemas.microsoft.com/office/drawing/2014/main" xmlns="" id="{FCE68A7D-8DC3-4858-8125-C2947B44B0F1}"/>
                </a:ext>
              </a:extLst>
            </p:cNvPr>
            <p:cNvSpPr/>
            <p:nvPr/>
          </p:nvSpPr>
          <p:spPr>
            <a:xfrm>
              <a:off x="5208069" y="5455745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884"/>
                  </a:lnTo>
                </a:path>
              </a:pathLst>
            </a:custGeom>
            <a:ln w="7645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18" name="object 358">
              <a:extLst>
                <a:ext uri="{FF2B5EF4-FFF2-40B4-BE49-F238E27FC236}">
                  <a16:creationId xmlns:a16="http://schemas.microsoft.com/office/drawing/2014/main" xmlns="" id="{61F1B67B-9C8B-4315-AB56-C4D9947669AB}"/>
                </a:ext>
              </a:extLst>
            </p:cNvPr>
            <p:cNvSpPr/>
            <p:nvPr/>
          </p:nvSpPr>
          <p:spPr>
            <a:xfrm>
              <a:off x="5101712" y="5291290"/>
              <a:ext cx="215265" cy="212090"/>
            </a:xfrm>
            <a:custGeom>
              <a:avLst/>
              <a:gdLst/>
              <a:ahLst/>
              <a:cxnLst/>
              <a:rect l="l" t="t" r="r" b="b"/>
              <a:pathLst>
                <a:path w="215264" h="212089">
                  <a:moveTo>
                    <a:pt x="99479" y="0"/>
                  </a:moveTo>
                  <a:lnTo>
                    <a:pt x="58982" y="9929"/>
                  </a:lnTo>
                  <a:lnTo>
                    <a:pt x="28241" y="33458"/>
                  </a:lnTo>
                  <a:lnTo>
                    <a:pt x="7723" y="66675"/>
                  </a:lnTo>
                  <a:lnTo>
                    <a:pt x="0" y="106823"/>
                  </a:lnTo>
                  <a:lnTo>
                    <a:pt x="712" y="121269"/>
                  </a:lnTo>
                  <a:lnTo>
                    <a:pt x="14247" y="159775"/>
                  </a:lnTo>
                  <a:lnTo>
                    <a:pt x="40623" y="190021"/>
                  </a:lnTo>
                  <a:lnTo>
                    <a:pt x="76749" y="208700"/>
                  </a:lnTo>
                  <a:lnTo>
                    <a:pt x="90423" y="211784"/>
                  </a:lnTo>
                  <a:lnTo>
                    <a:pt x="92607" y="211784"/>
                  </a:lnTo>
                  <a:lnTo>
                    <a:pt x="87139" y="203908"/>
                  </a:lnTo>
                  <a:lnTo>
                    <a:pt x="74693" y="200491"/>
                  </a:lnTo>
                  <a:lnTo>
                    <a:pt x="32969" y="171528"/>
                  </a:lnTo>
                  <a:lnTo>
                    <a:pt x="13047" y="135066"/>
                  </a:lnTo>
                  <a:lnTo>
                    <a:pt x="6737" y="104445"/>
                  </a:lnTo>
                  <a:lnTo>
                    <a:pt x="7831" y="91014"/>
                  </a:lnTo>
                  <a:lnTo>
                    <a:pt x="21266" y="54179"/>
                  </a:lnTo>
                  <a:lnTo>
                    <a:pt x="47682" y="25406"/>
                  </a:lnTo>
                  <a:lnTo>
                    <a:pt x="84190" y="8386"/>
                  </a:lnTo>
                  <a:lnTo>
                    <a:pt x="111624" y="5603"/>
                  </a:lnTo>
                  <a:lnTo>
                    <a:pt x="139304" y="5603"/>
                  </a:lnTo>
                  <a:lnTo>
                    <a:pt x="128579" y="2745"/>
                  </a:lnTo>
                  <a:lnTo>
                    <a:pt x="114400" y="614"/>
                  </a:lnTo>
                  <a:lnTo>
                    <a:pt x="99479" y="0"/>
                  </a:lnTo>
                  <a:close/>
                </a:path>
                <a:path w="215264" h="212089">
                  <a:moveTo>
                    <a:pt x="139304" y="5603"/>
                  </a:moveTo>
                  <a:lnTo>
                    <a:pt x="111624" y="5603"/>
                  </a:lnTo>
                  <a:lnTo>
                    <a:pt x="124782" y="7028"/>
                  </a:lnTo>
                  <a:lnTo>
                    <a:pt x="137447" y="10150"/>
                  </a:lnTo>
                  <a:lnTo>
                    <a:pt x="171201" y="28831"/>
                  </a:lnTo>
                  <a:lnTo>
                    <a:pt x="195884" y="59655"/>
                  </a:lnTo>
                  <a:lnTo>
                    <a:pt x="208018" y="100268"/>
                  </a:lnTo>
                  <a:lnTo>
                    <a:pt x="207843" y="113869"/>
                  </a:lnTo>
                  <a:lnTo>
                    <a:pt x="196903" y="151696"/>
                  </a:lnTo>
                  <a:lnTo>
                    <a:pt x="172612" y="182087"/>
                  </a:lnTo>
                  <a:lnTo>
                    <a:pt x="137887" y="201217"/>
                  </a:lnTo>
                  <a:lnTo>
                    <a:pt x="124497" y="204430"/>
                  </a:lnTo>
                  <a:lnTo>
                    <a:pt x="122541" y="204926"/>
                  </a:lnTo>
                  <a:lnTo>
                    <a:pt x="121297" y="206640"/>
                  </a:lnTo>
                  <a:lnTo>
                    <a:pt x="121805" y="210552"/>
                  </a:lnTo>
                  <a:lnTo>
                    <a:pt x="123761" y="211784"/>
                  </a:lnTo>
                  <a:lnTo>
                    <a:pt x="168709" y="193924"/>
                  </a:lnTo>
                  <a:lnTo>
                    <a:pt x="195529" y="166643"/>
                  </a:lnTo>
                  <a:lnTo>
                    <a:pt x="211403" y="130687"/>
                  </a:lnTo>
                  <a:lnTo>
                    <a:pt x="214719" y="103163"/>
                  </a:lnTo>
                  <a:lnTo>
                    <a:pt x="213931" y="88620"/>
                  </a:lnTo>
                  <a:lnTo>
                    <a:pt x="194098" y="42580"/>
                  </a:lnTo>
                  <a:lnTo>
                    <a:pt x="154429" y="11214"/>
                  </a:lnTo>
                  <a:lnTo>
                    <a:pt x="141946" y="6307"/>
                  </a:lnTo>
                  <a:lnTo>
                    <a:pt x="139304" y="5603"/>
                  </a:lnTo>
                  <a:close/>
                </a:path>
              </a:pathLst>
            </a:custGeom>
            <a:solidFill>
              <a:srgbClr val="69BB91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EE19D8F7-AEB3-40DF-A868-00B8ABBB3EBF}"/>
              </a:ext>
            </a:extLst>
          </p:cNvPr>
          <p:cNvGrpSpPr/>
          <p:nvPr/>
        </p:nvGrpSpPr>
        <p:grpSpPr>
          <a:xfrm>
            <a:off x="2912906" y="1071106"/>
            <a:ext cx="401410" cy="340408"/>
            <a:chOff x="2512517" y="5290684"/>
            <a:chExt cx="255270" cy="221500"/>
          </a:xfrm>
        </p:grpSpPr>
        <p:sp>
          <p:nvSpPr>
            <p:cNvPr id="20" name="object 359">
              <a:extLst>
                <a:ext uri="{FF2B5EF4-FFF2-40B4-BE49-F238E27FC236}">
                  <a16:creationId xmlns:a16="http://schemas.microsoft.com/office/drawing/2014/main" xmlns="" id="{24BD3C6A-DFD2-4B36-94FE-BC9A26974E8C}"/>
                </a:ext>
              </a:extLst>
            </p:cNvPr>
            <p:cNvSpPr/>
            <p:nvPr/>
          </p:nvSpPr>
          <p:spPr>
            <a:xfrm>
              <a:off x="2560322" y="5472814"/>
              <a:ext cx="160020" cy="39370"/>
            </a:xfrm>
            <a:custGeom>
              <a:avLst/>
              <a:gdLst/>
              <a:ahLst/>
              <a:cxnLst/>
              <a:rect l="l" t="t" r="r" b="b"/>
              <a:pathLst>
                <a:path w="160019" h="39370">
                  <a:moveTo>
                    <a:pt x="5130" y="495"/>
                  </a:moveTo>
                  <a:lnTo>
                    <a:pt x="2933" y="495"/>
                  </a:lnTo>
                  <a:lnTo>
                    <a:pt x="0" y="3429"/>
                  </a:lnTo>
                  <a:lnTo>
                    <a:pt x="0" y="5626"/>
                  </a:lnTo>
                  <a:lnTo>
                    <a:pt x="5880" y="11506"/>
                  </a:lnTo>
                  <a:lnTo>
                    <a:pt x="42285" y="32711"/>
                  </a:lnTo>
                  <a:lnTo>
                    <a:pt x="79654" y="39217"/>
                  </a:lnTo>
                  <a:lnTo>
                    <a:pt x="88520" y="38858"/>
                  </a:lnTo>
                  <a:lnTo>
                    <a:pt x="101247" y="37078"/>
                  </a:lnTo>
                  <a:lnTo>
                    <a:pt x="113706" y="33827"/>
                  </a:lnTo>
                  <a:lnTo>
                    <a:pt x="118346" y="32019"/>
                  </a:lnTo>
                  <a:lnTo>
                    <a:pt x="77764" y="32019"/>
                  </a:lnTo>
                  <a:lnTo>
                    <a:pt x="65753" y="31110"/>
                  </a:lnTo>
                  <a:lnTo>
                    <a:pt x="20104" y="13246"/>
                  </a:lnTo>
                  <a:lnTo>
                    <a:pt x="10794" y="6121"/>
                  </a:lnTo>
                  <a:lnTo>
                    <a:pt x="5130" y="495"/>
                  </a:lnTo>
                  <a:close/>
                </a:path>
                <a:path w="160019" h="39370">
                  <a:moveTo>
                    <a:pt x="156667" y="0"/>
                  </a:moveTo>
                  <a:lnTo>
                    <a:pt x="154457" y="0"/>
                  </a:lnTo>
                  <a:lnTo>
                    <a:pt x="145318" y="8415"/>
                  </a:lnTo>
                  <a:lnTo>
                    <a:pt x="135216" y="15755"/>
                  </a:lnTo>
                  <a:lnTo>
                    <a:pt x="89767" y="31527"/>
                  </a:lnTo>
                  <a:lnTo>
                    <a:pt x="77764" y="32019"/>
                  </a:lnTo>
                  <a:lnTo>
                    <a:pt x="118346" y="32019"/>
                  </a:lnTo>
                  <a:lnTo>
                    <a:pt x="158114" y="6616"/>
                  </a:lnTo>
                  <a:lnTo>
                    <a:pt x="159600" y="5143"/>
                  </a:lnTo>
                  <a:lnTo>
                    <a:pt x="159600" y="2946"/>
                  </a:lnTo>
                  <a:lnTo>
                    <a:pt x="156667" y="0"/>
                  </a:lnTo>
                  <a:close/>
                </a:path>
              </a:pathLst>
            </a:custGeom>
            <a:solidFill>
              <a:srgbClr val="44B6BD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1" name="object 360">
              <a:extLst>
                <a:ext uri="{FF2B5EF4-FFF2-40B4-BE49-F238E27FC236}">
                  <a16:creationId xmlns:a16="http://schemas.microsoft.com/office/drawing/2014/main" xmlns="" id="{D842C49A-5EAD-4BBD-9C7F-7E68B941260F}"/>
                </a:ext>
              </a:extLst>
            </p:cNvPr>
            <p:cNvSpPr/>
            <p:nvPr/>
          </p:nvSpPr>
          <p:spPr>
            <a:xfrm>
              <a:off x="2529037" y="5290684"/>
              <a:ext cx="222885" cy="146050"/>
            </a:xfrm>
            <a:custGeom>
              <a:avLst/>
              <a:gdLst/>
              <a:ahLst/>
              <a:cxnLst/>
              <a:rect l="l" t="t" r="r" b="b"/>
              <a:pathLst>
                <a:path w="222885" h="146050">
                  <a:moveTo>
                    <a:pt x="110324" y="0"/>
                  </a:moveTo>
                  <a:lnTo>
                    <a:pt x="69420" y="7147"/>
                  </a:lnTo>
                  <a:lnTo>
                    <a:pt x="36882" y="27598"/>
                  </a:lnTo>
                  <a:lnTo>
                    <a:pt x="12718" y="58536"/>
                  </a:lnTo>
                  <a:lnTo>
                    <a:pt x="0" y="106062"/>
                  </a:lnTo>
                  <a:lnTo>
                    <a:pt x="270" y="118455"/>
                  </a:lnTo>
                  <a:lnTo>
                    <a:pt x="1943" y="130849"/>
                  </a:lnTo>
                  <a:lnTo>
                    <a:pt x="5032" y="143144"/>
                  </a:lnTo>
                  <a:lnTo>
                    <a:pt x="5540" y="144846"/>
                  </a:lnTo>
                  <a:lnTo>
                    <a:pt x="7000" y="145849"/>
                  </a:lnTo>
                  <a:lnTo>
                    <a:pt x="9210" y="145849"/>
                  </a:lnTo>
                  <a:lnTo>
                    <a:pt x="10201" y="145595"/>
                  </a:lnTo>
                  <a:lnTo>
                    <a:pt x="12169" y="144846"/>
                  </a:lnTo>
                  <a:lnTo>
                    <a:pt x="13135" y="142890"/>
                  </a:lnTo>
                  <a:lnTo>
                    <a:pt x="11237" y="136040"/>
                  </a:lnTo>
                  <a:lnTo>
                    <a:pt x="8960" y="124834"/>
                  </a:lnTo>
                  <a:lnTo>
                    <a:pt x="8022" y="113474"/>
                  </a:lnTo>
                  <a:lnTo>
                    <a:pt x="8476" y="101953"/>
                  </a:lnTo>
                  <a:lnTo>
                    <a:pt x="10375" y="90263"/>
                  </a:lnTo>
                  <a:lnTo>
                    <a:pt x="25286" y="54110"/>
                  </a:lnTo>
                  <a:lnTo>
                    <a:pt x="51447" y="25805"/>
                  </a:lnTo>
                  <a:lnTo>
                    <a:pt x="87897" y="9765"/>
                  </a:lnTo>
                  <a:lnTo>
                    <a:pt x="115016" y="6260"/>
                  </a:lnTo>
                  <a:lnTo>
                    <a:pt x="149907" y="6260"/>
                  </a:lnTo>
                  <a:lnTo>
                    <a:pt x="146923" y="5124"/>
                  </a:lnTo>
                  <a:lnTo>
                    <a:pt x="135490" y="2191"/>
                  </a:lnTo>
                  <a:lnTo>
                    <a:pt x="123314" y="466"/>
                  </a:lnTo>
                  <a:lnTo>
                    <a:pt x="110324" y="0"/>
                  </a:lnTo>
                  <a:close/>
                </a:path>
                <a:path w="222885" h="146050">
                  <a:moveTo>
                    <a:pt x="149907" y="6260"/>
                  </a:moveTo>
                  <a:lnTo>
                    <a:pt x="115016" y="6260"/>
                  </a:lnTo>
                  <a:lnTo>
                    <a:pt x="127054" y="7445"/>
                  </a:lnTo>
                  <a:lnTo>
                    <a:pt x="139045" y="10137"/>
                  </a:lnTo>
                  <a:lnTo>
                    <a:pt x="174476" y="27498"/>
                  </a:lnTo>
                  <a:lnTo>
                    <a:pt x="205436" y="66045"/>
                  </a:lnTo>
                  <a:lnTo>
                    <a:pt x="215095" y="114022"/>
                  </a:lnTo>
                  <a:lnTo>
                    <a:pt x="213830" y="126531"/>
                  </a:lnTo>
                  <a:lnTo>
                    <a:pt x="211001" y="138991"/>
                  </a:lnTo>
                  <a:lnTo>
                    <a:pt x="210239" y="140934"/>
                  </a:lnTo>
                  <a:lnTo>
                    <a:pt x="211470" y="143144"/>
                  </a:lnTo>
                  <a:lnTo>
                    <a:pt x="213439" y="143639"/>
                  </a:lnTo>
                  <a:lnTo>
                    <a:pt x="215407" y="144389"/>
                  </a:lnTo>
                  <a:lnTo>
                    <a:pt x="217592" y="143144"/>
                  </a:lnTo>
                  <a:lnTo>
                    <a:pt x="220147" y="133102"/>
                  </a:lnTo>
                  <a:lnTo>
                    <a:pt x="222003" y="121280"/>
                  </a:lnTo>
                  <a:lnTo>
                    <a:pt x="222515" y="109435"/>
                  </a:lnTo>
                  <a:lnTo>
                    <a:pt x="221690" y="97643"/>
                  </a:lnTo>
                  <a:lnTo>
                    <a:pt x="205165" y="52538"/>
                  </a:lnTo>
                  <a:lnTo>
                    <a:pt x="179089" y="23025"/>
                  </a:lnTo>
                  <a:lnTo>
                    <a:pt x="157679" y="9217"/>
                  </a:lnTo>
                  <a:lnTo>
                    <a:pt x="149907" y="6260"/>
                  </a:lnTo>
                  <a:close/>
                </a:path>
              </a:pathLst>
            </a:custGeom>
            <a:solidFill>
              <a:srgbClr val="44B6BD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2" name="object 361">
              <a:extLst>
                <a:ext uri="{FF2B5EF4-FFF2-40B4-BE49-F238E27FC236}">
                  <a16:creationId xmlns:a16="http://schemas.microsoft.com/office/drawing/2014/main" xmlns="" id="{07A71A18-4E7F-4285-81F8-3605895D001B}"/>
                </a:ext>
              </a:extLst>
            </p:cNvPr>
            <p:cNvSpPr/>
            <p:nvPr/>
          </p:nvSpPr>
          <p:spPr>
            <a:xfrm>
              <a:off x="2623339" y="5392646"/>
              <a:ext cx="33655" cy="45720"/>
            </a:xfrm>
            <a:custGeom>
              <a:avLst/>
              <a:gdLst/>
              <a:ahLst/>
              <a:cxnLst/>
              <a:rect l="l" t="t" r="r" b="b"/>
              <a:pathLst>
                <a:path w="33655" h="45720">
                  <a:moveTo>
                    <a:pt x="30456" y="12496"/>
                  </a:moveTo>
                  <a:lnTo>
                    <a:pt x="13931" y="12496"/>
                  </a:lnTo>
                  <a:lnTo>
                    <a:pt x="13931" y="43891"/>
                  </a:lnTo>
                  <a:lnTo>
                    <a:pt x="15417" y="45580"/>
                  </a:lnTo>
                  <a:lnTo>
                    <a:pt x="19354" y="45580"/>
                  </a:lnTo>
                  <a:lnTo>
                    <a:pt x="20815" y="43891"/>
                  </a:lnTo>
                  <a:lnTo>
                    <a:pt x="20574" y="41681"/>
                  </a:lnTo>
                  <a:lnTo>
                    <a:pt x="20574" y="13246"/>
                  </a:lnTo>
                  <a:lnTo>
                    <a:pt x="31177" y="13246"/>
                  </a:lnTo>
                  <a:lnTo>
                    <a:pt x="30456" y="12496"/>
                  </a:lnTo>
                  <a:close/>
                </a:path>
                <a:path w="33655" h="45720">
                  <a:moveTo>
                    <a:pt x="17907" y="0"/>
                  </a:moveTo>
                  <a:lnTo>
                    <a:pt x="15913" y="0"/>
                  </a:lnTo>
                  <a:lnTo>
                    <a:pt x="14935" y="495"/>
                  </a:lnTo>
                  <a:lnTo>
                    <a:pt x="14185" y="1206"/>
                  </a:lnTo>
                  <a:lnTo>
                    <a:pt x="1460" y="15214"/>
                  </a:lnTo>
                  <a:lnTo>
                    <a:pt x="0" y="16916"/>
                  </a:lnTo>
                  <a:lnTo>
                    <a:pt x="215" y="19113"/>
                  </a:lnTo>
                  <a:lnTo>
                    <a:pt x="1689" y="20586"/>
                  </a:lnTo>
                  <a:lnTo>
                    <a:pt x="2184" y="21335"/>
                  </a:lnTo>
                  <a:lnTo>
                    <a:pt x="3175" y="21577"/>
                  </a:lnTo>
                  <a:lnTo>
                    <a:pt x="5118" y="21577"/>
                  </a:lnTo>
                  <a:lnTo>
                    <a:pt x="6121" y="21081"/>
                  </a:lnTo>
                  <a:lnTo>
                    <a:pt x="6858" y="20345"/>
                  </a:lnTo>
                  <a:lnTo>
                    <a:pt x="13931" y="12496"/>
                  </a:lnTo>
                  <a:lnTo>
                    <a:pt x="30456" y="12496"/>
                  </a:lnTo>
                  <a:lnTo>
                    <a:pt x="19596" y="1206"/>
                  </a:lnTo>
                  <a:lnTo>
                    <a:pt x="19100" y="495"/>
                  </a:lnTo>
                  <a:lnTo>
                    <a:pt x="17907" y="0"/>
                  </a:lnTo>
                  <a:close/>
                </a:path>
                <a:path w="33655" h="45720">
                  <a:moveTo>
                    <a:pt x="31177" y="13246"/>
                  </a:moveTo>
                  <a:lnTo>
                    <a:pt x="20574" y="13246"/>
                  </a:lnTo>
                  <a:lnTo>
                    <a:pt x="26695" y="19608"/>
                  </a:lnTo>
                  <a:lnTo>
                    <a:pt x="27432" y="20345"/>
                  </a:lnTo>
                  <a:lnTo>
                    <a:pt x="28422" y="20827"/>
                  </a:lnTo>
                  <a:lnTo>
                    <a:pt x="30391" y="20827"/>
                  </a:lnTo>
                  <a:lnTo>
                    <a:pt x="31369" y="20586"/>
                  </a:lnTo>
                  <a:lnTo>
                    <a:pt x="32842" y="19113"/>
                  </a:lnTo>
                  <a:lnTo>
                    <a:pt x="33312" y="18160"/>
                  </a:lnTo>
                  <a:lnTo>
                    <a:pt x="33312" y="16167"/>
                  </a:lnTo>
                  <a:lnTo>
                    <a:pt x="33070" y="15214"/>
                  </a:lnTo>
                  <a:lnTo>
                    <a:pt x="31177" y="13246"/>
                  </a:lnTo>
                  <a:close/>
                </a:path>
              </a:pathLst>
            </a:custGeom>
            <a:solidFill>
              <a:srgbClr val="44B6BD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3" name="object 362">
              <a:extLst>
                <a:ext uri="{FF2B5EF4-FFF2-40B4-BE49-F238E27FC236}">
                  <a16:creationId xmlns:a16="http://schemas.microsoft.com/office/drawing/2014/main" xmlns="" id="{F946B5CD-4C1F-4DD3-9CF7-2974727BF7BC}"/>
                </a:ext>
              </a:extLst>
            </p:cNvPr>
            <p:cNvSpPr/>
            <p:nvPr/>
          </p:nvSpPr>
          <p:spPr>
            <a:xfrm>
              <a:off x="2546586" y="5319575"/>
              <a:ext cx="187325" cy="106680"/>
            </a:xfrm>
            <a:custGeom>
              <a:avLst/>
              <a:gdLst/>
              <a:ahLst/>
              <a:cxnLst/>
              <a:rect l="l" t="t" r="r" b="b"/>
              <a:pathLst>
                <a:path w="187325" h="106679">
                  <a:moveTo>
                    <a:pt x="57873" y="0"/>
                  </a:moveTo>
                  <a:lnTo>
                    <a:pt x="55410" y="0"/>
                  </a:lnTo>
                  <a:lnTo>
                    <a:pt x="54914" y="254"/>
                  </a:lnTo>
                  <a:lnTo>
                    <a:pt x="53936" y="495"/>
                  </a:lnTo>
                  <a:lnTo>
                    <a:pt x="53454" y="1244"/>
                  </a:lnTo>
                  <a:lnTo>
                    <a:pt x="52476" y="3187"/>
                  </a:lnTo>
                  <a:lnTo>
                    <a:pt x="52476" y="4165"/>
                  </a:lnTo>
                  <a:lnTo>
                    <a:pt x="52959" y="5156"/>
                  </a:lnTo>
                  <a:lnTo>
                    <a:pt x="60312" y="22313"/>
                  </a:lnTo>
                  <a:lnTo>
                    <a:pt x="60794" y="23545"/>
                  </a:lnTo>
                  <a:lnTo>
                    <a:pt x="62280" y="24511"/>
                  </a:lnTo>
                  <a:lnTo>
                    <a:pt x="64706" y="24511"/>
                  </a:lnTo>
                  <a:lnTo>
                    <a:pt x="65214" y="24282"/>
                  </a:lnTo>
                  <a:lnTo>
                    <a:pt x="67195" y="23545"/>
                  </a:lnTo>
                  <a:lnTo>
                    <a:pt x="67919" y="21348"/>
                  </a:lnTo>
                  <a:lnTo>
                    <a:pt x="67195" y="19367"/>
                  </a:lnTo>
                  <a:lnTo>
                    <a:pt x="59321" y="1003"/>
                  </a:lnTo>
                  <a:lnTo>
                    <a:pt x="57873" y="0"/>
                  </a:lnTo>
                  <a:close/>
                </a:path>
                <a:path w="187325" h="106679">
                  <a:moveTo>
                    <a:pt x="131648" y="0"/>
                  </a:moveTo>
                  <a:lnTo>
                    <a:pt x="129197" y="0"/>
                  </a:lnTo>
                  <a:lnTo>
                    <a:pt x="127736" y="736"/>
                  </a:lnTo>
                  <a:lnTo>
                    <a:pt x="127228" y="2209"/>
                  </a:lnTo>
                  <a:lnTo>
                    <a:pt x="119888" y="19367"/>
                  </a:lnTo>
                  <a:lnTo>
                    <a:pt x="118897" y="21348"/>
                  </a:lnTo>
                  <a:lnTo>
                    <a:pt x="119888" y="23545"/>
                  </a:lnTo>
                  <a:lnTo>
                    <a:pt x="121856" y="24282"/>
                  </a:lnTo>
                  <a:lnTo>
                    <a:pt x="122339" y="24511"/>
                  </a:lnTo>
                  <a:lnTo>
                    <a:pt x="124777" y="24511"/>
                  </a:lnTo>
                  <a:lnTo>
                    <a:pt x="126263" y="23787"/>
                  </a:lnTo>
                  <a:lnTo>
                    <a:pt x="126746" y="22313"/>
                  </a:lnTo>
                  <a:lnTo>
                    <a:pt x="134112" y="5156"/>
                  </a:lnTo>
                  <a:lnTo>
                    <a:pt x="134848" y="3187"/>
                  </a:lnTo>
                  <a:lnTo>
                    <a:pt x="134112" y="1003"/>
                  </a:lnTo>
                  <a:lnTo>
                    <a:pt x="132168" y="254"/>
                  </a:lnTo>
                  <a:lnTo>
                    <a:pt x="131648" y="0"/>
                  </a:lnTo>
                  <a:close/>
                </a:path>
                <a:path w="187325" h="106679">
                  <a:moveTo>
                    <a:pt x="4889" y="51498"/>
                  </a:moveTo>
                  <a:lnTo>
                    <a:pt x="2438" y="51498"/>
                  </a:lnTo>
                  <a:lnTo>
                    <a:pt x="977" y="52476"/>
                  </a:lnTo>
                  <a:lnTo>
                    <a:pt x="495" y="53936"/>
                  </a:lnTo>
                  <a:lnTo>
                    <a:pt x="0" y="54914"/>
                  </a:lnTo>
                  <a:lnTo>
                    <a:pt x="0" y="55905"/>
                  </a:lnTo>
                  <a:lnTo>
                    <a:pt x="495" y="56896"/>
                  </a:lnTo>
                  <a:lnTo>
                    <a:pt x="736" y="57861"/>
                  </a:lnTo>
                  <a:lnTo>
                    <a:pt x="1473" y="58356"/>
                  </a:lnTo>
                  <a:lnTo>
                    <a:pt x="2438" y="58851"/>
                  </a:lnTo>
                  <a:lnTo>
                    <a:pt x="19862" y="65951"/>
                  </a:lnTo>
                  <a:lnTo>
                    <a:pt x="20358" y="66205"/>
                  </a:lnTo>
                  <a:lnTo>
                    <a:pt x="23050" y="66205"/>
                  </a:lnTo>
                  <a:lnTo>
                    <a:pt x="24282" y="65455"/>
                  </a:lnTo>
                  <a:lnTo>
                    <a:pt x="24777" y="63754"/>
                  </a:lnTo>
                  <a:lnTo>
                    <a:pt x="25234" y="62788"/>
                  </a:lnTo>
                  <a:lnTo>
                    <a:pt x="25234" y="61810"/>
                  </a:lnTo>
                  <a:lnTo>
                    <a:pt x="24777" y="60807"/>
                  </a:lnTo>
                  <a:lnTo>
                    <a:pt x="24523" y="60071"/>
                  </a:lnTo>
                  <a:lnTo>
                    <a:pt x="23774" y="59321"/>
                  </a:lnTo>
                  <a:lnTo>
                    <a:pt x="22796" y="58851"/>
                  </a:lnTo>
                  <a:lnTo>
                    <a:pt x="5397" y="51727"/>
                  </a:lnTo>
                  <a:lnTo>
                    <a:pt x="4889" y="51498"/>
                  </a:lnTo>
                  <a:close/>
                </a:path>
                <a:path w="187325" h="106679">
                  <a:moveTo>
                    <a:pt x="184619" y="51498"/>
                  </a:moveTo>
                  <a:lnTo>
                    <a:pt x="182156" y="51498"/>
                  </a:lnTo>
                  <a:lnTo>
                    <a:pt x="181673" y="51727"/>
                  </a:lnTo>
                  <a:lnTo>
                    <a:pt x="164261" y="58851"/>
                  </a:lnTo>
                  <a:lnTo>
                    <a:pt x="162547" y="59575"/>
                  </a:lnTo>
                  <a:lnTo>
                    <a:pt x="161569" y="61810"/>
                  </a:lnTo>
                  <a:lnTo>
                    <a:pt x="162293" y="63754"/>
                  </a:lnTo>
                  <a:lnTo>
                    <a:pt x="162788" y="65227"/>
                  </a:lnTo>
                  <a:lnTo>
                    <a:pt x="164261" y="66205"/>
                  </a:lnTo>
                  <a:lnTo>
                    <a:pt x="166471" y="66205"/>
                  </a:lnTo>
                  <a:lnTo>
                    <a:pt x="167195" y="65951"/>
                  </a:lnTo>
                  <a:lnTo>
                    <a:pt x="184619" y="58851"/>
                  </a:lnTo>
                  <a:lnTo>
                    <a:pt x="185356" y="58597"/>
                  </a:lnTo>
                  <a:lnTo>
                    <a:pt x="186080" y="57861"/>
                  </a:lnTo>
                  <a:lnTo>
                    <a:pt x="187071" y="55905"/>
                  </a:lnTo>
                  <a:lnTo>
                    <a:pt x="187071" y="54914"/>
                  </a:lnTo>
                  <a:lnTo>
                    <a:pt x="186563" y="53936"/>
                  </a:lnTo>
                  <a:lnTo>
                    <a:pt x="186080" y="52476"/>
                  </a:lnTo>
                  <a:lnTo>
                    <a:pt x="184619" y="51498"/>
                  </a:lnTo>
                  <a:close/>
                </a:path>
                <a:path w="187325" h="106679">
                  <a:moveTo>
                    <a:pt x="120628" y="44226"/>
                  </a:moveTo>
                  <a:lnTo>
                    <a:pt x="98955" y="44226"/>
                  </a:lnTo>
                  <a:lnTo>
                    <a:pt x="112726" y="47915"/>
                  </a:lnTo>
                  <a:lnTo>
                    <a:pt x="124551" y="55169"/>
                  </a:lnTo>
                  <a:lnTo>
                    <a:pt x="133789" y="65350"/>
                  </a:lnTo>
                  <a:lnTo>
                    <a:pt x="139801" y="77822"/>
                  </a:lnTo>
                  <a:lnTo>
                    <a:pt x="141947" y="91948"/>
                  </a:lnTo>
                  <a:lnTo>
                    <a:pt x="141912" y="95872"/>
                  </a:lnTo>
                  <a:lnTo>
                    <a:pt x="141706" y="98818"/>
                  </a:lnTo>
                  <a:lnTo>
                    <a:pt x="140728" y="102971"/>
                  </a:lnTo>
                  <a:lnTo>
                    <a:pt x="140970" y="104203"/>
                  </a:lnTo>
                  <a:lnTo>
                    <a:pt x="141465" y="104940"/>
                  </a:lnTo>
                  <a:lnTo>
                    <a:pt x="142201" y="105905"/>
                  </a:lnTo>
                  <a:lnTo>
                    <a:pt x="142951" y="106413"/>
                  </a:lnTo>
                  <a:lnTo>
                    <a:pt x="143903" y="106654"/>
                  </a:lnTo>
                  <a:lnTo>
                    <a:pt x="146367" y="106654"/>
                  </a:lnTo>
                  <a:lnTo>
                    <a:pt x="148069" y="105410"/>
                  </a:lnTo>
                  <a:lnTo>
                    <a:pt x="148310" y="103720"/>
                  </a:lnTo>
                  <a:lnTo>
                    <a:pt x="149072" y="99796"/>
                  </a:lnTo>
                  <a:lnTo>
                    <a:pt x="149555" y="95872"/>
                  </a:lnTo>
                  <a:lnTo>
                    <a:pt x="149196" y="85661"/>
                  </a:lnTo>
                  <a:lnTo>
                    <a:pt x="145918" y="72377"/>
                  </a:lnTo>
                  <a:lnTo>
                    <a:pt x="139505" y="60542"/>
                  </a:lnTo>
                  <a:lnTo>
                    <a:pt x="130315" y="50591"/>
                  </a:lnTo>
                  <a:lnTo>
                    <a:pt x="120628" y="44226"/>
                  </a:lnTo>
                  <a:close/>
                </a:path>
                <a:path w="187325" h="106679">
                  <a:moveTo>
                    <a:pt x="89617" y="36392"/>
                  </a:moveTo>
                  <a:lnTo>
                    <a:pt x="52144" y="53789"/>
                  </a:lnTo>
                  <a:lnTo>
                    <a:pt x="36779" y="91948"/>
                  </a:lnTo>
                  <a:lnTo>
                    <a:pt x="36779" y="95872"/>
                  </a:lnTo>
                  <a:lnTo>
                    <a:pt x="37274" y="99529"/>
                  </a:lnTo>
                  <a:lnTo>
                    <a:pt x="38011" y="103212"/>
                  </a:lnTo>
                  <a:lnTo>
                    <a:pt x="38227" y="104940"/>
                  </a:lnTo>
                  <a:lnTo>
                    <a:pt x="39966" y="106146"/>
                  </a:lnTo>
                  <a:lnTo>
                    <a:pt x="42418" y="106146"/>
                  </a:lnTo>
                  <a:lnTo>
                    <a:pt x="44361" y="105676"/>
                  </a:lnTo>
                  <a:lnTo>
                    <a:pt x="45859" y="103720"/>
                  </a:lnTo>
                  <a:lnTo>
                    <a:pt x="45351" y="101739"/>
                  </a:lnTo>
                  <a:lnTo>
                    <a:pt x="44615" y="98564"/>
                  </a:lnTo>
                  <a:lnTo>
                    <a:pt x="58121" y="59202"/>
                  </a:lnTo>
                  <a:lnTo>
                    <a:pt x="98955" y="44226"/>
                  </a:lnTo>
                  <a:lnTo>
                    <a:pt x="120628" y="44226"/>
                  </a:lnTo>
                  <a:lnTo>
                    <a:pt x="118700" y="42959"/>
                  </a:lnTo>
                  <a:lnTo>
                    <a:pt x="105016" y="38081"/>
                  </a:lnTo>
                  <a:lnTo>
                    <a:pt x="89617" y="36392"/>
                  </a:lnTo>
                  <a:close/>
                </a:path>
              </a:pathLst>
            </a:custGeom>
            <a:solidFill>
              <a:srgbClr val="44B6BD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4" name="object 363">
              <a:extLst>
                <a:ext uri="{FF2B5EF4-FFF2-40B4-BE49-F238E27FC236}">
                  <a16:creationId xmlns:a16="http://schemas.microsoft.com/office/drawing/2014/main" xmlns="" id="{F79EEE71-6F64-4F23-9403-3B78C78BF428}"/>
                </a:ext>
              </a:extLst>
            </p:cNvPr>
            <p:cNvSpPr/>
            <p:nvPr/>
          </p:nvSpPr>
          <p:spPr>
            <a:xfrm>
              <a:off x="2512517" y="5451962"/>
              <a:ext cx="255270" cy="0"/>
            </a:xfrm>
            <a:custGeom>
              <a:avLst/>
              <a:gdLst/>
              <a:ahLst/>
              <a:cxnLst/>
              <a:rect l="l" t="t" r="r" b="b"/>
              <a:pathLst>
                <a:path w="255269">
                  <a:moveTo>
                    <a:pt x="0" y="0"/>
                  </a:moveTo>
                  <a:lnTo>
                    <a:pt x="254965" y="0"/>
                  </a:lnTo>
                </a:path>
              </a:pathLst>
            </a:custGeom>
            <a:ln w="8648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F55FC80A-8C88-461C-83FB-B6775EC7BDD8}"/>
              </a:ext>
            </a:extLst>
          </p:cNvPr>
          <p:cNvCxnSpPr>
            <a:cxnSpLocks/>
          </p:cNvCxnSpPr>
          <p:nvPr/>
        </p:nvCxnSpPr>
        <p:spPr>
          <a:xfrm>
            <a:off x="2791601" y="1517089"/>
            <a:ext cx="0" cy="4802324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43869183-0557-4F9C-B534-9155E0910C81}"/>
              </a:ext>
            </a:extLst>
          </p:cNvPr>
          <p:cNvSpPr/>
          <p:nvPr/>
        </p:nvSpPr>
        <p:spPr>
          <a:xfrm>
            <a:off x="6967414" y="1017852"/>
            <a:ext cx="2565092" cy="499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marR="0" lvl="0" indent="-8572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Лидеры </a:t>
            </a:r>
          </a:p>
          <a:p>
            <a:pPr marL="449263" marR="0" lvl="0" indent="-85725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этап трансформации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1789935-89F0-463E-B353-FFE29F62EFDC}"/>
              </a:ext>
            </a:extLst>
          </p:cNvPr>
          <p:cNvGrpSpPr/>
          <p:nvPr/>
        </p:nvGrpSpPr>
        <p:grpSpPr>
          <a:xfrm>
            <a:off x="7050606" y="1071106"/>
            <a:ext cx="352883" cy="334617"/>
            <a:chOff x="1161420" y="5289328"/>
            <a:chExt cx="219075" cy="235426"/>
          </a:xfrm>
        </p:grpSpPr>
        <p:sp>
          <p:nvSpPr>
            <p:cNvPr id="26" name="object 364">
              <a:extLst>
                <a:ext uri="{FF2B5EF4-FFF2-40B4-BE49-F238E27FC236}">
                  <a16:creationId xmlns:a16="http://schemas.microsoft.com/office/drawing/2014/main" xmlns="" id="{0D5D830D-755E-4696-8376-75686CB4F436}"/>
                </a:ext>
              </a:extLst>
            </p:cNvPr>
            <p:cNvSpPr/>
            <p:nvPr/>
          </p:nvSpPr>
          <p:spPr>
            <a:xfrm>
              <a:off x="1222083" y="5393075"/>
              <a:ext cx="99695" cy="98425"/>
            </a:xfrm>
            <a:custGeom>
              <a:avLst/>
              <a:gdLst/>
              <a:ahLst/>
              <a:cxnLst/>
              <a:rect l="l" t="t" r="r" b="b"/>
              <a:pathLst>
                <a:path w="99694" h="98425">
                  <a:moveTo>
                    <a:pt x="55011" y="0"/>
                  </a:moveTo>
                  <a:lnTo>
                    <a:pt x="18393" y="10548"/>
                  </a:lnTo>
                  <a:lnTo>
                    <a:pt x="0" y="42956"/>
                  </a:lnTo>
                  <a:lnTo>
                    <a:pt x="2727" y="60197"/>
                  </a:lnTo>
                  <a:lnTo>
                    <a:pt x="25437" y="93233"/>
                  </a:lnTo>
                  <a:lnTo>
                    <a:pt x="51881" y="98265"/>
                  </a:lnTo>
                  <a:lnTo>
                    <a:pt x="65553" y="95452"/>
                  </a:lnTo>
                  <a:lnTo>
                    <a:pt x="72750" y="92086"/>
                  </a:lnTo>
                  <a:lnTo>
                    <a:pt x="47389" y="92086"/>
                  </a:lnTo>
                  <a:lnTo>
                    <a:pt x="35724" y="89909"/>
                  </a:lnTo>
                  <a:lnTo>
                    <a:pt x="7358" y="56122"/>
                  </a:lnTo>
                  <a:lnTo>
                    <a:pt x="7291" y="43721"/>
                  </a:lnTo>
                  <a:lnTo>
                    <a:pt x="12008" y="30055"/>
                  </a:lnTo>
                  <a:lnTo>
                    <a:pt x="19853" y="19262"/>
                  </a:lnTo>
                  <a:lnTo>
                    <a:pt x="30190" y="11736"/>
                  </a:lnTo>
                  <a:lnTo>
                    <a:pt x="44562" y="9407"/>
                  </a:lnTo>
                  <a:lnTo>
                    <a:pt x="78103" y="9407"/>
                  </a:lnTo>
                  <a:lnTo>
                    <a:pt x="70349" y="4313"/>
                  </a:lnTo>
                  <a:lnTo>
                    <a:pt x="57922" y="398"/>
                  </a:lnTo>
                  <a:lnTo>
                    <a:pt x="55011" y="0"/>
                  </a:lnTo>
                  <a:close/>
                </a:path>
                <a:path w="99694" h="98425">
                  <a:moveTo>
                    <a:pt x="78103" y="9407"/>
                  </a:moveTo>
                  <a:lnTo>
                    <a:pt x="44562" y="9407"/>
                  </a:lnTo>
                  <a:lnTo>
                    <a:pt x="57523" y="10270"/>
                  </a:lnTo>
                  <a:lnTo>
                    <a:pt x="68803" y="13925"/>
                  </a:lnTo>
                  <a:lnTo>
                    <a:pt x="78129" y="19974"/>
                  </a:lnTo>
                  <a:lnTo>
                    <a:pt x="85231" y="28018"/>
                  </a:lnTo>
                  <a:lnTo>
                    <a:pt x="89837" y="37658"/>
                  </a:lnTo>
                  <a:lnTo>
                    <a:pt x="91675" y="48496"/>
                  </a:lnTo>
                  <a:lnTo>
                    <a:pt x="87429" y="64837"/>
                  </a:lnTo>
                  <a:lnTo>
                    <a:pt x="47389" y="92086"/>
                  </a:lnTo>
                  <a:lnTo>
                    <a:pt x="72750" y="92086"/>
                  </a:lnTo>
                  <a:lnTo>
                    <a:pt x="98123" y="61430"/>
                  </a:lnTo>
                  <a:lnTo>
                    <a:pt x="99530" y="49146"/>
                  </a:lnTo>
                  <a:lnTo>
                    <a:pt x="96324" y="34191"/>
                  </a:lnTo>
                  <a:lnTo>
                    <a:pt x="90055" y="21525"/>
                  </a:lnTo>
                  <a:lnTo>
                    <a:pt x="81228" y="11460"/>
                  </a:lnTo>
                  <a:lnTo>
                    <a:pt x="78103" y="9407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7" name="object 365">
              <a:extLst>
                <a:ext uri="{FF2B5EF4-FFF2-40B4-BE49-F238E27FC236}">
                  <a16:creationId xmlns:a16="http://schemas.microsoft.com/office/drawing/2014/main" xmlns="" id="{19D1650A-69AF-4411-9D0C-2E8F7D858A36}"/>
                </a:ext>
              </a:extLst>
            </p:cNvPr>
            <p:cNvSpPr/>
            <p:nvPr/>
          </p:nvSpPr>
          <p:spPr>
            <a:xfrm>
              <a:off x="1238009" y="5408521"/>
              <a:ext cx="67310" cy="68580"/>
            </a:xfrm>
            <a:custGeom>
              <a:avLst/>
              <a:gdLst/>
              <a:ahLst/>
              <a:cxnLst/>
              <a:rect l="l" t="t" r="r" b="b"/>
              <a:pathLst>
                <a:path w="67309" h="68579">
                  <a:moveTo>
                    <a:pt x="38176" y="0"/>
                  </a:moveTo>
                  <a:lnTo>
                    <a:pt x="25057" y="770"/>
                  </a:lnTo>
                  <a:lnTo>
                    <a:pt x="13724" y="5977"/>
                  </a:lnTo>
                  <a:lnTo>
                    <a:pt x="5073" y="14731"/>
                  </a:lnTo>
                  <a:lnTo>
                    <a:pt x="0" y="26145"/>
                  </a:lnTo>
                  <a:lnTo>
                    <a:pt x="2858" y="44104"/>
                  </a:lnTo>
                  <a:lnTo>
                    <a:pt x="9079" y="56860"/>
                  </a:lnTo>
                  <a:lnTo>
                    <a:pt x="17898" y="64844"/>
                  </a:lnTo>
                  <a:lnTo>
                    <a:pt x="28548" y="68487"/>
                  </a:lnTo>
                  <a:lnTo>
                    <a:pt x="41889" y="67732"/>
                  </a:lnTo>
                  <a:lnTo>
                    <a:pt x="53341" y="62578"/>
                  </a:lnTo>
                  <a:lnTo>
                    <a:pt x="54795" y="61131"/>
                  </a:lnTo>
                  <a:lnTo>
                    <a:pt x="29287" y="61131"/>
                  </a:lnTo>
                  <a:lnTo>
                    <a:pt x="18889" y="57112"/>
                  </a:lnTo>
                  <a:lnTo>
                    <a:pt x="11055" y="49423"/>
                  </a:lnTo>
                  <a:lnTo>
                    <a:pt x="6842" y="39123"/>
                  </a:lnTo>
                  <a:lnTo>
                    <a:pt x="7301" y="27268"/>
                  </a:lnTo>
                  <a:lnTo>
                    <a:pt x="13858" y="15527"/>
                  </a:lnTo>
                  <a:lnTo>
                    <a:pt x="24680" y="8490"/>
                  </a:lnTo>
                  <a:lnTo>
                    <a:pt x="37276" y="7698"/>
                  </a:lnTo>
                  <a:lnTo>
                    <a:pt x="53734" y="7698"/>
                  </a:lnTo>
                  <a:lnTo>
                    <a:pt x="49440" y="3775"/>
                  </a:lnTo>
                  <a:lnTo>
                    <a:pt x="38832" y="90"/>
                  </a:lnTo>
                  <a:lnTo>
                    <a:pt x="38176" y="0"/>
                  </a:lnTo>
                  <a:close/>
                </a:path>
                <a:path w="67309" h="68579">
                  <a:moveTo>
                    <a:pt x="53734" y="7698"/>
                  </a:moveTo>
                  <a:lnTo>
                    <a:pt x="37276" y="7698"/>
                  </a:lnTo>
                  <a:lnTo>
                    <a:pt x="48030" y="11576"/>
                  </a:lnTo>
                  <a:lnTo>
                    <a:pt x="56020" y="19089"/>
                  </a:lnTo>
                  <a:lnTo>
                    <a:pt x="60325" y="29203"/>
                  </a:lnTo>
                  <a:lnTo>
                    <a:pt x="60023" y="40886"/>
                  </a:lnTo>
                  <a:lnTo>
                    <a:pt x="53644" y="52705"/>
                  </a:lnTo>
                  <a:lnTo>
                    <a:pt x="42902" y="59888"/>
                  </a:lnTo>
                  <a:lnTo>
                    <a:pt x="41198" y="60426"/>
                  </a:lnTo>
                  <a:lnTo>
                    <a:pt x="29287" y="61131"/>
                  </a:lnTo>
                  <a:lnTo>
                    <a:pt x="54795" y="61131"/>
                  </a:lnTo>
                  <a:lnTo>
                    <a:pt x="62056" y="53906"/>
                  </a:lnTo>
                  <a:lnTo>
                    <a:pt x="67185" y="42597"/>
                  </a:lnTo>
                  <a:lnTo>
                    <a:pt x="64382" y="24581"/>
                  </a:lnTo>
                  <a:lnTo>
                    <a:pt x="58212" y="11790"/>
                  </a:lnTo>
                  <a:lnTo>
                    <a:pt x="53734" y="7698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8" name="object 366">
              <a:extLst>
                <a:ext uri="{FF2B5EF4-FFF2-40B4-BE49-F238E27FC236}">
                  <a16:creationId xmlns:a16="http://schemas.microsoft.com/office/drawing/2014/main" xmlns="" id="{39E12E5D-91CD-4D48-9F35-30B0946A649B}"/>
                </a:ext>
              </a:extLst>
            </p:cNvPr>
            <p:cNvSpPr/>
            <p:nvPr/>
          </p:nvSpPr>
          <p:spPr>
            <a:xfrm>
              <a:off x="1161420" y="5322189"/>
              <a:ext cx="219075" cy="202565"/>
            </a:xfrm>
            <a:custGeom>
              <a:avLst/>
              <a:gdLst/>
              <a:ahLst/>
              <a:cxnLst/>
              <a:rect l="l" t="t" r="r" b="b"/>
              <a:pathLst>
                <a:path w="219075" h="202564">
                  <a:moveTo>
                    <a:pt x="49405" y="215"/>
                  </a:moveTo>
                  <a:lnTo>
                    <a:pt x="16735" y="33858"/>
                  </a:lnTo>
                  <a:lnTo>
                    <a:pt x="1888" y="71216"/>
                  </a:lnTo>
                  <a:lnTo>
                    <a:pt x="0" y="94023"/>
                  </a:lnTo>
                  <a:lnTo>
                    <a:pt x="1018" y="105749"/>
                  </a:lnTo>
                  <a:lnTo>
                    <a:pt x="12820" y="142677"/>
                  </a:lnTo>
                  <a:lnTo>
                    <a:pt x="38111" y="175714"/>
                  </a:lnTo>
                  <a:lnTo>
                    <a:pt x="72018" y="195625"/>
                  </a:lnTo>
                  <a:lnTo>
                    <a:pt x="110454" y="202488"/>
                  </a:lnTo>
                  <a:lnTo>
                    <a:pt x="117901" y="202239"/>
                  </a:lnTo>
                  <a:lnTo>
                    <a:pt x="130131" y="200715"/>
                  </a:lnTo>
                  <a:lnTo>
                    <a:pt x="142412" y="197707"/>
                  </a:lnTo>
                  <a:lnTo>
                    <a:pt x="149437" y="195073"/>
                  </a:lnTo>
                  <a:lnTo>
                    <a:pt x="106648" y="195073"/>
                  </a:lnTo>
                  <a:lnTo>
                    <a:pt x="95194" y="193823"/>
                  </a:lnTo>
                  <a:lnTo>
                    <a:pt x="51881" y="175654"/>
                  </a:lnTo>
                  <a:lnTo>
                    <a:pt x="24785" y="148541"/>
                  </a:lnTo>
                  <a:lnTo>
                    <a:pt x="7729" y="101785"/>
                  </a:lnTo>
                  <a:lnTo>
                    <a:pt x="7439" y="89233"/>
                  </a:lnTo>
                  <a:lnTo>
                    <a:pt x="8429" y="77875"/>
                  </a:lnTo>
                  <a:lnTo>
                    <a:pt x="25787" y="33624"/>
                  </a:lnTo>
                  <a:lnTo>
                    <a:pt x="53583" y="6375"/>
                  </a:lnTo>
                  <a:lnTo>
                    <a:pt x="54079" y="4165"/>
                  </a:lnTo>
                  <a:lnTo>
                    <a:pt x="51615" y="723"/>
                  </a:lnTo>
                  <a:lnTo>
                    <a:pt x="49405" y="215"/>
                  </a:lnTo>
                  <a:close/>
                </a:path>
                <a:path w="219075" h="202564">
                  <a:moveTo>
                    <a:pt x="170499" y="0"/>
                  </a:moveTo>
                  <a:lnTo>
                    <a:pt x="168315" y="469"/>
                  </a:lnTo>
                  <a:lnTo>
                    <a:pt x="165877" y="3911"/>
                  </a:lnTo>
                  <a:lnTo>
                    <a:pt x="166334" y="6108"/>
                  </a:lnTo>
                  <a:lnTo>
                    <a:pt x="174955" y="12542"/>
                  </a:lnTo>
                  <a:lnTo>
                    <a:pt x="184104" y="21006"/>
                  </a:lnTo>
                  <a:lnTo>
                    <a:pt x="208823" y="63565"/>
                  </a:lnTo>
                  <a:lnTo>
                    <a:pt x="212560" y="86098"/>
                  </a:lnTo>
                  <a:lnTo>
                    <a:pt x="212419" y="97473"/>
                  </a:lnTo>
                  <a:lnTo>
                    <a:pt x="198599" y="141548"/>
                  </a:lnTo>
                  <a:lnTo>
                    <a:pt x="163896" y="178923"/>
                  </a:lnTo>
                  <a:lnTo>
                    <a:pt x="118155" y="194980"/>
                  </a:lnTo>
                  <a:lnTo>
                    <a:pt x="106648" y="195073"/>
                  </a:lnTo>
                  <a:lnTo>
                    <a:pt x="149437" y="195073"/>
                  </a:lnTo>
                  <a:lnTo>
                    <a:pt x="185620" y="172568"/>
                  </a:lnTo>
                  <a:lnTo>
                    <a:pt x="211034" y="134984"/>
                  </a:lnTo>
                  <a:lnTo>
                    <a:pt x="218547" y="94023"/>
                  </a:lnTo>
                  <a:lnTo>
                    <a:pt x="218584" y="89233"/>
                  </a:lnTo>
                  <a:lnTo>
                    <a:pt x="217424" y="77082"/>
                  </a:lnTo>
                  <a:lnTo>
                    <a:pt x="206085" y="40121"/>
                  </a:lnTo>
                  <a:lnTo>
                    <a:pt x="182456" y="9067"/>
                  </a:lnTo>
                  <a:lnTo>
                    <a:pt x="172239" y="1219"/>
                  </a:lnTo>
                  <a:lnTo>
                    <a:pt x="170499" y="0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9" name="object 367">
              <a:extLst>
                <a:ext uri="{FF2B5EF4-FFF2-40B4-BE49-F238E27FC236}">
                  <a16:creationId xmlns:a16="http://schemas.microsoft.com/office/drawing/2014/main" xmlns="" id="{8F540FF4-86B2-4F25-91B0-FF1A462CC137}"/>
                </a:ext>
              </a:extLst>
            </p:cNvPr>
            <p:cNvSpPr/>
            <p:nvPr/>
          </p:nvSpPr>
          <p:spPr>
            <a:xfrm>
              <a:off x="1223326" y="5290566"/>
              <a:ext cx="38735" cy="112395"/>
            </a:xfrm>
            <a:custGeom>
              <a:avLst/>
              <a:gdLst/>
              <a:ahLst/>
              <a:cxnLst/>
              <a:rect l="l" t="t" r="r" b="b"/>
              <a:pathLst>
                <a:path w="38734" h="112395">
                  <a:moveTo>
                    <a:pt x="4876" y="0"/>
                  </a:moveTo>
                  <a:lnTo>
                    <a:pt x="2946" y="469"/>
                  </a:lnTo>
                  <a:lnTo>
                    <a:pt x="977" y="1219"/>
                  </a:lnTo>
                  <a:lnTo>
                    <a:pt x="0" y="3149"/>
                  </a:lnTo>
                  <a:lnTo>
                    <a:pt x="495" y="5143"/>
                  </a:lnTo>
                  <a:lnTo>
                    <a:pt x="31635" y="110807"/>
                  </a:lnTo>
                  <a:lnTo>
                    <a:pt x="33096" y="111785"/>
                  </a:lnTo>
                  <a:lnTo>
                    <a:pt x="35306" y="111785"/>
                  </a:lnTo>
                  <a:lnTo>
                    <a:pt x="35826" y="111544"/>
                  </a:lnTo>
                  <a:lnTo>
                    <a:pt x="37757" y="110807"/>
                  </a:lnTo>
                  <a:lnTo>
                    <a:pt x="38735" y="108839"/>
                  </a:lnTo>
                  <a:lnTo>
                    <a:pt x="38252" y="106870"/>
                  </a:lnTo>
                  <a:lnTo>
                    <a:pt x="7594" y="2933"/>
                  </a:lnTo>
                  <a:lnTo>
                    <a:pt x="6883" y="977"/>
                  </a:lnTo>
                  <a:lnTo>
                    <a:pt x="4876" y="0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0" name="object 368">
              <a:extLst>
                <a:ext uri="{FF2B5EF4-FFF2-40B4-BE49-F238E27FC236}">
                  <a16:creationId xmlns:a16="http://schemas.microsoft.com/office/drawing/2014/main" xmlns="" id="{7A1D03EF-1F31-43E5-96A9-E18ACF365606}"/>
                </a:ext>
              </a:extLst>
            </p:cNvPr>
            <p:cNvSpPr/>
            <p:nvPr/>
          </p:nvSpPr>
          <p:spPr>
            <a:xfrm>
              <a:off x="1250533" y="5289328"/>
              <a:ext cx="39370" cy="112395"/>
            </a:xfrm>
            <a:custGeom>
              <a:avLst/>
              <a:gdLst/>
              <a:ahLst/>
              <a:cxnLst/>
              <a:rect l="l" t="t" r="r" b="b"/>
              <a:pathLst>
                <a:path w="39369" h="112395">
                  <a:moveTo>
                    <a:pt x="4940" y="0"/>
                  </a:moveTo>
                  <a:lnTo>
                    <a:pt x="2946" y="482"/>
                  </a:lnTo>
                  <a:lnTo>
                    <a:pt x="990" y="1231"/>
                  </a:lnTo>
                  <a:lnTo>
                    <a:pt x="0" y="3187"/>
                  </a:lnTo>
                  <a:lnTo>
                    <a:pt x="507" y="5143"/>
                  </a:lnTo>
                  <a:lnTo>
                    <a:pt x="31648" y="110832"/>
                  </a:lnTo>
                  <a:lnTo>
                    <a:pt x="33083" y="111785"/>
                  </a:lnTo>
                  <a:lnTo>
                    <a:pt x="34823" y="111785"/>
                  </a:lnTo>
                  <a:lnTo>
                    <a:pt x="35305" y="111556"/>
                  </a:lnTo>
                  <a:lnTo>
                    <a:pt x="35813" y="111556"/>
                  </a:lnTo>
                  <a:lnTo>
                    <a:pt x="37757" y="110832"/>
                  </a:lnTo>
                  <a:lnTo>
                    <a:pt x="38760" y="108851"/>
                  </a:lnTo>
                  <a:lnTo>
                    <a:pt x="38252" y="106895"/>
                  </a:lnTo>
                  <a:lnTo>
                    <a:pt x="7607" y="2959"/>
                  </a:lnTo>
                  <a:lnTo>
                    <a:pt x="6870" y="990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1" name="object 369">
              <a:extLst>
                <a:ext uri="{FF2B5EF4-FFF2-40B4-BE49-F238E27FC236}">
                  <a16:creationId xmlns:a16="http://schemas.microsoft.com/office/drawing/2014/main" xmlns="" id="{D13E6503-CF3A-480B-B274-BC4B52B525BE}"/>
                </a:ext>
              </a:extLst>
            </p:cNvPr>
            <p:cNvSpPr/>
            <p:nvPr/>
          </p:nvSpPr>
          <p:spPr>
            <a:xfrm>
              <a:off x="1281203" y="5289328"/>
              <a:ext cx="38735" cy="112395"/>
            </a:xfrm>
            <a:custGeom>
              <a:avLst/>
              <a:gdLst/>
              <a:ahLst/>
              <a:cxnLst/>
              <a:rect l="l" t="t" r="r" b="b"/>
              <a:pathLst>
                <a:path w="38734" h="112395">
                  <a:moveTo>
                    <a:pt x="33820" y="0"/>
                  </a:moveTo>
                  <a:lnTo>
                    <a:pt x="31610" y="990"/>
                  </a:lnTo>
                  <a:lnTo>
                    <a:pt x="31047" y="3187"/>
                  </a:lnTo>
                  <a:lnTo>
                    <a:pt x="469" y="106895"/>
                  </a:lnTo>
                  <a:lnTo>
                    <a:pt x="0" y="108851"/>
                  </a:lnTo>
                  <a:lnTo>
                    <a:pt x="977" y="111048"/>
                  </a:lnTo>
                  <a:lnTo>
                    <a:pt x="2933" y="111556"/>
                  </a:lnTo>
                  <a:lnTo>
                    <a:pt x="3149" y="111785"/>
                  </a:lnTo>
                  <a:lnTo>
                    <a:pt x="5626" y="111785"/>
                  </a:lnTo>
                  <a:lnTo>
                    <a:pt x="7086" y="110578"/>
                  </a:lnTo>
                  <a:lnTo>
                    <a:pt x="7653" y="108851"/>
                  </a:lnTo>
                  <a:lnTo>
                    <a:pt x="38227" y="5143"/>
                  </a:lnTo>
                  <a:lnTo>
                    <a:pt x="38722" y="3187"/>
                  </a:lnTo>
                  <a:lnTo>
                    <a:pt x="37744" y="990"/>
                  </a:lnTo>
                  <a:lnTo>
                    <a:pt x="33820" y="0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32" name="object 370">
              <a:extLst>
                <a:ext uri="{FF2B5EF4-FFF2-40B4-BE49-F238E27FC236}">
                  <a16:creationId xmlns:a16="http://schemas.microsoft.com/office/drawing/2014/main" xmlns="" id="{02E3887E-6060-4C7E-95EC-0539CC19AFF4}"/>
                </a:ext>
              </a:extLst>
            </p:cNvPr>
            <p:cNvSpPr/>
            <p:nvPr/>
          </p:nvSpPr>
          <p:spPr>
            <a:xfrm>
              <a:off x="1253984" y="5290566"/>
              <a:ext cx="38735" cy="112395"/>
            </a:xfrm>
            <a:custGeom>
              <a:avLst/>
              <a:gdLst/>
              <a:ahLst/>
              <a:cxnLst/>
              <a:rect l="l" t="t" r="r" b="b"/>
              <a:pathLst>
                <a:path w="38734" h="112395">
                  <a:moveTo>
                    <a:pt x="33820" y="0"/>
                  </a:moveTo>
                  <a:lnTo>
                    <a:pt x="31623" y="977"/>
                  </a:lnTo>
                  <a:lnTo>
                    <a:pt x="31051" y="3149"/>
                  </a:lnTo>
                  <a:lnTo>
                    <a:pt x="469" y="106870"/>
                  </a:lnTo>
                  <a:lnTo>
                    <a:pt x="0" y="108839"/>
                  </a:lnTo>
                  <a:lnTo>
                    <a:pt x="977" y="111036"/>
                  </a:lnTo>
                  <a:lnTo>
                    <a:pt x="2933" y="111544"/>
                  </a:lnTo>
                  <a:lnTo>
                    <a:pt x="3175" y="111785"/>
                  </a:lnTo>
                  <a:lnTo>
                    <a:pt x="5626" y="111785"/>
                  </a:lnTo>
                  <a:lnTo>
                    <a:pt x="7099" y="110807"/>
                  </a:lnTo>
                  <a:lnTo>
                    <a:pt x="38227" y="5143"/>
                  </a:lnTo>
                  <a:lnTo>
                    <a:pt x="38722" y="3149"/>
                  </a:lnTo>
                  <a:lnTo>
                    <a:pt x="37744" y="977"/>
                  </a:lnTo>
                  <a:lnTo>
                    <a:pt x="35775" y="469"/>
                  </a:lnTo>
                  <a:lnTo>
                    <a:pt x="33820" y="0"/>
                  </a:lnTo>
                  <a:close/>
                </a:path>
              </a:pathLst>
            </a:custGeom>
            <a:solidFill>
              <a:srgbClr val="2180C3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xmlns="" id="{0D714532-7C73-4576-9276-01EEA5996A66}"/>
              </a:ext>
            </a:extLst>
          </p:cNvPr>
          <p:cNvGraphicFramePr>
            <a:graphicFrameLocks noGrp="1"/>
          </p:cNvGraphicFramePr>
          <p:nvPr/>
        </p:nvGraphicFramePr>
        <p:xfrm>
          <a:off x="536488" y="1540308"/>
          <a:ext cx="2150489" cy="37034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55554">
                  <a:extLst>
                    <a:ext uri="{9D8B030D-6E8A-4147-A177-3AD203B41FA5}">
                      <a16:colId xmlns:a16="http://schemas.microsoft.com/office/drawing/2014/main" xmlns="" val="3893077473"/>
                    </a:ext>
                  </a:extLst>
                </a:gridCol>
                <a:gridCol w="494935">
                  <a:extLst>
                    <a:ext uri="{9D8B030D-6E8A-4147-A177-3AD203B41FA5}">
                      <a16:colId xmlns:a16="http://schemas.microsoft.com/office/drawing/2014/main" xmlns="" val="2230412046"/>
                    </a:ext>
                  </a:extLst>
                </a:gridCol>
              </a:tblGrid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Страны</a:t>
                      </a: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GCI</a:t>
                      </a: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1764943443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Иордания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2298073743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Египет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872382779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Ливан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2179443260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Вьетнам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1697504409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Венесуэла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982062243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Индия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4187337744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Индонезия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3358729043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Марокко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2171779766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Алжир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1086703735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Эквадор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1410599699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Кения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948312274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Гана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577972080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Нигерия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3260149175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Ботсвана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3225498613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Намибия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501952281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Парагвай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451899986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Танзания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897378149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Уганда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2678368876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Боливия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816874812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Пакистан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3578920425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Бангладеш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4030070877"/>
                  </a:ext>
                </a:extLst>
              </a:tr>
              <a:tr h="160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Эфиопия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0" marR="8620" marT="8620" marB="0"/>
                </a:tc>
                <a:extLst>
                  <a:ext uri="{0D108BD9-81ED-4DB2-BD59-A6C34878D82A}">
                    <a16:rowId xmlns:a16="http://schemas.microsoft.com/office/drawing/2014/main" xmlns="" val="1958302333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xmlns="" id="{1215C811-918C-49FD-8ABB-FCC61DACE359}"/>
              </a:ext>
            </a:extLst>
          </p:cNvPr>
          <p:cNvGraphicFramePr>
            <a:graphicFrameLocks noGrp="1"/>
          </p:cNvGraphicFramePr>
          <p:nvPr/>
        </p:nvGraphicFramePr>
        <p:xfrm>
          <a:off x="3122088" y="1534017"/>
          <a:ext cx="3372261" cy="37833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88756">
                  <a:extLst>
                    <a:ext uri="{9D8B030D-6E8A-4147-A177-3AD203B41FA5}">
                      <a16:colId xmlns:a16="http://schemas.microsoft.com/office/drawing/2014/main" xmlns="" val="3630878951"/>
                    </a:ext>
                  </a:extLst>
                </a:gridCol>
                <a:gridCol w="307369">
                  <a:extLst>
                    <a:ext uri="{9D8B030D-6E8A-4147-A177-3AD203B41FA5}">
                      <a16:colId xmlns:a16="http://schemas.microsoft.com/office/drawing/2014/main" xmlns="" val="1675861423"/>
                    </a:ext>
                  </a:extLst>
                </a:gridCol>
                <a:gridCol w="1432421">
                  <a:extLst>
                    <a:ext uri="{9D8B030D-6E8A-4147-A177-3AD203B41FA5}">
                      <a16:colId xmlns:a16="http://schemas.microsoft.com/office/drawing/2014/main" xmlns="" val="2003945498"/>
                    </a:ext>
                  </a:extLst>
                </a:gridCol>
                <a:gridCol w="443715">
                  <a:extLst>
                    <a:ext uri="{9D8B030D-6E8A-4147-A177-3AD203B41FA5}">
                      <a16:colId xmlns:a16="http://schemas.microsoft.com/office/drawing/2014/main" xmlns="" val="33827306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Страны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GCI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Страны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GCI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54808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Испания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Бахрейн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942426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61" rtl="0" eaLnBrk="1" fontAlgn="b" latinLnBrk="0" hangingPunct="1"/>
                      <a:r>
                        <a:rPr lang="en-US" sz="1000" u="none" strike="noStrike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Эстония</a:t>
                      </a:r>
                      <a:endParaRPr lang="en-US" sz="1000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361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US" sz="1000" b="1" u="none" strike="noStrike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Саудовская</a:t>
                      </a:r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Аравия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50741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ОАЭ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Беларусь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812483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Литва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Болгария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874604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Португалия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0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Бразилия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410359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Словения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Казахстан</a:t>
                      </a:r>
                      <a:endParaRPr lang="en-US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en-US" sz="1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40402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Китай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Южная</a:t>
                      </a:r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Африка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58010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Италия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Оман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88694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Чехия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0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Мексика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586840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Венгрия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Уругвай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71428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Словакия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Украина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04675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Малайзия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Таиланд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18035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Чили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Турция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83880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Греция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Сербия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7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Хорватия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Колумбия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34741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Россия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Аргентина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42144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Кувейт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Перу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503402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Польша</a:t>
                      </a:r>
                      <a:endParaRPr lang="en-US" sz="1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Филиппины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59865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Румыния</a:t>
                      </a:r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04476042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xmlns="" id="{D58AC2CE-7AA4-472B-B852-2CF9009B71AB}"/>
              </a:ext>
            </a:extLst>
          </p:cNvPr>
          <p:cNvGraphicFramePr>
            <a:graphicFrameLocks noGrp="1"/>
          </p:cNvGraphicFramePr>
          <p:nvPr/>
        </p:nvGraphicFramePr>
        <p:xfrm>
          <a:off x="7243551" y="1547763"/>
          <a:ext cx="1884678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6428">
                  <a:extLst>
                    <a:ext uri="{9D8B030D-6E8A-4147-A177-3AD203B41FA5}">
                      <a16:colId xmlns:a16="http://schemas.microsoft.com/office/drawing/2014/main" xmlns="" val="686210669"/>
                    </a:ext>
                  </a:extLst>
                </a:gridCol>
                <a:gridCol w="518250">
                  <a:extLst>
                    <a:ext uri="{9D8B030D-6E8A-4147-A177-3AD203B41FA5}">
                      <a16:colId xmlns:a16="http://schemas.microsoft.com/office/drawing/2014/main" xmlns="" val="17238029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8580" indent="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Страны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ahoma"/>
                        </a:rPr>
                        <a:t>GCI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50719837"/>
                  </a:ext>
                </a:extLst>
              </a:tr>
              <a:tr h="143889">
                <a:tc>
                  <a:txBody>
                    <a:bodyPr/>
                    <a:lstStyle/>
                    <a:p>
                      <a:pPr marL="68580" indent="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США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78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75097573"/>
                  </a:ext>
                </a:extLst>
              </a:tr>
              <a:tr h="52055">
                <a:tc>
                  <a:txBody>
                    <a:bodyPr/>
                    <a:lstStyle/>
                    <a:p>
                      <a:pPr marL="68580" indent="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0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Сингапур</a:t>
                      </a:r>
                      <a:endParaRPr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</a:t>
                      </a:r>
                      <a:r>
                        <a:rPr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780940717"/>
                  </a:ext>
                </a:extLst>
              </a:tr>
              <a:tr h="115801">
                <a:tc>
                  <a:txBody>
                    <a:bodyPr/>
                    <a:lstStyle/>
                    <a:p>
                      <a:pPr marL="68580" indent="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0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Швеция</a:t>
                      </a:r>
                      <a:endParaRPr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73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04923438"/>
                  </a:ext>
                </a:extLst>
              </a:tr>
              <a:tr h="115721">
                <a:tc>
                  <a:txBody>
                    <a:bodyPr/>
                    <a:lstStyle/>
                    <a:p>
                      <a:pPr marL="68580" indent="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0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Швейцария</a:t>
                      </a:r>
                      <a:endParaRPr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2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71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29730747"/>
                  </a:ext>
                </a:extLst>
              </a:tr>
              <a:tr h="115721">
                <a:tc>
                  <a:txBody>
                    <a:bodyPr/>
                    <a:lstStyle/>
                    <a:p>
                      <a:pPr marL="68580" indent="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Великобритания</a:t>
                      </a:r>
                      <a:endParaRPr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70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71760211"/>
                  </a:ext>
                </a:extLst>
              </a:tr>
              <a:tr h="115721">
                <a:tc>
                  <a:txBody>
                    <a:bodyPr/>
                    <a:lstStyle/>
                    <a:p>
                      <a:pPr marL="68580" algn="l" defTabSz="914361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0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Финляндия</a:t>
                      </a:r>
                      <a:endParaRPr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68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17932248"/>
                  </a:ext>
                </a:extLst>
              </a:tr>
              <a:tr h="115721"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Дания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68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8321032"/>
                  </a:ext>
                </a:extLst>
              </a:tr>
              <a:tr h="135535"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Нидерланды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67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575219680"/>
                  </a:ext>
                </a:extLst>
              </a:tr>
              <a:tr h="95827"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Норвегия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r>
                        <a:rPr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45376836"/>
                  </a:ext>
                </a:extLst>
              </a:tr>
              <a:tr h="115761"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Япония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r>
                        <a:rPr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53070764"/>
                  </a:ext>
                </a:extLst>
              </a:tr>
              <a:tr h="115927"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Южная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Корея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64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65417270"/>
                  </a:ext>
                </a:extLst>
              </a:tr>
              <a:tr h="135363"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Австралия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64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17560317"/>
                  </a:ext>
                </a:extLst>
              </a:tr>
              <a:tr h="95876"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Люксембург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63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6401487"/>
                  </a:ext>
                </a:extLst>
              </a:tr>
              <a:tr h="135101"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Германия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63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645624522"/>
                  </a:ext>
                </a:extLst>
              </a:tr>
              <a:tr h="96357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Новая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зеландия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62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85102239"/>
                  </a:ext>
                </a:extLst>
              </a:tr>
              <a:tr h="135487">
                <a:tc>
                  <a:txBody>
                    <a:bodyPr/>
                    <a:lstStyle/>
                    <a:p>
                      <a:pPr marL="8382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Ирландия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62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31871165"/>
                  </a:ext>
                </a:extLst>
              </a:tr>
              <a:tr h="115719">
                <a:tc>
                  <a:txBody>
                    <a:bodyPr/>
                    <a:lstStyle/>
                    <a:p>
                      <a:pPr marL="8382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Канада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62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476664"/>
                  </a:ext>
                </a:extLst>
              </a:tr>
              <a:tr h="115719">
                <a:tc>
                  <a:txBody>
                    <a:bodyPr/>
                    <a:lstStyle/>
                    <a:p>
                      <a:pPr marL="8382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Бельгия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2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61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75136168"/>
                  </a:ext>
                </a:extLst>
              </a:tr>
              <a:tr h="95937">
                <a:tc>
                  <a:txBody>
                    <a:bodyPr/>
                    <a:lstStyle/>
                    <a:p>
                      <a:pPr marL="83820" algn="l">
                        <a:lnSpc>
                          <a:spcPct val="100000"/>
                        </a:lnSpc>
                      </a:pP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Франция</a:t>
                      </a:r>
                      <a:endParaRPr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-2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61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47837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Австрия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l">
                        <a:lnSpc>
                          <a:spcPct val="100000"/>
                        </a:lnSpc>
                      </a:pPr>
                      <a:r>
                        <a:rPr sz="1000" b="0" spc="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60</a:t>
                      </a:r>
                      <a:endParaRPr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41541286"/>
                  </a:ext>
                </a:extLst>
              </a:tr>
            </a:tbl>
          </a:graphicData>
        </a:graphic>
      </p:graphicFrame>
      <p:sp>
        <p:nvSpPr>
          <p:cNvPr id="42" name="object 33">
            <a:extLst>
              <a:ext uri="{FF2B5EF4-FFF2-40B4-BE49-F238E27FC236}">
                <a16:creationId xmlns:a16="http://schemas.microsoft.com/office/drawing/2014/main" xmlns="" id="{183E23BE-D6A4-49DC-8642-A228FB149E94}"/>
              </a:ext>
            </a:extLst>
          </p:cNvPr>
          <p:cNvSpPr/>
          <p:nvPr/>
        </p:nvSpPr>
        <p:spPr>
          <a:xfrm>
            <a:off x="226214" y="5918949"/>
            <a:ext cx="11702530" cy="272938"/>
          </a:xfrm>
          <a:custGeom>
            <a:avLst/>
            <a:gdLst/>
            <a:ahLst/>
            <a:cxnLst/>
            <a:rect l="l" t="t" r="r" b="b"/>
            <a:pathLst>
              <a:path w="5068570" h="220345">
                <a:moveTo>
                  <a:pt x="5068582" y="219786"/>
                </a:moveTo>
                <a:lnTo>
                  <a:pt x="0" y="219786"/>
                </a:lnTo>
                <a:lnTo>
                  <a:pt x="0" y="0"/>
                </a:lnTo>
                <a:lnTo>
                  <a:pt x="5068582" y="0"/>
                </a:lnTo>
                <a:lnTo>
                  <a:pt x="5068582" y="219786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0" marR="0" lvl="0" indent="0" algn="ct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Драйверы технологической инфраструктуры каждого этапа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EEF90635-8355-44A6-A939-5D6AA82D9369}"/>
              </a:ext>
            </a:extLst>
          </p:cNvPr>
          <p:cNvGrpSpPr/>
          <p:nvPr/>
        </p:nvGrpSpPr>
        <p:grpSpPr>
          <a:xfrm>
            <a:off x="4238159" y="5384420"/>
            <a:ext cx="551034" cy="424048"/>
            <a:chOff x="1854072" y="5913255"/>
            <a:chExt cx="551034" cy="439770"/>
          </a:xfrm>
        </p:grpSpPr>
        <p:sp>
          <p:nvSpPr>
            <p:cNvPr id="61" name="object 39">
              <a:extLst>
                <a:ext uri="{FF2B5EF4-FFF2-40B4-BE49-F238E27FC236}">
                  <a16:creationId xmlns:a16="http://schemas.microsoft.com/office/drawing/2014/main" xmlns="" id="{7C76F5FE-CD3F-45B6-8A38-896994233222}"/>
                </a:ext>
              </a:extLst>
            </p:cNvPr>
            <p:cNvSpPr/>
            <p:nvPr/>
          </p:nvSpPr>
          <p:spPr>
            <a:xfrm>
              <a:off x="1854186" y="5913255"/>
              <a:ext cx="550920" cy="439620"/>
            </a:xfrm>
            <a:custGeom>
              <a:avLst/>
              <a:gdLst/>
              <a:ahLst/>
              <a:cxnLst/>
              <a:rect l="l" t="t" r="r" b="b"/>
              <a:pathLst>
                <a:path w="245110" h="220979">
                  <a:moveTo>
                    <a:pt x="124269" y="0"/>
                  </a:moveTo>
                  <a:lnTo>
                    <a:pt x="120713" y="0"/>
                  </a:lnTo>
                  <a:lnTo>
                    <a:pt x="117614" y="1574"/>
                  </a:lnTo>
                  <a:lnTo>
                    <a:pt x="9436" y="61264"/>
                  </a:lnTo>
                  <a:lnTo>
                    <a:pt x="3682" y="64185"/>
                  </a:lnTo>
                  <a:lnTo>
                    <a:pt x="0" y="70624"/>
                  </a:lnTo>
                  <a:lnTo>
                    <a:pt x="0" y="201491"/>
                  </a:lnTo>
                  <a:lnTo>
                    <a:pt x="4938" y="214920"/>
                  </a:lnTo>
                  <a:lnTo>
                    <a:pt x="16865" y="220484"/>
                  </a:lnTo>
                  <a:lnTo>
                    <a:pt x="244995" y="220484"/>
                  </a:lnTo>
                  <a:lnTo>
                    <a:pt x="244995" y="70624"/>
                  </a:lnTo>
                  <a:lnTo>
                    <a:pt x="241299" y="64185"/>
                  </a:lnTo>
                  <a:lnTo>
                    <a:pt x="235546" y="61264"/>
                  </a:lnTo>
                  <a:lnTo>
                    <a:pt x="127368" y="1574"/>
                  </a:lnTo>
                  <a:lnTo>
                    <a:pt x="124269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2" name="object 40">
              <a:extLst>
                <a:ext uri="{FF2B5EF4-FFF2-40B4-BE49-F238E27FC236}">
                  <a16:creationId xmlns:a16="http://schemas.microsoft.com/office/drawing/2014/main" xmlns="" id="{D0F5BBCC-DD64-47A0-8669-7C4E864E04C3}"/>
                </a:ext>
              </a:extLst>
            </p:cNvPr>
            <p:cNvSpPr/>
            <p:nvPr/>
          </p:nvSpPr>
          <p:spPr>
            <a:xfrm>
              <a:off x="1854072" y="6071313"/>
              <a:ext cx="550920" cy="281712"/>
            </a:xfrm>
            <a:custGeom>
              <a:avLst/>
              <a:gdLst/>
              <a:ahLst/>
              <a:cxnLst/>
              <a:rect l="l" t="t" r="r" b="b"/>
              <a:pathLst>
                <a:path w="245110" h="141604">
                  <a:moveTo>
                    <a:pt x="0" y="0"/>
                  </a:moveTo>
                  <a:lnTo>
                    <a:pt x="0" y="141033"/>
                  </a:lnTo>
                  <a:lnTo>
                    <a:pt x="244995" y="141033"/>
                  </a:lnTo>
                  <a:lnTo>
                    <a:pt x="244995" y="139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3" name="object 41">
              <a:extLst>
                <a:ext uri="{FF2B5EF4-FFF2-40B4-BE49-F238E27FC236}">
                  <a16:creationId xmlns:a16="http://schemas.microsoft.com/office/drawing/2014/main" xmlns="" id="{BE848844-2078-4610-9A3A-D5880B91D33E}"/>
                </a:ext>
              </a:extLst>
            </p:cNvPr>
            <p:cNvSpPr/>
            <p:nvPr/>
          </p:nvSpPr>
          <p:spPr>
            <a:xfrm>
              <a:off x="1999036" y="6040300"/>
              <a:ext cx="261187" cy="70744"/>
            </a:xfrm>
            <a:custGeom>
              <a:avLst/>
              <a:gdLst/>
              <a:ahLst/>
              <a:cxnLst/>
              <a:rect l="l" t="t" r="r" b="b"/>
              <a:pathLst>
                <a:path w="116205" h="35559">
                  <a:moveTo>
                    <a:pt x="110794" y="0"/>
                  </a:moveTo>
                  <a:lnTo>
                    <a:pt x="5308" y="0"/>
                  </a:lnTo>
                  <a:lnTo>
                    <a:pt x="0" y="5308"/>
                  </a:lnTo>
                  <a:lnTo>
                    <a:pt x="0" y="29845"/>
                  </a:lnTo>
                  <a:lnTo>
                    <a:pt x="5308" y="35153"/>
                  </a:lnTo>
                  <a:lnTo>
                    <a:pt x="110794" y="35153"/>
                  </a:lnTo>
                  <a:lnTo>
                    <a:pt x="116103" y="29845"/>
                  </a:lnTo>
                  <a:lnTo>
                    <a:pt x="116103" y="29235"/>
                  </a:lnTo>
                  <a:lnTo>
                    <a:pt x="8572" y="29235"/>
                  </a:lnTo>
                  <a:lnTo>
                    <a:pt x="5918" y="26581"/>
                  </a:lnTo>
                  <a:lnTo>
                    <a:pt x="5918" y="8572"/>
                  </a:lnTo>
                  <a:lnTo>
                    <a:pt x="8572" y="5918"/>
                  </a:lnTo>
                  <a:lnTo>
                    <a:pt x="116103" y="5918"/>
                  </a:lnTo>
                  <a:lnTo>
                    <a:pt x="116103" y="5308"/>
                  </a:lnTo>
                  <a:lnTo>
                    <a:pt x="110794" y="0"/>
                  </a:lnTo>
                  <a:close/>
                </a:path>
                <a:path w="116205" h="35559">
                  <a:moveTo>
                    <a:pt x="116103" y="5918"/>
                  </a:moveTo>
                  <a:lnTo>
                    <a:pt x="107530" y="5918"/>
                  </a:lnTo>
                  <a:lnTo>
                    <a:pt x="110185" y="8572"/>
                  </a:lnTo>
                  <a:lnTo>
                    <a:pt x="110185" y="26581"/>
                  </a:lnTo>
                  <a:lnTo>
                    <a:pt x="107530" y="29235"/>
                  </a:lnTo>
                  <a:lnTo>
                    <a:pt x="116103" y="29235"/>
                  </a:lnTo>
                  <a:lnTo>
                    <a:pt x="116103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4" name="object 42">
              <a:extLst>
                <a:ext uri="{FF2B5EF4-FFF2-40B4-BE49-F238E27FC236}">
                  <a16:creationId xmlns:a16="http://schemas.microsoft.com/office/drawing/2014/main" xmlns="" id="{07223EBC-8125-44B5-91EF-5450BD0CB6F9}"/>
                </a:ext>
              </a:extLst>
            </p:cNvPr>
            <p:cNvSpPr/>
            <p:nvPr/>
          </p:nvSpPr>
          <p:spPr>
            <a:xfrm>
              <a:off x="2025619" y="6056686"/>
              <a:ext cx="42818" cy="37899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191" y="0"/>
                  </a:lnTo>
                  <a:lnTo>
                    <a:pt x="0" y="4178"/>
                  </a:lnTo>
                  <a:lnTo>
                    <a:pt x="0" y="14490"/>
                  </a:lnTo>
                  <a:lnTo>
                    <a:pt x="4191" y="18694"/>
                  </a:lnTo>
                  <a:lnTo>
                    <a:pt x="14478" y="18694"/>
                  </a:lnTo>
                  <a:lnTo>
                    <a:pt x="18669" y="14490"/>
                  </a:lnTo>
                  <a:lnTo>
                    <a:pt x="18669" y="12776"/>
                  </a:lnTo>
                  <a:lnTo>
                    <a:pt x="7442" y="12776"/>
                  </a:lnTo>
                  <a:lnTo>
                    <a:pt x="5918" y="11226"/>
                  </a:lnTo>
                  <a:lnTo>
                    <a:pt x="5918" y="7454"/>
                  </a:lnTo>
                  <a:lnTo>
                    <a:pt x="7442" y="5918"/>
                  </a:lnTo>
                  <a:lnTo>
                    <a:pt x="18669" y="5918"/>
                  </a:lnTo>
                  <a:lnTo>
                    <a:pt x="18669" y="4178"/>
                  </a:lnTo>
                  <a:lnTo>
                    <a:pt x="14478" y="0"/>
                  </a:lnTo>
                  <a:close/>
                </a:path>
                <a:path w="19050" h="19050">
                  <a:moveTo>
                    <a:pt x="18669" y="5918"/>
                  </a:moveTo>
                  <a:lnTo>
                    <a:pt x="11226" y="5918"/>
                  </a:lnTo>
                  <a:lnTo>
                    <a:pt x="12750" y="7454"/>
                  </a:lnTo>
                  <a:lnTo>
                    <a:pt x="12750" y="11226"/>
                  </a:lnTo>
                  <a:lnTo>
                    <a:pt x="11226" y="12776"/>
                  </a:lnTo>
                  <a:lnTo>
                    <a:pt x="18669" y="12776"/>
                  </a:lnTo>
                  <a:lnTo>
                    <a:pt x="18669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5" name="object 43">
              <a:extLst>
                <a:ext uri="{FF2B5EF4-FFF2-40B4-BE49-F238E27FC236}">
                  <a16:creationId xmlns:a16="http://schemas.microsoft.com/office/drawing/2014/main" xmlns="" id="{B94B6BD8-BD94-46E5-B7D7-D4432511455E}"/>
                </a:ext>
              </a:extLst>
            </p:cNvPr>
            <p:cNvSpPr/>
            <p:nvPr/>
          </p:nvSpPr>
          <p:spPr>
            <a:xfrm>
              <a:off x="2075062" y="6056686"/>
              <a:ext cx="42818" cy="37899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191" y="0"/>
                  </a:lnTo>
                  <a:lnTo>
                    <a:pt x="0" y="4178"/>
                  </a:lnTo>
                  <a:lnTo>
                    <a:pt x="0" y="14490"/>
                  </a:lnTo>
                  <a:lnTo>
                    <a:pt x="4191" y="18694"/>
                  </a:lnTo>
                  <a:lnTo>
                    <a:pt x="14478" y="18694"/>
                  </a:lnTo>
                  <a:lnTo>
                    <a:pt x="18669" y="14490"/>
                  </a:lnTo>
                  <a:lnTo>
                    <a:pt x="18669" y="12776"/>
                  </a:lnTo>
                  <a:lnTo>
                    <a:pt x="7454" y="12776"/>
                  </a:lnTo>
                  <a:lnTo>
                    <a:pt x="5918" y="11226"/>
                  </a:lnTo>
                  <a:lnTo>
                    <a:pt x="5918" y="7454"/>
                  </a:lnTo>
                  <a:lnTo>
                    <a:pt x="7454" y="5918"/>
                  </a:lnTo>
                  <a:lnTo>
                    <a:pt x="18669" y="5918"/>
                  </a:lnTo>
                  <a:lnTo>
                    <a:pt x="18669" y="4178"/>
                  </a:lnTo>
                  <a:lnTo>
                    <a:pt x="14478" y="0"/>
                  </a:lnTo>
                  <a:close/>
                </a:path>
                <a:path w="19050" h="19050">
                  <a:moveTo>
                    <a:pt x="18669" y="5918"/>
                  </a:moveTo>
                  <a:lnTo>
                    <a:pt x="11226" y="5918"/>
                  </a:lnTo>
                  <a:lnTo>
                    <a:pt x="12750" y="7454"/>
                  </a:lnTo>
                  <a:lnTo>
                    <a:pt x="12750" y="11226"/>
                  </a:lnTo>
                  <a:lnTo>
                    <a:pt x="11226" y="12776"/>
                  </a:lnTo>
                  <a:lnTo>
                    <a:pt x="18669" y="12776"/>
                  </a:lnTo>
                  <a:lnTo>
                    <a:pt x="18669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6" name="object 44">
              <a:extLst>
                <a:ext uri="{FF2B5EF4-FFF2-40B4-BE49-F238E27FC236}">
                  <a16:creationId xmlns:a16="http://schemas.microsoft.com/office/drawing/2014/main" xmlns="" id="{7FE125B4-80A9-47A3-B45B-E2AE9B525875}"/>
                </a:ext>
              </a:extLst>
            </p:cNvPr>
            <p:cNvSpPr/>
            <p:nvPr/>
          </p:nvSpPr>
          <p:spPr>
            <a:xfrm>
              <a:off x="1999036" y="6129462"/>
              <a:ext cx="261187" cy="70744"/>
            </a:xfrm>
            <a:custGeom>
              <a:avLst/>
              <a:gdLst/>
              <a:ahLst/>
              <a:cxnLst/>
              <a:rect l="l" t="t" r="r" b="b"/>
              <a:pathLst>
                <a:path w="116205" h="35559">
                  <a:moveTo>
                    <a:pt x="110794" y="0"/>
                  </a:moveTo>
                  <a:lnTo>
                    <a:pt x="5308" y="0"/>
                  </a:lnTo>
                  <a:lnTo>
                    <a:pt x="0" y="5308"/>
                  </a:lnTo>
                  <a:lnTo>
                    <a:pt x="0" y="29845"/>
                  </a:lnTo>
                  <a:lnTo>
                    <a:pt x="5308" y="35166"/>
                  </a:lnTo>
                  <a:lnTo>
                    <a:pt x="110794" y="35166"/>
                  </a:lnTo>
                  <a:lnTo>
                    <a:pt x="116103" y="29845"/>
                  </a:lnTo>
                  <a:lnTo>
                    <a:pt x="116103" y="29235"/>
                  </a:lnTo>
                  <a:lnTo>
                    <a:pt x="8572" y="29235"/>
                  </a:lnTo>
                  <a:lnTo>
                    <a:pt x="5918" y="26581"/>
                  </a:lnTo>
                  <a:lnTo>
                    <a:pt x="5918" y="8572"/>
                  </a:lnTo>
                  <a:lnTo>
                    <a:pt x="8572" y="5918"/>
                  </a:lnTo>
                  <a:lnTo>
                    <a:pt x="116103" y="5918"/>
                  </a:lnTo>
                  <a:lnTo>
                    <a:pt x="116103" y="5308"/>
                  </a:lnTo>
                  <a:lnTo>
                    <a:pt x="110794" y="0"/>
                  </a:lnTo>
                  <a:close/>
                </a:path>
                <a:path w="116205" h="35559">
                  <a:moveTo>
                    <a:pt x="116103" y="5918"/>
                  </a:moveTo>
                  <a:lnTo>
                    <a:pt x="107530" y="5918"/>
                  </a:lnTo>
                  <a:lnTo>
                    <a:pt x="110185" y="8572"/>
                  </a:lnTo>
                  <a:lnTo>
                    <a:pt x="110185" y="26581"/>
                  </a:lnTo>
                  <a:lnTo>
                    <a:pt x="107530" y="29235"/>
                  </a:lnTo>
                  <a:lnTo>
                    <a:pt x="116103" y="29235"/>
                  </a:lnTo>
                  <a:lnTo>
                    <a:pt x="116103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7" name="object 45">
              <a:extLst>
                <a:ext uri="{FF2B5EF4-FFF2-40B4-BE49-F238E27FC236}">
                  <a16:creationId xmlns:a16="http://schemas.microsoft.com/office/drawing/2014/main" xmlns="" id="{D436A5EB-6DB0-4782-91C2-7055BE77A301}"/>
                </a:ext>
              </a:extLst>
            </p:cNvPr>
            <p:cNvSpPr/>
            <p:nvPr/>
          </p:nvSpPr>
          <p:spPr>
            <a:xfrm>
              <a:off x="2191445" y="6145838"/>
              <a:ext cx="42818" cy="37899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191" y="0"/>
                  </a:lnTo>
                  <a:lnTo>
                    <a:pt x="0" y="4191"/>
                  </a:lnTo>
                  <a:lnTo>
                    <a:pt x="0" y="14503"/>
                  </a:lnTo>
                  <a:lnTo>
                    <a:pt x="4191" y="18694"/>
                  </a:lnTo>
                  <a:lnTo>
                    <a:pt x="14478" y="18694"/>
                  </a:lnTo>
                  <a:lnTo>
                    <a:pt x="18681" y="14503"/>
                  </a:lnTo>
                  <a:lnTo>
                    <a:pt x="18681" y="12763"/>
                  </a:lnTo>
                  <a:lnTo>
                    <a:pt x="7442" y="12763"/>
                  </a:lnTo>
                  <a:lnTo>
                    <a:pt x="5918" y="11239"/>
                  </a:lnTo>
                  <a:lnTo>
                    <a:pt x="5918" y="7454"/>
                  </a:lnTo>
                  <a:lnTo>
                    <a:pt x="7442" y="5930"/>
                  </a:lnTo>
                  <a:lnTo>
                    <a:pt x="18681" y="5930"/>
                  </a:lnTo>
                  <a:lnTo>
                    <a:pt x="18681" y="4191"/>
                  </a:lnTo>
                  <a:lnTo>
                    <a:pt x="14478" y="0"/>
                  </a:lnTo>
                  <a:close/>
                </a:path>
                <a:path w="19050" h="19050">
                  <a:moveTo>
                    <a:pt x="18681" y="5930"/>
                  </a:moveTo>
                  <a:lnTo>
                    <a:pt x="11214" y="5930"/>
                  </a:lnTo>
                  <a:lnTo>
                    <a:pt x="12763" y="7454"/>
                  </a:lnTo>
                  <a:lnTo>
                    <a:pt x="12763" y="11239"/>
                  </a:lnTo>
                  <a:lnTo>
                    <a:pt x="11214" y="12763"/>
                  </a:lnTo>
                  <a:lnTo>
                    <a:pt x="18681" y="12763"/>
                  </a:lnTo>
                  <a:lnTo>
                    <a:pt x="18681" y="5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8" name="object 46">
              <a:extLst>
                <a:ext uri="{FF2B5EF4-FFF2-40B4-BE49-F238E27FC236}">
                  <a16:creationId xmlns:a16="http://schemas.microsoft.com/office/drawing/2014/main" xmlns="" id="{1DC137E9-F03B-4FFA-B536-4766D466D2DC}"/>
                </a:ext>
              </a:extLst>
            </p:cNvPr>
            <p:cNvSpPr/>
            <p:nvPr/>
          </p:nvSpPr>
          <p:spPr>
            <a:xfrm>
              <a:off x="2142006" y="6145838"/>
              <a:ext cx="42818" cy="37899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191" y="0"/>
                  </a:lnTo>
                  <a:lnTo>
                    <a:pt x="0" y="4191"/>
                  </a:lnTo>
                  <a:lnTo>
                    <a:pt x="0" y="14503"/>
                  </a:lnTo>
                  <a:lnTo>
                    <a:pt x="4191" y="18694"/>
                  </a:lnTo>
                  <a:lnTo>
                    <a:pt x="14478" y="18694"/>
                  </a:lnTo>
                  <a:lnTo>
                    <a:pt x="18681" y="14503"/>
                  </a:lnTo>
                  <a:lnTo>
                    <a:pt x="18681" y="12763"/>
                  </a:lnTo>
                  <a:lnTo>
                    <a:pt x="7442" y="12763"/>
                  </a:lnTo>
                  <a:lnTo>
                    <a:pt x="5918" y="11239"/>
                  </a:lnTo>
                  <a:lnTo>
                    <a:pt x="5918" y="7454"/>
                  </a:lnTo>
                  <a:lnTo>
                    <a:pt x="7442" y="5930"/>
                  </a:lnTo>
                  <a:lnTo>
                    <a:pt x="18681" y="5930"/>
                  </a:lnTo>
                  <a:lnTo>
                    <a:pt x="18681" y="4191"/>
                  </a:lnTo>
                  <a:lnTo>
                    <a:pt x="14478" y="0"/>
                  </a:lnTo>
                  <a:close/>
                </a:path>
                <a:path w="19050" h="19050">
                  <a:moveTo>
                    <a:pt x="18681" y="5930"/>
                  </a:moveTo>
                  <a:lnTo>
                    <a:pt x="11214" y="5930"/>
                  </a:lnTo>
                  <a:lnTo>
                    <a:pt x="12763" y="7454"/>
                  </a:lnTo>
                  <a:lnTo>
                    <a:pt x="12763" y="11239"/>
                  </a:lnTo>
                  <a:lnTo>
                    <a:pt x="11214" y="12763"/>
                  </a:lnTo>
                  <a:lnTo>
                    <a:pt x="18681" y="12763"/>
                  </a:lnTo>
                  <a:lnTo>
                    <a:pt x="18681" y="5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69" name="object 47">
              <a:extLst>
                <a:ext uri="{FF2B5EF4-FFF2-40B4-BE49-F238E27FC236}">
                  <a16:creationId xmlns:a16="http://schemas.microsoft.com/office/drawing/2014/main" xmlns="" id="{B26C7D2B-D7A2-41BB-9F30-D3110AC6DDF9}"/>
                </a:ext>
              </a:extLst>
            </p:cNvPr>
            <p:cNvSpPr/>
            <p:nvPr/>
          </p:nvSpPr>
          <p:spPr>
            <a:xfrm>
              <a:off x="1999036" y="6219733"/>
              <a:ext cx="261187" cy="70744"/>
            </a:xfrm>
            <a:custGeom>
              <a:avLst/>
              <a:gdLst/>
              <a:ahLst/>
              <a:cxnLst/>
              <a:rect l="l" t="t" r="r" b="b"/>
              <a:pathLst>
                <a:path w="116205" h="35559">
                  <a:moveTo>
                    <a:pt x="110794" y="0"/>
                  </a:moveTo>
                  <a:lnTo>
                    <a:pt x="5308" y="0"/>
                  </a:lnTo>
                  <a:lnTo>
                    <a:pt x="0" y="5308"/>
                  </a:lnTo>
                  <a:lnTo>
                    <a:pt x="0" y="29845"/>
                  </a:lnTo>
                  <a:lnTo>
                    <a:pt x="5308" y="35153"/>
                  </a:lnTo>
                  <a:lnTo>
                    <a:pt x="110794" y="35153"/>
                  </a:lnTo>
                  <a:lnTo>
                    <a:pt x="116103" y="29845"/>
                  </a:lnTo>
                  <a:lnTo>
                    <a:pt x="116103" y="29235"/>
                  </a:lnTo>
                  <a:lnTo>
                    <a:pt x="8572" y="29235"/>
                  </a:lnTo>
                  <a:lnTo>
                    <a:pt x="5918" y="26581"/>
                  </a:lnTo>
                  <a:lnTo>
                    <a:pt x="5918" y="8572"/>
                  </a:lnTo>
                  <a:lnTo>
                    <a:pt x="8572" y="5918"/>
                  </a:lnTo>
                  <a:lnTo>
                    <a:pt x="116103" y="5918"/>
                  </a:lnTo>
                  <a:lnTo>
                    <a:pt x="116103" y="5308"/>
                  </a:lnTo>
                  <a:lnTo>
                    <a:pt x="110794" y="0"/>
                  </a:lnTo>
                  <a:close/>
                </a:path>
                <a:path w="116205" h="35559">
                  <a:moveTo>
                    <a:pt x="116103" y="5918"/>
                  </a:moveTo>
                  <a:lnTo>
                    <a:pt x="107530" y="5918"/>
                  </a:lnTo>
                  <a:lnTo>
                    <a:pt x="110185" y="8572"/>
                  </a:lnTo>
                  <a:lnTo>
                    <a:pt x="110185" y="26581"/>
                  </a:lnTo>
                  <a:lnTo>
                    <a:pt x="107530" y="29235"/>
                  </a:lnTo>
                  <a:lnTo>
                    <a:pt x="116103" y="29235"/>
                  </a:lnTo>
                  <a:lnTo>
                    <a:pt x="116103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0" name="object 48">
              <a:extLst>
                <a:ext uri="{FF2B5EF4-FFF2-40B4-BE49-F238E27FC236}">
                  <a16:creationId xmlns:a16="http://schemas.microsoft.com/office/drawing/2014/main" xmlns="" id="{1EC950BD-1F48-48B2-8854-71607237E562}"/>
                </a:ext>
              </a:extLst>
            </p:cNvPr>
            <p:cNvSpPr/>
            <p:nvPr/>
          </p:nvSpPr>
          <p:spPr>
            <a:xfrm>
              <a:off x="2025619" y="6236116"/>
              <a:ext cx="42818" cy="37899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191" y="0"/>
                  </a:lnTo>
                  <a:lnTo>
                    <a:pt x="12" y="4178"/>
                  </a:lnTo>
                  <a:lnTo>
                    <a:pt x="0" y="14490"/>
                  </a:lnTo>
                  <a:lnTo>
                    <a:pt x="4191" y="18694"/>
                  </a:lnTo>
                  <a:lnTo>
                    <a:pt x="14478" y="18694"/>
                  </a:lnTo>
                  <a:lnTo>
                    <a:pt x="18669" y="14490"/>
                  </a:lnTo>
                  <a:lnTo>
                    <a:pt x="18669" y="12776"/>
                  </a:lnTo>
                  <a:lnTo>
                    <a:pt x="7454" y="12776"/>
                  </a:lnTo>
                  <a:lnTo>
                    <a:pt x="5918" y="11226"/>
                  </a:lnTo>
                  <a:lnTo>
                    <a:pt x="5918" y="7454"/>
                  </a:lnTo>
                  <a:lnTo>
                    <a:pt x="7442" y="5918"/>
                  </a:lnTo>
                  <a:lnTo>
                    <a:pt x="18669" y="5918"/>
                  </a:lnTo>
                  <a:lnTo>
                    <a:pt x="18669" y="4178"/>
                  </a:lnTo>
                  <a:lnTo>
                    <a:pt x="14478" y="0"/>
                  </a:lnTo>
                  <a:close/>
                </a:path>
                <a:path w="19050" h="19050">
                  <a:moveTo>
                    <a:pt x="18669" y="5918"/>
                  </a:moveTo>
                  <a:lnTo>
                    <a:pt x="11226" y="5918"/>
                  </a:lnTo>
                  <a:lnTo>
                    <a:pt x="12750" y="7454"/>
                  </a:lnTo>
                  <a:lnTo>
                    <a:pt x="12750" y="11226"/>
                  </a:lnTo>
                  <a:lnTo>
                    <a:pt x="11214" y="12776"/>
                  </a:lnTo>
                  <a:lnTo>
                    <a:pt x="18669" y="12776"/>
                  </a:lnTo>
                  <a:lnTo>
                    <a:pt x="18669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1" name="object 49">
              <a:extLst>
                <a:ext uri="{FF2B5EF4-FFF2-40B4-BE49-F238E27FC236}">
                  <a16:creationId xmlns:a16="http://schemas.microsoft.com/office/drawing/2014/main" xmlns="" id="{2E55BA3F-2801-4CA9-A5F4-FA00B075A769}"/>
                </a:ext>
              </a:extLst>
            </p:cNvPr>
            <p:cNvSpPr/>
            <p:nvPr/>
          </p:nvSpPr>
          <p:spPr>
            <a:xfrm>
              <a:off x="2075062" y="6236116"/>
              <a:ext cx="42818" cy="37899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478" y="0"/>
                  </a:moveTo>
                  <a:lnTo>
                    <a:pt x="4191" y="0"/>
                  </a:lnTo>
                  <a:lnTo>
                    <a:pt x="12" y="4178"/>
                  </a:lnTo>
                  <a:lnTo>
                    <a:pt x="0" y="14490"/>
                  </a:lnTo>
                  <a:lnTo>
                    <a:pt x="4191" y="18694"/>
                  </a:lnTo>
                  <a:lnTo>
                    <a:pt x="14478" y="18694"/>
                  </a:lnTo>
                  <a:lnTo>
                    <a:pt x="18669" y="14490"/>
                  </a:lnTo>
                  <a:lnTo>
                    <a:pt x="18669" y="12776"/>
                  </a:lnTo>
                  <a:lnTo>
                    <a:pt x="7454" y="12776"/>
                  </a:lnTo>
                  <a:lnTo>
                    <a:pt x="5918" y="11226"/>
                  </a:lnTo>
                  <a:lnTo>
                    <a:pt x="5918" y="7454"/>
                  </a:lnTo>
                  <a:lnTo>
                    <a:pt x="7454" y="5918"/>
                  </a:lnTo>
                  <a:lnTo>
                    <a:pt x="18669" y="5918"/>
                  </a:lnTo>
                  <a:lnTo>
                    <a:pt x="18669" y="4178"/>
                  </a:lnTo>
                  <a:lnTo>
                    <a:pt x="14478" y="0"/>
                  </a:lnTo>
                  <a:close/>
                </a:path>
                <a:path w="19050" h="19050">
                  <a:moveTo>
                    <a:pt x="18669" y="5918"/>
                  </a:moveTo>
                  <a:lnTo>
                    <a:pt x="11226" y="5918"/>
                  </a:lnTo>
                  <a:lnTo>
                    <a:pt x="12750" y="7454"/>
                  </a:lnTo>
                  <a:lnTo>
                    <a:pt x="12750" y="11226"/>
                  </a:lnTo>
                  <a:lnTo>
                    <a:pt x="11226" y="12776"/>
                  </a:lnTo>
                  <a:lnTo>
                    <a:pt x="18669" y="12776"/>
                  </a:lnTo>
                  <a:lnTo>
                    <a:pt x="18669" y="5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0B7F508B-E9A2-425D-AAF0-FB5B3A068036}"/>
              </a:ext>
            </a:extLst>
          </p:cNvPr>
          <p:cNvGrpSpPr/>
          <p:nvPr/>
        </p:nvGrpSpPr>
        <p:grpSpPr>
          <a:xfrm>
            <a:off x="6685112" y="5378420"/>
            <a:ext cx="551035" cy="423903"/>
            <a:chOff x="2495791" y="5913254"/>
            <a:chExt cx="551035" cy="439624"/>
          </a:xfrm>
        </p:grpSpPr>
        <p:sp>
          <p:nvSpPr>
            <p:cNvPr id="73" name="object 56">
              <a:extLst>
                <a:ext uri="{FF2B5EF4-FFF2-40B4-BE49-F238E27FC236}">
                  <a16:creationId xmlns:a16="http://schemas.microsoft.com/office/drawing/2014/main" xmlns="" id="{6B922CF6-0996-4037-AF5E-0567EAC6269C}"/>
                </a:ext>
              </a:extLst>
            </p:cNvPr>
            <p:cNvSpPr/>
            <p:nvPr/>
          </p:nvSpPr>
          <p:spPr>
            <a:xfrm>
              <a:off x="2495906" y="5913254"/>
              <a:ext cx="550920" cy="439474"/>
            </a:xfrm>
            <a:custGeom>
              <a:avLst/>
              <a:gdLst/>
              <a:ahLst/>
              <a:cxnLst/>
              <a:rect l="l" t="t" r="r" b="b"/>
              <a:pathLst>
                <a:path w="245110" h="220979">
                  <a:moveTo>
                    <a:pt x="124269" y="0"/>
                  </a:moveTo>
                  <a:lnTo>
                    <a:pt x="120713" y="0"/>
                  </a:lnTo>
                  <a:lnTo>
                    <a:pt x="117614" y="1574"/>
                  </a:lnTo>
                  <a:lnTo>
                    <a:pt x="9436" y="61264"/>
                  </a:lnTo>
                  <a:lnTo>
                    <a:pt x="3682" y="64185"/>
                  </a:lnTo>
                  <a:lnTo>
                    <a:pt x="0" y="70624"/>
                  </a:lnTo>
                  <a:lnTo>
                    <a:pt x="0" y="201491"/>
                  </a:lnTo>
                  <a:lnTo>
                    <a:pt x="4938" y="214920"/>
                  </a:lnTo>
                  <a:lnTo>
                    <a:pt x="16865" y="220484"/>
                  </a:lnTo>
                  <a:lnTo>
                    <a:pt x="244995" y="220484"/>
                  </a:lnTo>
                  <a:lnTo>
                    <a:pt x="244995" y="70624"/>
                  </a:lnTo>
                  <a:lnTo>
                    <a:pt x="241299" y="64185"/>
                  </a:lnTo>
                  <a:lnTo>
                    <a:pt x="235546" y="61264"/>
                  </a:lnTo>
                  <a:lnTo>
                    <a:pt x="127368" y="1574"/>
                  </a:lnTo>
                  <a:lnTo>
                    <a:pt x="124269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4" name="object 57">
              <a:extLst>
                <a:ext uri="{FF2B5EF4-FFF2-40B4-BE49-F238E27FC236}">
                  <a16:creationId xmlns:a16="http://schemas.microsoft.com/office/drawing/2014/main" xmlns="" id="{725959E4-4E33-4A6E-8814-41C1DFB52B2D}"/>
                </a:ext>
              </a:extLst>
            </p:cNvPr>
            <p:cNvSpPr/>
            <p:nvPr/>
          </p:nvSpPr>
          <p:spPr>
            <a:xfrm>
              <a:off x="2495791" y="6071259"/>
              <a:ext cx="550920" cy="281619"/>
            </a:xfrm>
            <a:custGeom>
              <a:avLst/>
              <a:gdLst/>
              <a:ahLst/>
              <a:cxnLst/>
              <a:rect l="l" t="t" r="r" b="b"/>
              <a:pathLst>
                <a:path w="245110" h="141604">
                  <a:moveTo>
                    <a:pt x="0" y="0"/>
                  </a:moveTo>
                  <a:lnTo>
                    <a:pt x="0" y="141033"/>
                  </a:lnTo>
                  <a:lnTo>
                    <a:pt x="244995" y="141033"/>
                  </a:lnTo>
                  <a:lnTo>
                    <a:pt x="244995" y="139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5" name="object 58">
              <a:extLst>
                <a:ext uri="{FF2B5EF4-FFF2-40B4-BE49-F238E27FC236}">
                  <a16:creationId xmlns:a16="http://schemas.microsoft.com/office/drawing/2014/main" xmlns="" id="{6A443818-88F1-49C8-9ADD-131CBA9048BC}"/>
                </a:ext>
              </a:extLst>
            </p:cNvPr>
            <p:cNvSpPr/>
            <p:nvPr/>
          </p:nvSpPr>
          <p:spPr>
            <a:xfrm>
              <a:off x="2601941" y="6062009"/>
              <a:ext cx="325414" cy="189429"/>
            </a:xfrm>
            <a:custGeom>
              <a:avLst/>
              <a:gdLst/>
              <a:ahLst/>
              <a:cxnLst/>
              <a:rect l="l" t="t" r="r" b="b"/>
              <a:pathLst>
                <a:path w="144780" h="95250">
                  <a:moveTo>
                    <a:pt x="58796" y="8640"/>
                  </a:moveTo>
                  <a:lnTo>
                    <a:pt x="48685" y="9489"/>
                  </a:lnTo>
                  <a:lnTo>
                    <a:pt x="37305" y="14738"/>
                  </a:lnTo>
                  <a:lnTo>
                    <a:pt x="27636" y="24008"/>
                  </a:lnTo>
                  <a:lnTo>
                    <a:pt x="19980" y="36400"/>
                  </a:lnTo>
                  <a:lnTo>
                    <a:pt x="9444" y="43052"/>
                  </a:lnTo>
                  <a:lnTo>
                    <a:pt x="2372" y="54446"/>
                  </a:lnTo>
                  <a:lnTo>
                    <a:pt x="0" y="70155"/>
                  </a:lnTo>
                  <a:lnTo>
                    <a:pt x="5497" y="82926"/>
                  </a:lnTo>
                  <a:lnTo>
                    <a:pt x="15944" y="91801"/>
                  </a:lnTo>
                  <a:lnTo>
                    <a:pt x="29688" y="95127"/>
                  </a:lnTo>
                  <a:lnTo>
                    <a:pt x="116746" y="95127"/>
                  </a:lnTo>
                  <a:lnTo>
                    <a:pt x="118304" y="95087"/>
                  </a:lnTo>
                  <a:lnTo>
                    <a:pt x="129424" y="92071"/>
                  </a:lnTo>
                  <a:lnTo>
                    <a:pt x="135042" y="87075"/>
                  </a:lnTo>
                  <a:lnTo>
                    <a:pt x="116746" y="87075"/>
                  </a:lnTo>
                  <a:lnTo>
                    <a:pt x="19249" y="84237"/>
                  </a:lnTo>
                  <a:lnTo>
                    <a:pt x="11090" y="74594"/>
                  </a:lnTo>
                  <a:lnTo>
                    <a:pt x="8587" y="58371"/>
                  </a:lnTo>
                  <a:lnTo>
                    <a:pt x="16474" y="47225"/>
                  </a:lnTo>
                  <a:lnTo>
                    <a:pt x="29688" y="42828"/>
                  </a:lnTo>
                  <a:lnTo>
                    <a:pt x="31910" y="42828"/>
                  </a:lnTo>
                  <a:lnTo>
                    <a:pt x="33701" y="41025"/>
                  </a:lnTo>
                  <a:lnTo>
                    <a:pt x="34698" y="32222"/>
                  </a:lnTo>
                  <a:lnTo>
                    <a:pt x="42586" y="21076"/>
                  </a:lnTo>
                  <a:lnTo>
                    <a:pt x="55799" y="16679"/>
                  </a:lnTo>
                  <a:lnTo>
                    <a:pt x="69351" y="16679"/>
                  </a:lnTo>
                  <a:lnTo>
                    <a:pt x="71411" y="14738"/>
                  </a:lnTo>
                  <a:lnTo>
                    <a:pt x="81306" y="9961"/>
                  </a:lnTo>
                  <a:lnTo>
                    <a:pt x="64600" y="9961"/>
                  </a:lnTo>
                  <a:lnTo>
                    <a:pt x="61755" y="9072"/>
                  </a:lnTo>
                  <a:lnTo>
                    <a:pt x="58796" y="8640"/>
                  </a:lnTo>
                  <a:close/>
                </a:path>
                <a:path w="144780" h="95250">
                  <a:moveTo>
                    <a:pt x="114289" y="8591"/>
                  </a:moveTo>
                  <a:lnTo>
                    <a:pt x="96867" y="8591"/>
                  </a:lnTo>
                  <a:lnTo>
                    <a:pt x="109453" y="14410"/>
                  </a:lnTo>
                  <a:lnTo>
                    <a:pt x="118165" y="25008"/>
                  </a:lnTo>
                  <a:lnTo>
                    <a:pt x="121420" y="38802"/>
                  </a:lnTo>
                  <a:lnTo>
                    <a:pt x="121293" y="41927"/>
                  </a:lnTo>
                  <a:lnTo>
                    <a:pt x="122385" y="43501"/>
                  </a:lnTo>
                  <a:lnTo>
                    <a:pt x="128913" y="46566"/>
                  </a:lnTo>
                  <a:lnTo>
                    <a:pt x="135945" y="55838"/>
                  </a:lnTo>
                  <a:lnTo>
                    <a:pt x="137838" y="71524"/>
                  </a:lnTo>
                  <a:lnTo>
                    <a:pt x="129953" y="82676"/>
                  </a:lnTo>
                  <a:lnTo>
                    <a:pt x="116746" y="87075"/>
                  </a:lnTo>
                  <a:lnTo>
                    <a:pt x="135042" y="87075"/>
                  </a:lnTo>
                  <a:lnTo>
                    <a:pt x="138253" y="84219"/>
                  </a:lnTo>
                  <a:lnTo>
                    <a:pt x="143698" y="71524"/>
                  </a:lnTo>
                  <a:lnTo>
                    <a:pt x="143800" y="70155"/>
                  </a:lnTo>
                  <a:lnTo>
                    <a:pt x="144763" y="53748"/>
                  </a:lnTo>
                  <a:lnTo>
                    <a:pt x="138549" y="42678"/>
                  </a:lnTo>
                  <a:lnTo>
                    <a:pt x="128832" y="31861"/>
                  </a:lnTo>
                  <a:lnTo>
                    <a:pt x="124077" y="19223"/>
                  </a:lnTo>
                  <a:lnTo>
                    <a:pt x="115222" y="9102"/>
                  </a:lnTo>
                  <a:lnTo>
                    <a:pt x="114289" y="8591"/>
                  </a:lnTo>
                  <a:close/>
                </a:path>
                <a:path w="144780" h="95250">
                  <a:moveTo>
                    <a:pt x="69351" y="16679"/>
                  </a:moveTo>
                  <a:lnTo>
                    <a:pt x="58644" y="16679"/>
                  </a:lnTo>
                  <a:lnTo>
                    <a:pt x="61438" y="17225"/>
                  </a:lnTo>
                  <a:lnTo>
                    <a:pt x="65616" y="18940"/>
                  </a:lnTo>
                  <a:lnTo>
                    <a:pt x="67356" y="18559"/>
                  </a:lnTo>
                  <a:lnTo>
                    <a:pt x="69351" y="16679"/>
                  </a:lnTo>
                  <a:close/>
                </a:path>
                <a:path w="144780" h="95250">
                  <a:moveTo>
                    <a:pt x="88031" y="0"/>
                  </a:moveTo>
                  <a:lnTo>
                    <a:pt x="75483" y="2974"/>
                  </a:lnTo>
                  <a:lnTo>
                    <a:pt x="64600" y="9961"/>
                  </a:lnTo>
                  <a:lnTo>
                    <a:pt x="81306" y="9961"/>
                  </a:lnTo>
                  <a:lnTo>
                    <a:pt x="81597" y="9820"/>
                  </a:lnTo>
                  <a:lnTo>
                    <a:pt x="96867" y="8591"/>
                  </a:lnTo>
                  <a:lnTo>
                    <a:pt x="114289" y="8591"/>
                  </a:lnTo>
                  <a:lnTo>
                    <a:pt x="102971" y="2396"/>
                  </a:lnTo>
                  <a:lnTo>
                    <a:pt x="880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6" name="object 59">
              <a:extLst>
                <a:ext uri="{FF2B5EF4-FFF2-40B4-BE49-F238E27FC236}">
                  <a16:creationId xmlns:a16="http://schemas.microsoft.com/office/drawing/2014/main" xmlns="" id="{E47BF616-81E4-488C-8CAA-CC1BEE2773A0}"/>
                </a:ext>
              </a:extLst>
            </p:cNvPr>
            <p:cNvSpPr/>
            <p:nvPr/>
          </p:nvSpPr>
          <p:spPr>
            <a:xfrm>
              <a:off x="2757359" y="6164905"/>
              <a:ext cx="27118" cy="23994"/>
            </a:xfrm>
            <a:custGeom>
              <a:avLst/>
              <a:gdLst/>
              <a:ahLst/>
              <a:cxnLst/>
              <a:rect l="l" t="t" r="r" b="b"/>
              <a:pathLst>
                <a:path w="12064" h="12065">
                  <a:moveTo>
                    <a:pt x="9245" y="0"/>
                  </a:moveTo>
                  <a:lnTo>
                    <a:pt x="2666" y="0"/>
                  </a:lnTo>
                  <a:lnTo>
                    <a:pt x="0" y="2666"/>
                  </a:lnTo>
                  <a:lnTo>
                    <a:pt x="0" y="9258"/>
                  </a:lnTo>
                  <a:lnTo>
                    <a:pt x="2666" y="11925"/>
                  </a:lnTo>
                  <a:lnTo>
                    <a:pt x="9245" y="11925"/>
                  </a:lnTo>
                  <a:lnTo>
                    <a:pt x="11912" y="9258"/>
                  </a:lnTo>
                  <a:lnTo>
                    <a:pt x="11912" y="2666"/>
                  </a:lnTo>
                  <a:lnTo>
                    <a:pt x="9245" y="0"/>
                  </a:lnTo>
                  <a:close/>
                </a:path>
              </a:pathLst>
            </a:custGeom>
            <a:solidFill>
              <a:srgbClr val="F2F2F3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7" name="object 60">
              <a:extLst>
                <a:ext uri="{FF2B5EF4-FFF2-40B4-BE49-F238E27FC236}">
                  <a16:creationId xmlns:a16="http://schemas.microsoft.com/office/drawing/2014/main" xmlns="" id="{6303C78C-7CFC-4BA9-8799-D1BB3E541396}"/>
                </a:ext>
              </a:extLst>
            </p:cNvPr>
            <p:cNvSpPr/>
            <p:nvPr/>
          </p:nvSpPr>
          <p:spPr>
            <a:xfrm>
              <a:off x="2821010" y="6164905"/>
              <a:ext cx="27118" cy="23994"/>
            </a:xfrm>
            <a:custGeom>
              <a:avLst/>
              <a:gdLst/>
              <a:ahLst/>
              <a:cxnLst/>
              <a:rect l="l" t="t" r="r" b="b"/>
              <a:pathLst>
                <a:path w="12064" h="12065">
                  <a:moveTo>
                    <a:pt x="9245" y="0"/>
                  </a:moveTo>
                  <a:lnTo>
                    <a:pt x="2666" y="0"/>
                  </a:lnTo>
                  <a:lnTo>
                    <a:pt x="0" y="2666"/>
                  </a:lnTo>
                  <a:lnTo>
                    <a:pt x="0" y="9258"/>
                  </a:lnTo>
                  <a:lnTo>
                    <a:pt x="2666" y="11925"/>
                  </a:lnTo>
                  <a:lnTo>
                    <a:pt x="9245" y="11925"/>
                  </a:lnTo>
                  <a:lnTo>
                    <a:pt x="11912" y="9258"/>
                  </a:lnTo>
                  <a:lnTo>
                    <a:pt x="11912" y="2666"/>
                  </a:lnTo>
                  <a:lnTo>
                    <a:pt x="9245" y="0"/>
                  </a:lnTo>
                  <a:close/>
                </a:path>
              </a:pathLst>
            </a:custGeom>
            <a:solidFill>
              <a:srgbClr val="F2F2F3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78" name="object 61">
              <a:extLst>
                <a:ext uri="{FF2B5EF4-FFF2-40B4-BE49-F238E27FC236}">
                  <a16:creationId xmlns:a16="http://schemas.microsoft.com/office/drawing/2014/main" xmlns="" id="{438E7527-C152-4019-993D-9DEC513AE02B}"/>
                </a:ext>
              </a:extLst>
            </p:cNvPr>
            <p:cNvSpPr/>
            <p:nvPr/>
          </p:nvSpPr>
          <p:spPr>
            <a:xfrm>
              <a:off x="2693710" y="6164905"/>
              <a:ext cx="27118" cy="23994"/>
            </a:xfrm>
            <a:custGeom>
              <a:avLst/>
              <a:gdLst/>
              <a:ahLst/>
              <a:cxnLst/>
              <a:rect l="l" t="t" r="r" b="b"/>
              <a:pathLst>
                <a:path w="12064" h="12065">
                  <a:moveTo>
                    <a:pt x="9245" y="0"/>
                  </a:moveTo>
                  <a:lnTo>
                    <a:pt x="2666" y="0"/>
                  </a:lnTo>
                  <a:lnTo>
                    <a:pt x="0" y="2666"/>
                  </a:lnTo>
                  <a:lnTo>
                    <a:pt x="0" y="9258"/>
                  </a:lnTo>
                  <a:lnTo>
                    <a:pt x="2666" y="11925"/>
                  </a:lnTo>
                  <a:lnTo>
                    <a:pt x="9245" y="11925"/>
                  </a:lnTo>
                  <a:lnTo>
                    <a:pt x="11912" y="9258"/>
                  </a:lnTo>
                  <a:lnTo>
                    <a:pt x="11912" y="2666"/>
                  </a:lnTo>
                  <a:lnTo>
                    <a:pt x="9245" y="0"/>
                  </a:lnTo>
                  <a:close/>
                </a:path>
              </a:pathLst>
            </a:custGeom>
            <a:solidFill>
              <a:srgbClr val="F2F2F3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7A7096EE-35A3-4935-A096-081053CF9EBD}"/>
              </a:ext>
            </a:extLst>
          </p:cNvPr>
          <p:cNvGrpSpPr/>
          <p:nvPr/>
        </p:nvGrpSpPr>
        <p:grpSpPr>
          <a:xfrm>
            <a:off x="9262913" y="5369816"/>
            <a:ext cx="551037" cy="434947"/>
            <a:chOff x="6462308" y="4938795"/>
            <a:chExt cx="551037" cy="381454"/>
          </a:xfrm>
        </p:grpSpPr>
        <p:sp>
          <p:nvSpPr>
            <p:cNvPr id="85" name="object 69">
              <a:extLst>
                <a:ext uri="{FF2B5EF4-FFF2-40B4-BE49-F238E27FC236}">
                  <a16:creationId xmlns:a16="http://schemas.microsoft.com/office/drawing/2014/main" xmlns="" id="{F6C9AD16-8081-4481-8BF0-F4146AD402B6}"/>
                </a:ext>
              </a:extLst>
            </p:cNvPr>
            <p:cNvSpPr/>
            <p:nvPr/>
          </p:nvSpPr>
          <p:spPr>
            <a:xfrm>
              <a:off x="6462425" y="4938795"/>
              <a:ext cx="550920" cy="381323"/>
            </a:xfrm>
            <a:custGeom>
              <a:avLst/>
              <a:gdLst/>
              <a:ahLst/>
              <a:cxnLst/>
              <a:rect l="l" t="t" r="r" b="b"/>
              <a:pathLst>
                <a:path w="245110" h="220979">
                  <a:moveTo>
                    <a:pt x="124269" y="0"/>
                  </a:moveTo>
                  <a:lnTo>
                    <a:pt x="120713" y="0"/>
                  </a:lnTo>
                  <a:lnTo>
                    <a:pt x="117614" y="1574"/>
                  </a:lnTo>
                  <a:lnTo>
                    <a:pt x="9436" y="61264"/>
                  </a:lnTo>
                  <a:lnTo>
                    <a:pt x="3682" y="64185"/>
                  </a:lnTo>
                  <a:lnTo>
                    <a:pt x="0" y="70624"/>
                  </a:lnTo>
                  <a:lnTo>
                    <a:pt x="0" y="201491"/>
                  </a:lnTo>
                  <a:lnTo>
                    <a:pt x="4938" y="214920"/>
                  </a:lnTo>
                  <a:lnTo>
                    <a:pt x="16865" y="220484"/>
                  </a:lnTo>
                  <a:lnTo>
                    <a:pt x="244995" y="220484"/>
                  </a:lnTo>
                  <a:lnTo>
                    <a:pt x="244995" y="70624"/>
                  </a:lnTo>
                  <a:lnTo>
                    <a:pt x="241299" y="64185"/>
                  </a:lnTo>
                  <a:lnTo>
                    <a:pt x="235546" y="61264"/>
                  </a:lnTo>
                  <a:lnTo>
                    <a:pt x="127368" y="1574"/>
                  </a:lnTo>
                  <a:lnTo>
                    <a:pt x="124269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6" name="object 70">
              <a:extLst>
                <a:ext uri="{FF2B5EF4-FFF2-40B4-BE49-F238E27FC236}">
                  <a16:creationId xmlns:a16="http://schemas.microsoft.com/office/drawing/2014/main" xmlns="" id="{5FF3CCE5-3038-4F03-B328-83DC18A47585}"/>
                </a:ext>
              </a:extLst>
            </p:cNvPr>
            <p:cNvSpPr/>
            <p:nvPr/>
          </p:nvSpPr>
          <p:spPr>
            <a:xfrm>
              <a:off x="6462308" y="5075894"/>
              <a:ext cx="550920" cy="244355"/>
            </a:xfrm>
            <a:custGeom>
              <a:avLst/>
              <a:gdLst/>
              <a:ahLst/>
              <a:cxnLst/>
              <a:rect l="l" t="t" r="r" b="b"/>
              <a:pathLst>
                <a:path w="245110" h="141604">
                  <a:moveTo>
                    <a:pt x="0" y="0"/>
                  </a:moveTo>
                  <a:lnTo>
                    <a:pt x="0" y="141033"/>
                  </a:lnTo>
                  <a:lnTo>
                    <a:pt x="244995" y="141033"/>
                  </a:lnTo>
                  <a:lnTo>
                    <a:pt x="244995" y="139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7" name="object 71">
              <a:extLst>
                <a:ext uri="{FF2B5EF4-FFF2-40B4-BE49-F238E27FC236}">
                  <a16:creationId xmlns:a16="http://schemas.microsoft.com/office/drawing/2014/main" xmlns="" id="{EE61E20F-6985-4D90-89E7-FAD52033C13A}"/>
                </a:ext>
              </a:extLst>
            </p:cNvPr>
            <p:cNvSpPr/>
            <p:nvPr/>
          </p:nvSpPr>
          <p:spPr>
            <a:xfrm>
              <a:off x="6599896" y="5137551"/>
              <a:ext cx="61372" cy="84374"/>
            </a:xfrm>
            <a:custGeom>
              <a:avLst/>
              <a:gdLst/>
              <a:ahLst/>
              <a:cxnLst/>
              <a:rect l="l" t="t" r="r" b="b"/>
              <a:pathLst>
                <a:path w="27304" h="48895">
                  <a:moveTo>
                    <a:pt x="27254" y="48450"/>
                  </a:moveTo>
                  <a:lnTo>
                    <a:pt x="0" y="48450"/>
                  </a:lnTo>
                  <a:lnTo>
                    <a:pt x="0" y="0"/>
                  </a:lnTo>
                  <a:lnTo>
                    <a:pt x="27254" y="0"/>
                  </a:lnTo>
                  <a:lnTo>
                    <a:pt x="27254" y="48450"/>
                  </a:lnTo>
                  <a:close/>
                </a:path>
              </a:pathLst>
            </a:custGeom>
            <a:ln w="61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8" name="object 72">
              <a:extLst>
                <a:ext uri="{FF2B5EF4-FFF2-40B4-BE49-F238E27FC236}">
                  <a16:creationId xmlns:a16="http://schemas.microsoft.com/office/drawing/2014/main" xmlns="" id="{39A96CDA-0353-43B2-976C-84ECE681A0A4}"/>
                </a:ext>
              </a:extLst>
            </p:cNvPr>
            <p:cNvSpPr/>
            <p:nvPr/>
          </p:nvSpPr>
          <p:spPr>
            <a:xfrm>
              <a:off x="6707056" y="5053945"/>
              <a:ext cx="61372" cy="167651"/>
            </a:xfrm>
            <a:custGeom>
              <a:avLst/>
              <a:gdLst/>
              <a:ahLst/>
              <a:cxnLst/>
              <a:rect l="l" t="t" r="r" b="b"/>
              <a:pathLst>
                <a:path w="27304" h="97154">
                  <a:moveTo>
                    <a:pt x="27254" y="96901"/>
                  </a:moveTo>
                  <a:lnTo>
                    <a:pt x="0" y="96901"/>
                  </a:lnTo>
                  <a:lnTo>
                    <a:pt x="0" y="0"/>
                  </a:lnTo>
                  <a:lnTo>
                    <a:pt x="27254" y="0"/>
                  </a:lnTo>
                  <a:lnTo>
                    <a:pt x="27254" y="96901"/>
                  </a:lnTo>
                  <a:close/>
                </a:path>
              </a:pathLst>
            </a:custGeom>
            <a:ln w="61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9" name="object 73">
              <a:extLst>
                <a:ext uri="{FF2B5EF4-FFF2-40B4-BE49-F238E27FC236}">
                  <a16:creationId xmlns:a16="http://schemas.microsoft.com/office/drawing/2014/main" xmlns="" id="{E9BEF5D2-10F0-41FB-A2F0-954622E435C8}"/>
                </a:ext>
              </a:extLst>
            </p:cNvPr>
            <p:cNvSpPr/>
            <p:nvPr/>
          </p:nvSpPr>
          <p:spPr>
            <a:xfrm>
              <a:off x="6814242" y="5096112"/>
              <a:ext cx="61372" cy="126013"/>
            </a:xfrm>
            <a:custGeom>
              <a:avLst/>
              <a:gdLst/>
              <a:ahLst/>
              <a:cxnLst/>
              <a:rect l="l" t="t" r="r" b="b"/>
              <a:pathLst>
                <a:path w="27304" h="73025">
                  <a:moveTo>
                    <a:pt x="27254" y="72466"/>
                  </a:moveTo>
                  <a:lnTo>
                    <a:pt x="0" y="72466"/>
                  </a:lnTo>
                  <a:lnTo>
                    <a:pt x="0" y="0"/>
                  </a:lnTo>
                  <a:lnTo>
                    <a:pt x="27254" y="0"/>
                  </a:lnTo>
                  <a:lnTo>
                    <a:pt x="27254" y="72466"/>
                  </a:lnTo>
                  <a:close/>
                </a:path>
              </a:pathLst>
            </a:custGeom>
            <a:ln w="61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1DF678FF-D600-4978-AC21-F2AD10D047B8}"/>
              </a:ext>
            </a:extLst>
          </p:cNvPr>
          <p:cNvGrpSpPr/>
          <p:nvPr/>
        </p:nvGrpSpPr>
        <p:grpSpPr>
          <a:xfrm>
            <a:off x="10311751" y="5380860"/>
            <a:ext cx="550920" cy="418880"/>
            <a:chOff x="10218629" y="5526855"/>
            <a:chExt cx="550920" cy="44244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xmlns="" id="{B546946B-826E-4789-81D8-AC34D90291BD}"/>
                </a:ext>
              </a:extLst>
            </p:cNvPr>
            <p:cNvGrpSpPr/>
            <p:nvPr/>
          </p:nvGrpSpPr>
          <p:grpSpPr>
            <a:xfrm>
              <a:off x="10218629" y="5526855"/>
              <a:ext cx="550920" cy="442442"/>
              <a:chOff x="10218629" y="5526855"/>
              <a:chExt cx="550920" cy="442442"/>
            </a:xfrm>
            <a:solidFill>
              <a:srgbClr val="2868A4"/>
            </a:solidFill>
          </p:grpSpPr>
          <p:sp>
            <p:nvSpPr>
              <p:cNvPr id="91" name="object 64">
                <a:extLst>
                  <a:ext uri="{FF2B5EF4-FFF2-40B4-BE49-F238E27FC236}">
                    <a16:creationId xmlns:a16="http://schemas.microsoft.com/office/drawing/2014/main" xmlns="" id="{BC82FC9A-FFF1-4CDA-9190-E6E45FD7E27E}"/>
                  </a:ext>
                </a:extLst>
              </p:cNvPr>
              <p:cNvSpPr/>
              <p:nvPr/>
            </p:nvSpPr>
            <p:spPr>
              <a:xfrm>
                <a:off x="10218629" y="5526855"/>
                <a:ext cx="550920" cy="439492"/>
              </a:xfrm>
              <a:custGeom>
                <a:avLst/>
                <a:gdLst/>
                <a:ahLst/>
                <a:cxnLst/>
                <a:rect l="l" t="t" r="r" b="b"/>
                <a:pathLst>
                  <a:path w="245110" h="220979">
                    <a:moveTo>
                      <a:pt x="124269" y="0"/>
                    </a:moveTo>
                    <a:lnTo>
                      <a:pt x="120713" y="0"/>
                    </a:lnTo>
                    <a:lnTo>
                      <a:pt x="117614" y="1574"/>
                    </a:lnTo>
                    <a:lnTo>
                      <a:pt x="9436" y="61264"/>
                    </a:lnTo>
                    <a:lnTo>
                      <a:pt x="3682" y="64185"/>
                    </a:lnTo>
                    <a:lnTo>
                      <a:pt x="0" y="70624"/>
                    </a:lnTo>
                    <a:lnTo>
                      <a:pt x="0" y="201491"/>
                    </a:lnTo>
                    <a:lnTo>
                      <a:pt x="4938" y="214920"/>
                    </a:lnTo>
                    <a:lnTo>
                      <a:pt x="16865" y="220484"/>
                    </a:lnTo>
                    <a:lnTo>
                      <a:pt x="244995" y="220484"/>
                    </a:lnTo>
                    <a:lnTo>
                      <a:pt x="244995" y="70624"/>
                    </a:lnTo>
                    <a:lnTo>
                      <a:pt x="241299" y="64185"/>
                    </a:lnTo>
                    <a:lnTo>
                      <a:pt x="235546" y="61264"/>
                    </a:lnTo>
                    <a:lnTo>
                      <a:pt x="127368" y="1574"/>
                    </a:lnTo>
                    <a:lnTo>
                      <a:pt x="124269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92" name="object 65">
                <a:extLst>
                  <a:ext uri="{FF2B5EF4-FFF2-40B4-BE49-F238E27FC236}">
                    <a16:creationId xmlns:a16="http://schemas.microsoft.com/office/drawing/2014/main" xmlns="" id="{67A85CFA-2B4C-463E-8A55-F32DEC2DCC7C}"/>
                  </a:ext>
                </a:extLst>
              </p:cNvPr>
              <p:cNvSpPr/>
              <p:nvPr/>
            </p:nvSpPr>
            <p:spPr>
              <a:xfrm>
                <a:off x="10218629" y="5687667"/>
                <a:ext cx="550920" cy="281630"/>
              </a:xfrm>
              <a:custGeom>
                <a:avLst/>
                <a:gdLst/>
                <a:ahLst/>
                <a:cxnLst/>
                <a:rect l="l" t="t" r="r" b="b"/>
                <a:pathLst>
                  <a:path w="245110" h="141604">
                    <a:moveTo>
                      <a:pt x="0" y="0"/>
                    </a:moveTo>
                    <a:lnTo>
                      <a:pt x="0" y="141033"/>
                    </a:lnTo>
                    <a:lnTo>
                      <a:pt x="244995" y="141033"/>
                    </a:lnTo>
                    <a:lnTo>
                      <a:pt x="244995" y="13994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sp>
          <p:nvSpPr>
            <p:cNvPr id="93" name="object 80">
              <a:extLst>
                <a:ext uri="{FF2B5EF4-FFF2-40B4-BE49-F238E27FC236}">
                  <a16:creationId xmlns:a16="http://schemas.microsoft.com/office/drawing/2014/main" xmlns="" id="{7BAC2FFF-AB0B-4E24-A342-BDA258908BFD}"/>
                </a:ext>
              </a:extLst>
            </p:cNvPr>
            <p:cNvSpPr/>
            <p:nvPr/>
          </p:nvSpPr>
          <p:spPr>
            <a:xfrm>
              <a:off x="10313355" y="5630463"/>
              <a:ext cx="343018" cy="291571"/>
            </a:xfrm>
            <a:custGeom>
              <a:avLst/>
              <a:gdLst/>
              <a:ahLst/>
              <a:cxnLst/>
              <a:rect l="l" t="t" r="r" b="b"/>
              <a:pathLst>
                <a:path w="138429" h="133984">
                  <a:moveTo>
                    <a:pt x="73876" y="0"/>
                  </a:moveTo>
                  <a:lnTo>
                    <a:pt x="57979" y="374"/>
                  </a:lnTo>
                  <a:lnTo>
                    <a:pt x="47794" y="2333"/>
                  </a:lnTo>
                  <a:lnTo>
                    <a:pt x="43535" y="3663"/>
                  </a:lnTo>
                  <a:lnTo>
                    <a:pt x="41274" y="4235"/>
                  </a:lnTo>
                  <a:lnTo>
                    <a:pt x="33324" y="7702"/>
                  </a:lnTo>
                  <a:lnTo>
                    <a:pt x="28091" y="11232"/>
                  </a:lnTo>
                  <a:lnTo>
                    <a:pt x="21360" y="16820"/>
                  </a:lnTo>
                  <a:lnTo>
                    <a:pt x="19430" y="18332"/>
                  </a:lnTo>
                  <a:lnTo>
                    <a:pt x="106" y="53650"/>
                  </a:lnTo>
                  <a:lnTo>
                    <a:pt x="0" y="72141"/>
                  </a:lnTo>
                  <a:lnTo>
                    <a:pt x="1466" y="83656"/>
                  </a:lnTo>
                  <a:lnTo>
                    <a:pt x="26748" y="120849"/>
                  </a:lnTo>
                  <a:lnTo>
                    <a:pt x="64125" y="133600"/>
                  </a:lnTo>
                  <a:lnTo>
                    <a:pt x="69189" y="133622"/>
                  </a:lnTo>
                  <a:lnTo>
                    <a:pt x="72376" y="133114"/>
                  </a:lnTo>
                  <a:lnTo>
                    <a:pt x="77990" y="132289"/>
                  </a:lnTo>
                  <a:lnTo>
                    <a:pt x="80339" y="131831"/>
                  </a:lnTo>
                  <a:lnTo>
                    <a:pt x="82651" y="131222"/>
                  </a:lnTo>
                  <a:lnTo>
                    <a:pt x="94974" y="126717"/>
                  </a:lnTo>
                  <a:lnTo>
                    <a:pt x="103977" y="121278"/>
                  </a:lnTo>
                  <a:lnTo>
                    <a:pt x="65874" y="121278"/>
                  </a:lnTo>
                  <a:lnTo>
                    <a:pt x="52272" y="119543"/>
                  </a:lnTo>
                  <a:lnTo>
                    <a:pt x="39956" y="114638"/>
                  </a:lnTo>
                  <a:lnTo>
                    <a:pt x="29325" y="107013"/>
                  </a:lnTo>
                  <a:lnTo>
                    <a:pt x="20783" y="97116"/>
                  </a:lnTo>
                  <a:lnTo>
                    <a:pt x="20382" y="92398"/>
                  </a:lnTo>
                  <a:lnTo>
                    <a:pt x="22186" y="91166"/>
                  </a:lnTo>
                  <a:lnTo>
                    <a:pt x="24040" y="89998"/>
                  </a:lnTo>
                  <a:lnTo>
                    <a:pt x="49885" y="89998"/>
                  </a:lnTo>
                  <a:lnTo>
                    <a:pt x="50583" y="89299"/>
                  </a:lnTo>
                  <a:lnTo>
                    <a:pt x="33311" y="89299"/>
                  </a:lnTo>
                  <a:lnTo>
                    <a:pt x="31165" y="88321"/>
                  </a:lnTo>
                  <a:lnTo>
                    <a:pt x="29982" y="87280"/>
                  </a:lnTo>
                  <a:lnTo>
                    <a:pt x="15277" y="87280"/>
                  </a:lnTo>
                  <a:lnTo>
                    <a:pt x="12661" y="80879"/>
                  </a:lnTo>
                  <a:lnTo>
                    <a:pt x="11269" y="74402"/>
                  </a:lnTo>
                  <a:lnTo>
                    <a:pt x="11162" y="66579"/>
                  </a:lnTo>
                  <a:lnTo>
                    <a:pt x="12831" y="53257"/>
                  </a:lnTo>
                  <a:lnTo>
                    <a:pt x="17547" y="41152"/>
                  </a:lnTo>
                  <a:lnTo>
                    <a:pt x="24876" y="30629"/>
                  </a:lnTo>
                  <a:lnTo>
                    <a:pt x="45949" y="30629"/>
                  </a:lnTo>
                  <a:lnTo>
                    <a:pt x="40562" y="26131"/>
                  </a:lnTo>
                  <a:lnTo>
                    <a:pt x="38188" y="19284"/>
                  </a:lnTo>
                  <a:lnTo>
                    <a:pt x="42150" y="17239"/>
                  </a:lnTo>
                  <a:lnTo>
                    <a:pt x="46341" y="15626"/>
                  </a:lnTo>
                  <a:lnTo>
                    <a:pt x="55641" y="15626"/>
                  </a:lnTo>
                  <a:lnTo>
                    <a:pt x="57289" y="12515"/>
                  </a:lnTo>
                  <a:lnTo>
                    <a:pt x="61492" y="11855"/>
                  </a:lnTo>
                  <a:lnTo>
                    <a:pt x="103921" y="11855"/>
                  </a:lnTo>
                  <a:lnTo>
                    <a:pt x="99785" y="8802"/>
                  </a:lnTo>
                  <a:lnTo>
                    <a:pt x="87433" y="3096"/>
                  </a:lnTo>
                  <a:lnTo>
                    <a:pt x="73876" y="0"/>
                  </a:lnTo>
                  <a:close/>
                </a:path>
                <a:path w="138429" h="133984">
                  <a:moveTo>
                    <a:pt x="102452" y="77336"/>
                  </a:moveTo>
                  <a:lnTo>
                    <a:pt x="62254" y="77336"/>
                  </a:lnTo>
                  <a:lnTo>
                    <a:pt x="70408" y="77463"/>
                  </a:lnTo>
                  <a:lnTo>
                    <a:pt x="74128" y="89299"/>
                  </a:lnTo>
                  <a:lnTo>
                    <a:pt x="76479" y="101834"/>
                  </a:lnTo>
                  <a:lnTo>
                    <a:pt x="77163" y="114432"/>
                  </a:lnTo>
                  <a:lnTo>
                    <a:pt x="77225" y="116795"/>
                  </a:lnTo>
                  <a:lnTo>
                    <a:pt x="77088" y="118242"/>
                  </a:lnTo>
                  <a:lnTo>
                    <a:pt x="76974" y="120147"/>
                  </a:lnTo>
                  <a:lnTo>
                    <a:pt x="73392" y="120884"/>
                  </a:lnTo>
                  <a:lnTo>
                    <a:pt x="69671" y="121278"/>
                  </a:lnTo>
                  <a:lnTo>
                    <a:pt x="103977" y="121278"/>
                  </a:lnTo>
                  <a:lnTo>
                    <a:pt x="106035" y="120035"/>
                  </a:lnTo>
                  <a:lnTo>
                    <a:pt x="108277" y="118001"/>
                  </a:lnTo>
                  <a:lnTo>
                    <a:pt x="83882" y="118001"/>
                  </a:lnTo>
                  <a:lnTo>
                    <a:pt x="84060" y="114432"/>
                  </a:lnTo>
                  <a:lnTo>
                    <a:pt x="83359" y="102799"/>
                  </a:lnTo>
                  <a:lnTo>
                    <a:pt x="83235" y="101224"/>
                  </a:lnTo>
                  <a:lnTo>
                    <a:pt x="81028" y="88955"/>
                  </a:lnTo>
                  <a:lnTo>
                    <a:pt x="90855" y="82733"/>
                  </a:lnTo>
                  <a:lnTo>
                    <a:pt x="115503" y="82733"/>
                  </a:lnTo>
                  <a:lnTo>
                    <a:pt x="115886" y="82225"/>
                  </a:lnTo>
                  <a:lnTo>
                    <a:pt x="117068" y="81120"/>
                  </a:lnTo>
                  <a:lnTo>
                    <a:pt x="118549" y="80485"/>
                  </a:lnTo>
                  <a:lnTo>
                    <a:pt x="109651" y="80485"/>
                  </a:lnTo>
                  <a:lnTo>
                    <a:pt x="102452" y="77336"/>
                  </a:lnTo>
                  <a:close/>
                </a:path>
                <a:path w="138429" h="133984">
                  <a:moveTo>
                    <a:pt x="115503" y="82733"/>
                  </a:moveTo>
                  <a:lnTo>
                    <a:pt x="90855" y="82733"/>
                  </a:lnTo>
                  <a:lnTo>
                    <a:pt x="101833" y="84668"/>
                  </a:lnTo>
                  <a:lnTo>
                    <a:pt x="106933" y="87877"/>
                  </a:lnTo>
                  <a:lnTo>
                    <a:pt x="106706" y="88321"/>
                  </a:lnTo>
                  <a:lnTo>
                    <a:pt x="106603" y="92842"/>
                  </a:lnTo>
                  <a:lnTo>
                    <a:pt x="108012" y="95967"/>
                  </a:lnTo>
                  <a:lnTo>
                    <a:pt x="109894" y="98443"/>
                  </a:lnTo>
                  <a:lnTo>
                    <a:pt x="109925" y="98710"/>
                  </a:lnTo>
                  <a:lnTo>
                    <a:pt x="101304" y="107998"/>
                  </a:lnTo>
                  <a:lnTo>
                    <a:pt x="90615" y="115114"/>
                  </a:lnTo>
                  <a:lnTo>
                    <a:pt x="83882" y="118001"/>
                  </a:lnTo>
                  <a:lnTo>
                    <a:pt x="108277" y="118001"/>
                  </a:lnTo>
                  <a:lnTo>
                    <a:pt x="115553" y="111401"/>
                  </a:lnTo>
                  <a:lnTo>
                    <a:pt x="121386" y="104793"/>
                  </a:lnTo>
                  <a:lnTo>
                    <a:pt x="125660" y="104793"/>
                  </a:lnTo>
                  <a:lnTo>
                    <a:pt x="126643" y="104577"/>
                  </a:lnTo>
                  <a:lnTo>
                    <a:pt x="130796" y="102799"/>
                  </a:lnTo>
                  <a:lnTo>
                    <a:pt x="132638" y="101224"/>
                  </a:lnTo>
                  <a:lnTo>
                    <a:pt x="134626" y="98888"/>
                  </a:lnTo>
                  <a:lnTo>
                    <a:pt x="118376" y="98888"/>
                  </a:lnTo>
                  <a:lnTo>
                    <a:pt x="114947" y="96411"/>
                  </a:lnTo>
                  <a:lnTo>
                    <a:pt x="113302" y="92398"/>
                  </a:lnTo>
                  <a:lnTo>
                    <a:pt x="113185" y="91445"/>
                  </a:lnTo>
                  <a:lnTo>
                    <a:pt x="113067" y="90772"/>
                  </a:lnTo>
                  <a:lnTo>
                    <a:pt x="113004" y="90264"/>
                  </a:lnTo>
                  <a:lnTo>
                    <a:pt x="112870" y="89998"/>
                  </a:lnTo>
                  <a:lnTo>
                    <a:pt x="112775" y="87064"/>
                  </a:lnTo>
                  <a:lnTo>
                    <a:pt x="113651" y="85134"/>
                  </a:lnTo>
                  <a:lnTo>
                    <a:pt x="115503" y="82733"/>
                  </a:lnTo>
                  <a:close/>
                </a:path>
                <a:path w="138429" h="133984">
                  <a:moveTo>
                    <a:pt x="125660" y="104793"/>
                  </a:moveTo>
                  <a:lnTo>
                    <a:pt x="121386" y="104793"/>
                  </a:lnTo>
                  <a:lnTo>
                    <a:pt x="121843" y="105034"/>
                  </a:lnTo>
                  <a:lnTo>
                    <a:pt x="124561" y="105034"/>
                  </a:lnTo>
                  <a:lnTo>
                    <a:pt x="125660" y="104793"/>
                  </a:lnTo>
                  <a:close/>
                </a:path>
                <a:path w="138429" h="133984">
                  <a:moveTo>
                    <a:pt x="135288" y="79673"/>
                  </a:moveTo>
                  <a:lnTo>
                    <a:pt x="125729" y="79673"/>
                  </a:lnTo>
                  <a:lnTo>
                    <a:pt x="128561" y="81527"/>
                  </a:lnTo>
                  <a:lnTo>
                    <a:pt x="131253" y="85667"/>
                  </a:lnTo>
                  <a:lnTo>
                    <a:pt x="131846" y="87064"/>
                  </a:lnTo>
                  <a:lnTo>
                    <a:pt x="131942" y="91496"/>
                  </a:lnTo>
                  <a:lnTo>
                    <a:pt x="131101" y="93363"/>
                  </a:lnTo>
                  <a:lnTo>
                    <a:pt x="128548" y="96729"/>
                  </a:lnTo>
                  <a:lnTo>
                    <a:pt x="126694" y="97935"/>
                  </a:lnTo>
                  <a:lnTo>
                    <a:pt x="123735" y="98634"/>
                  </a:lnTo>
                  <a:lnTo>
                    <a:pt x="122998" y="98710"/>
                  </a:lnTo>
                  <a:lnTo>
                    <a:pt x="122719" y="98888"/>
                  </a:lnTo>
                  <a:lnTo>
                    <a:pt x="134626" y="98888"/>
                  </a:lnTo>
                  <a:lnTo>
                    <a:pt x="136549" y="96627"/>
                  </a:lnTo>
                  <a:lnTo>
                    <a:pt x="138037" y="93363"/>
                  </a:lnTo>
                  <a:lnTo>
                    <a:pt x="138124" y="84219"/>
                  </a:lnTo>
                  <a:lnTo>
                    <a:pt x="135584" y="79901"/>
                  </a:lnTo>
                  <a:lnTo>
                    <a:pt x="135288" y="79673"/>
                  </a:lnTo>
                  <a:close/>
                </a:path>
                <a:path w="138429" h="133984">
                  <a:moveTo>
                    <a:pt x="49885" y="89998"/>
                  </a:moveTo>
                  <a:lnTo>
                    <a:pt x="24040" y="89998"/>
                  </a:lnTo>
                  <a:lnTo>
                    <a:pt x="26923" y="93274"/>
                  </a:lnTo>
                  <a:lnTo>
                    <a:pt x="31038" y="95459"/>
                  </a:lnTo>
                  <a:lnTo>
                    <a:pt x="44424" y="95459"/>
                  </a:lnTo>
                  <a:lnTo>
                    <a:pt x="49885" y="89998"/>
                  </a:lnTo>
                  <a:close/>
                </a:path>
                <a:path w="138429" h="133984">
                  <a:moveTo>
                    <a:pt x="48131" y="70084"/>
                  </a:moveTo>
                  <a:lnTo>
                    <a:pt x="38734" y="70084"/>
                  </a:lnTo>
                  <a:lnTo>
                    <a:pt x="41325" y="71570"/>
                  </a:lnTo>
                  <a:lnTo>
                    <a:pt x="44432" y="75438"/>
                  </a:lnTo>
                  <a:lnTo>
                    <a:pt x="45303" y="77336"/>
                  </a:lnTo>
                  <a:lnTo>
                    <a:pt x="45338" y="80015"/>
                  </a:lnTo>
                  <a:lnTo>
                    <a:pt x="45173" y="80282"/>
                  </a:lnTo>
                  <a:lnTo>
                    <a:pt x="44678" y="85438"/>
                  </a:lnTo>
                  <a:lnTo>
                    <a:pt x="40715" y="89299"/>
                  </a:lnTo>
                  <a:lnTo>
                    <a:pt x="50583" y="89299"/>
                  </a:lnTo>
                  <a:lnTo>
                    <a:pt x="51497" y="88385"/>
                  </a:lnTo>
                  <a:lnTo>
                    <a:pt x="51497" y="79457"/>
                  </a:lnTo>
                  <a:lnTo>
                    <a:pt x="51370" y="79241"/>
                  </a:lnTo>
                  <a:lnTo>
                    <a:pt x="51358" y="78999"/>
                  </a:lnTo>
                  <a:lnTo>
                    <a:pt x="56717" y="77907"/>
                  </a:lnTo>
                  <a:lnTo>
                    <a:pt x="62254" y="77336"/>
                  </a:lnTo>
                  <a:lnTo>
                    <a:pt x="102452" y="77336"/>
                  </a:lnTo>
                  <a:lnTo>
                    <a:pt x="98114" y="75438"/>
                  </a:lnTo>
                  <a:lnTo>
                    <a:pt x="86193" y="72141"/>
                  </a:lnTo>
                  <a:lnTo>
                    <a:pt x="49288" y="72141"/>
                  </a:lnTo>
                  <a:lnTo>
                    <a:pt x="48131" y="70084"/>
                  </a:lnTo>
                  <a:close/>
                </a:path>
                <a:path w="138429" h="133984">
                  <a:moveTo>
                    <a:pt x="41630" y="63937"/>
                  </a:moveTo>
                  <a:lnTo>
                    <a:pt x="27050" y="63937"/>
                  </a:lnTo>
                  <a:lnTo>
                    <a:pt x="20090" y="70897"/>
                  </a:lnTo>
                  <a:lnTo>
                    <a:pt x="19985" y="81120"/>
                  </a:lnTo>
                  <a:lnTo>
                    <a:pt x="20433" y="82340"/>
                  </a:lnTo>
                  <a:lnTo>
                    <a:pt x="20606" y="82987"/>
                  </a:lnTo>
                  <a:lnTo>
                    <a:pt x="20722" y="83656"/>
                  </a:lnTo>
                  <a:lnTo>
                    <a:pt x="18897" y="84778"/>
                  </a:lnTo>
                  <a:lnTo>
                    <a:pt x="17068" y="85984"/>
                  </a:lnTo>
                  <a:lnTo>
                    <a:pt x="15277" y="87280"/>
                  </a:lnTo>
                  <a:lnTo>
                    <a:pt x="29982" y="87280"/>
                  </a:lnTo>
                  <a:lnTo>
                    <a:pt x="27660" y="85235"/>
                  </a:lnTo>
                  <a:lnTo>
                    <a:pt x="26504" y="82987"/>
                  </a:lnTo>
                  <a:lnTo>
                    <a:pt x="26288" y="80435"/>
                  </a:lnTo>
                  <a:lnTo>
                    <a:pt x="26163" y="80015"/>
                  </a:lnTo>
                  <a:lnTo>
                    <a:pt x="26148" y="74402"/>
                  </a:lnTo>
                  <a:lnTo>
                    <a:pt x="30454" y="70084"/>
                  </a:lnTo>
                  <a:lnTo>
                    <a:pt x="48131" y="70084"/>
                  </a:lnTo>
                  <a:lnTo>
                    <a:pt x="46583" y="67328"/>
                  </a:lnTo>
                  <a:lnTo>
                    <a:pt x="41630" y="63937"/>
                  </a:lnTo>
                  <a:close/>
                </a:path>
                <a:path w="138429" h="133984">
                  <a:moveTo>
                    <a:pt x="131313" y="52634"/>
                  </a:moveTo>
                  <a:lnTo>
                    <a:pt x="98437" y="52634"/>
                  </a:lnTo>
                  <a:lnTo>
                    <a:pt x="105231" y="54908"/>
                  </a:lnTo>
                  <a:lnTo>
                    <a:pt x="112330" y="56520"/>
                  </a:lnTo>
                  <a:lnTo>
                    <a:pt x="119646" y="57409"/>
                  </a:lnTo>
                  <a:lnTo>
                    <a:pt x="120154" y="60407"/>
                  </a:lnTo>
                  <a:lnTo>
                    <a:pt x="120573" y="63442"/>
                  </a:lnTo>
                  <a:lnTo>
                    <a:pt x="120573" y="69132"/>
                  </a:lnTo>
                  <a:lnTo>
                    <a:pt x="120087" y="72141"/>
                  </a:lnTo>
                  <a:lnTo>
                    <a:pt x="119823" y="74034"/>
                  </a:lnTo>
                  <a:lnTo>
                    <a:pt x="115569" y="74758"/>
                  </a:lnTo>
                  <a:lnTo>
                    <a:pt x="112013" y="77069"/>
                  </a:lnTo>
                  <a:lnTo>
                    <a:pt x="109651" y="80485"/>
                  </a:lnTo>
                  <a:lnTo>
                    <a:pt x="118549" y="80485"/>
                  </a:lnTo>
                  <a:lnTo>
                    <a:pt x="119788" y="79965"/>
                  </a:lnTo>
                  <a:lnTo>
                    <a:pt x="121017" y="79673"/>
                  </a:lnTo>
                  <a:lnTo>
                    <a:pt x="135288" y="79673"/>
                  </a:lnTo>
                  <a:lnTo>
                    <a:pt x="131863" y="77031"/>
                  </a:lnTo>
                  <a:lnTo>
                    <a:pt x="132804" y="70897"/>
                  </a:lnTo>
                  <a:lnTo>
                    <a:pt x="132864" y="63442"/>
                  </a:lnTo>
                  <a:lnTo>
                    <a:pt x="132438" y="61104"/>
                  </a:lnTo>
                  <a:lnTo>
                    <a:pt x="131779" y="55885"/>
                  </a:lnTo>
                  <a:lnTo>
                    <a:pt x="131570" y="53882"/>
                  </a:lnTo>
                  <a:lnTo>
                    <a:pt x="131313" y="52634"/>
                  </a:lnTo>
                  <a:close/>
                </a:path>
                <a:path w="138429" h="133984">
                  <a:moveTo>
                    <a:pt x="45949" y="30629"/>
                  </a:moveTo>
                  <a:lnTo>
                    <a:pt x="24876" y="30629"/>
                  </a:lnTo>
                  <a:lnTo>
                    <a:pt x="37438" y="36041"/>
                  </a:lnTo>
                  <a:lnTo>
                    <a:pt x="48032" y="43594"/>
                  </a:lnTo>
                  <a:lnTo>
                    <a:pt x="56816" y="52913"/>
                  </a:lnTo>
                  <a:lnTo>
                    <a:pt x="63827" y="63442"/>
                  </a:lnTo>
                  <a:lnTo>
                    <a:pt x="63899" y="63734"/>
                  </a:lnTo>
                  <a:lnTo>
                    <a:pt x="61149" y="70249"/>
                  </a:lnTo>
                  <a:lnTo>
                    <a:pt x="55117" y="70897"/>
                  </a:lnTo>
                  <a:lnTo>
                    <a:pt x="49288" y="72141"/>
                  </a:lnTo>
                  <a:lnTo>
                    <a:pt x="86193" y="72141"/>
                  </a:lnTo>
                  <a:lnTo>
                    <a:pt x="85810" y="72036"/>
                  </a:lnTo>
                  <a:lnTo>
                    <a:pt x="75905" y="61016"/>
                  </a:lnTo>
                  <a:lnTo>
                    <a:pt x="66770" y="50958"/>
                  </a:lnTo>
                  <a:lnTo>
                    <a:pt x="58083" y="41833"/>
                  </a:lnTo>
                  <a:lnTo>
                    <a:pt x="49421" y="33528"/>
                  </a:lnTo>
                  <a:lnTo>
                    <a:pt x="45949" y="30629"/>
                  </a:lnTo>
                  <a:close/>
                </a:path>
                <a:path w="138429" h="133984">
                  <a:moveTo>
                    <a:pt x="55641" y="15626"/>
                  </a:moveTo>
                  <a:lnTo>
                    <a:pt x="46341" y="15626"/>
                  </a:lnTo>
                  <a:lnTo>
                    <a:pt x="54696" y="25250"/>
                  </a:lnTo>
                  <a:lnTo>
                    <a:pt x="64078" y="33861"/>
                  </a:lnTo>
                  <a:lnTo>
                    <a:pt x="71386" y="40404"/>
                  </a:lnTo>
                  <a:lnTo>
                    <a:pt x="71045" y="41152"/>
                  </a:lnTo>
                  <a:lnTo>
                    <a:pt x="71065" y="51031"/>
                  </a:lnTo>
                  <a:lnTo>
                    <a:pt x="78053" y="58032"/>
                  </a:lnTo>
                  <a:lnTo>
                    <a:pt x="91452" y="58032"/>
                  </a:lnTo>
                  <a:lnTo>
                    <a:pt x="95528" y="55885"/>
                  </a:lnTo>
                  <a:lnTo>
                    <a:pt x="98437" y="52634"/>
                  </a:lnTo>
                  <a:lnTo>
                    <a:pt x="131313" y="52634"/>
                  </a:lnTo>
                  <a:lnTo>
                    <a:pt x="131142" y="51885"/>
                  </a:lnTo>
                  <a:lnTo>
                    <a:pt x="81698" y="51885"/>
                  </a:lnTo>
                  <a:lnTo>
                    <a:pt x="77659" y="47910"/>
                  </a:lnTo>
                  <a:lnTo>
                    <a:pt x="77339" y="43594"/>
                  </a:lnTo>
                  <a:lnTo>
                    <a:pt x="77164" y="39985"/>
                  </a:lnTo>
                  <a:lnTo>
                    <a:pt x="78079" y="37966"/>
                  </a:lnTo>
                  <a:lnTo>
                    <a:pt x="81190" y="34143"/>
                  </a:lnTo>
                  <a:lnTo>
                    <a:pt x="83114" y="33038"/>
                  </a:lnTo>
                  <a:lnTo>
                    <a:pt x="74332" y="33038"/>
                  </a:lnTo>
                  <a:lnTo>
                    <a:pt x="64341" y="25134"/>
                  </a:lnTo>
                  <a:lnTo>
                    <a:pt x="55401" y="16080"/>
                  </a:lnTo>
                  <a:lnTo>
                    <a:pt x="55641" y="15626"/>
                  </a:lnTo>
                  <a:close/>
                </a:path>
                <a:path w="138429" h="133984">
                  <a:moveTo>
                    <a:pt x="101599" y="32670"/>
                  </a:moveTo>
                  <a:lnTo>
                    <a:pt x="92049" y="32670"/>
                  </a:lnTo>
                  <a:lnTo>
                    <a:pt x="96330" y="36964"/>
                  </a:lnTo>
                  <a:lnTo>
                    <a:pt x="96354" y="43071"/>
                  </a:lnTo>
                  <a:lnTo>
                    <a:pt x="96062" y="43808"/>
                  </a:lnTo>
                  <a:lnTo>
                    <a:pt x="95312" y="46907"/>
                  </a:lnTo>
                  <a:lnTo>
                    <a:pt x="93877" y="48900"/>
                  </a:lnTo>
                  <a:lnTo>
                    <a:pt x="90347" y="51186"/>
                  </a:lnTo>
                  <a:lnTo>
                    <a:pt x="88670" y="51885"/>
                  </a:lnTo>
                  <a:lnTo>
                    <a:pt x="131142" y="51885"/>
                  </a:lnTo>
                  <a:lnTo>
                    <a:pt x="131038" y="51428"/>
                  </a:lnTo>
                  <a:lnTo>
                    <a:pt x="130355" y="49447"/>
                  </a:lnTo>
                  <a:lnTo>
                    <a:pt x="112280" y="49447"/>
                  </a:lnTo>
                  <a:lnTo>
                    <a:pt x="106857" y="48265"/>
                  </a:lnTo>
                  <a:lnTo>
                    <a:pt x="101650" y="46602"/>
                  </a:lnTo>
                  <a:lnTo>
                    <a:pt x="102056" y="45192"/>
                  </a:lnTo>
                  <a:lnTo>
                    <a:pt x="102526" y="43808"/>
                  </a:lnTo>
                  <a:lnTo>
                    <a:pt x="102457" y="33528"/>
                  </a:lnTo>
                  <a:lnTo>
                    <a:pt x="101599" y="32670"/>
                  </a:lnTo>
                  <a:close/>
                </a:path>
                <a:path w="138429" h="133984">
                  <a:moveTo>
                    <a:pt x="103921" y="11855"/>
                  </a:moveTo>
                  <a:lnTo>
                    <a:pt x="65874" y="11855"/>
                  </a:lnTo>
                  <a:lnTo>
                    <a:pt x="79762" y="13658"/>
                  </a:lnTo>
                  <a:lnTo>
                    <a:pt x="92300" y="18756"/>
                  </a:lnTo>
                  <a:lnTo>
                    <a:pt x="103052" y="26681"/>
                  </a:lnTo>
                  <a:lnTo>
                    <a:pt x="111591" y="36988"/>
                  </a:lnTo>
                  <a:lnTo>
                    <a:pt x="117446" y="49138"/>
                  </a:lnTo>
                  <a:lnTo>
                    <a:pt x="112280" y="49447"/>
                  </a:lnTo>
                  <a:lnTo>
                    <a:pt x="130355" y="49447"/>
                  </a:lnTo>
                  <a:lnTo>
                    <a:pt x="126558" y="38430"/>
                  </a:lnTo>
                  <a:lnTo>
                    <a:pt x="119652" y="26784"/>
                  </a:lnTo>
                  <a:lnTo>
                    <a:pt x="110626" y="16803"/>
                  </a:lnTo>
                  <a:lnTo>
                    <a:pt x="103921" y="11855"/>
                  </a:lnTo>
                  <a:close/>
                </a:path>
                <a:path w="138429" h="133984">
                  <a:moveTo>
                    <a:pt x="95452" y="26523"/>
                  </a:moveTo>
                  <a:lnTo>
                    <a:pt x="81584" y="26523"/>
                  </a:lnTo>
                  <a:lnTo>
                    <a:pt x="77202" y="29190"/>
                  </a:lnTo>
                  <a:lnTo>
                    <a:pt x="74332" y="33038"/>
                  </a:lnTo>
                  <a:lnTo>
                    <a:pt x="83114" y="33038"/>
                  </a:lnTo>
                  <a:lnTo>
                    <a:pt x="83755" y="32670"/>
                  </a:lnTo>
                  <a:lnTo>
                    <a:pt x="101599" y="32670"/>
                  </a:lnTo>
                  <a:lnTo>
                    <a:pt x="95452" y="26523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CB9C24F1-4644-4A88-9D5B-BE6908D1073E}"/>
              </a:ext>
            </a:extLst>
          </p:cNvPr>
          <p:cNvGrpSpPr/>
          <p:nvPr/>
        </p:nvGrpSpPr>
        <p:grpSpPr>
          <a:xfrm>
            <a:off x="2515204" y="5375011"/>
            <a:ext cx="552246" cy="429603"/>
            <a:chOff x="792333" y="5857401"/>
            <a:chExt cx="552246" cy="403785"/>
          </a:xfrm>
        </p:grpSpPr>
        <p:sp>
          <p:nvSpPr>
            <p:cNvPr id="95" name="object 53">
              <a:extLst>
                <a:ext uri="{FF2B5EF4-FFF2-40B4-BE49-F238E27FC236}">
                  <a16:creationId xmlns:a16="http://schemas.microsoft.com/office/drawing/2014/main" xmlns="" id="{B4750426-9984-4D41-B485-45B0A4C0CA2C}"/>
                </a:ext>
              </a:extLst>
            </p:cNvPr>
            <p:cNvSpPr/>
            <p:nvPr/>
          </p:nvSpPr>
          <p:spPr>
            <a:xfrm>
              <a:off x="793659" y="5857401"/>
              <a:ext cx="550920" cy="403785"/>
            </a:xfrm>
            <a:custGeom>
              <a:avLst/>
              <a:gdLst/>
              <a:ahLst/>
              <a:cxnLst/>
              <a:rect l="l" t="t" r="r" b="b"/>
              <a:pathLst>
                <a:path w="245109" h="220979">
                  <a:moveTo>
                    <a:pt x="124269" y="0"/>
                  </a:moveTo>
                  <a:lnTo>
                    <a:pt x="120713" y="0"/>
                  </a:lnTo>
                  <a:lnTo>
                    <a:pt x="117614" y="1574"/>
                  </a:lnTo>
                  <a:lnTo>
                    <a:pt x="9436" y="61264"/>
                  </a:lnTo>
                  <a:lnTo>
                    <a:pt x="3682" y="64185"/>
                  </a:lnTo>
                  <a:lnTo>
                    <a:pt x="0" y="70624"/>
                  </a:lnTo>
                  <a:lnTo>
                    <a:pt x="0" y="201491"/>
                  </a:lnTo>
                  <a:lnTo>
                    <a:pt x="4938" y="214920"/>
                  </a:lnTo>
                  <a:lnTo>
                    <a:pt x="16865" y="220484"/>
                  </a:lnTo>
                  <a:lnTo>
                    <a:pt x="244995" y="220484"/>
                  </a:lnTo>
                  <a:lnTo>
                    <a:pt x="244995" y="70624"/>
                  </a:lnTo>
                  <a:lnTo>
                    <a:pt x="241299" y="64185"/>
                  </a:lnTo>
                  <a:lnTo>
                    <a:pt x="235546" y="61264"/>
                  </a:lnTo>
                  <a:lnTo>
                    <a:pt x="127380" y="1574"/>
                  </a:lnTo>
                  <a:lnTo>
                    <a:pt x="124269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96" name="object 54">
              <a:extLst>
                <a:ext uri="{FF2B5EF4-FFF2-40B4-BE49-F238E27FC236}">
                  <a16:creationId xmlns:a16="http://schemas.microsoft.com/office/drawing/2014/main" xmlns="" id="{A3ACB3AC-7153-4597-8E7B-565C80837461}"/>
                </a:ext>
              </a:extLst>
            </p:cNvPr>
            <p:cNvSpPr/>
            <p:nvPr/>
          </p:nvSpPr>
          <p:spPr>
            <a:xfrm>
              <a:off x="792333" y="6016195"/>
              <a:ext cx="550920" cy="244355"/>
            </a:xfrm>
            <a:custGeom>
              <a:avLst/>
              <a:gdLst/>
              <a:ahLst/>
              <a:cxnLst/>
              <a:rect l="l" t="t" r="r" b="b"/>
              <a:pathLst>
                <a:path w="245109" h="141604">
                  <a:moveTo>
                    <a:pt x="0" y="0"/>
                  </a:moveTo>
                  <a:lnTo>
                    <a:pt x="0" y="141033"/>
                  </a:lnTo>
                  <a:lnTo>
                    <a:pt x="244995" y="141033"/>
                  </a:lnTo>
                  <a:lnTo>
                    <a:pt x="244995" y="139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97" name="object 66">
              <a:extLst>
                <a:ext uri="{FF2B5EF4-FFF2-40B4-BE49-F238E27FC236}">
                  <a16:creationId xmlns:a16="http://schemas.microsoft.com/office/drawing/2014/main" xmlns="" id="{5993337A-51D6-499D-B641-0CAE280A0FD7}"/>
                </a:ext>
              </a:extLst>
            </p:cNvPr>
            <p:cNvSpPr/>
            <p:nvPr/>
          </p:nvSpPr>
          <p:spPr>
            <a:xfrm>
              <a:off x="915645" y="5941750"/>
              <a:ext cx="301151" cy="278870"/>
            </a:xfrm>
            <a:custGeom>
              <a:avLst/>
              <a:gdLst/>
              <a:ahLst/>
              <a:cxnLst/>
              <a:rect l="l" t="t" r="r" b="b"/>
              <a:pathLst>
                <a:path w="133984" h="127634">
                  <a:moveTo>
                    <a:pt x="18307" y="61188"/>
                  </a:moveTo>
                  <a:lnTo>
                    <a:pt x="15074" y="61188"/>
                  </a:lnTo>
                  <a:lnTo>
                    <a:pt x="28359" y="102108"/>
                  </a:lnTo>
                  <a:lnTo>
                    <a:pt x="23317" y="103873"/>
                  </a:lnTo>
                  <a:lnTo>
                    <a:pt x="19659" y="108534"/>
                  </a:lnTo>
                  <a:lnTo>
                    <a:pt x="19659" y="121310"/>
                  </a:lnTo>
                  <a:lnTo>
                    <a:pt x="25438" y="127088"/>
                  </a:lnTo>
                  <a:lnTo>
                    <a:pt x="39598" y="127088"/>
                  </a:lnTo>
                  <a:lnTo>
                    <a:pt x="45250" y="121450"/>
                  </a:lnTo>
                  <a:lnTo>
                    <a:pt x="45415" y="114465"/>
                  </a:lnTo>
                  <a:lnTo>
                    <a:pt x="112077" y="114465"/>
                  </a:lnTo>
                  <a:lnTo>
                    <a:pt x="112077" y="111404"/>
                  </a:lnTo>
                  <a:lnTo>
                    <a:pt x="44907" y="111404"/>
                  </a:lnTo>
                  <a:lnTo>
                    <a:pt x="43611" y="105651"/>
                  </a:lnTo>
                  <a:lnTo>
                    <a:pt x="38964" y="101485"/>
                  </a:lnTo>
                  <a:lnTo>
                    <a:pt x="31369" y="101485"/>
                  </a:lnTo>
                  <a:lnTo>
                    <a:pt x="18307" y="61188"/>
                  </a:lnTo>
                  <a:close/>
                </a:path>
                <a:path w="133984" h="127634">
                  <a:moveTo>
                    <a:pt x="112077" y="114465"/>
                  </a:moveTo>
                  <a:lnTo>
                    <a:pt x="86321" y="114465"/>
                  </a:lnTo>
                  <a:lnTo>
                    <a:pt x="86487" y="121450"/>
                  </a:lnTo>
                  <a:lnTo>
                    <a:pt x="92151" y="127088"/>
                  </a:lnTo>
                  <a:lnTo>
                    <a:pt x="106286" y="127088"/>
                  </a:lnTo>
                  <a:lnTo>
                    <a:pt x="112077" y="121310"/>
                  </a:lnTo>
                  <a:lnTo>
                    <a:pt x="112077" y="114465"/>
                  </a:lnTo>
                  <a:close/>
                </a:path>
                <a:path w="133984" h="127634">
                  <a:moveTo>
                    <a:pt x="100203" y="101257"/>
                  </a:moveTo>
                  <a:lnTo>
                    <a:pt x="93027" y="101257"/>
                  </a:lnTo>
                  <a:lnTo>
                    <a:pt x="88125" y="105651"/>
                  </a:lnTo>
                  <a:lnTo>
                    <a:pt x="86829" y="111404"/>
                  </a:lnTo>
                  <a:lnTo>
                    <a:pt x="112077" y="111404"/>
                  </a:lnTo>
                  <a:lnTo>
                    <a:pt x="112077" y="109169"/>
                  </a:lnTo>
                  <a:lnTo>
                    <a:pt x="109143" y="104940"/>
                  </a:lnTo>
                  <a:lnTo>
                    <a:pt x="104978" y="102793"/>
                  </a:lnTo>
                  <a:lnTo>
                    <a:pt x="105287" y="101841"/>
                  </a:lnTo>
                  <a:lnTo>
                    <a:pt x="102069" y="101841"/>
                  </a:lnTo>
                  <a:lnTo>
                    <a:pt x="101117" y="101612"/>
                  </a:lnTo>
                  <a:lnTo>
                    <a:pt x="100203" y="101257"/>
                  </a:lnTo>
                  <a:close/>
                </a:path>
                <a:path w="133984" h="127634">
                  <a:moveTo>
                    <a:pt x="82549" y="19900"/>
                  </a:moveTo>
                  <a:lnTo>
                    <a:pt x="77355" y="19900"/>
                  </a:lnTo>
                  <a:lnTo>
                    <a:pt x="109181" y="43053"/>
                  </a:lnTo>
                  <a:lnTo>
                    <a:pt x="108331" y="44780"/>
                  </a:lnTo>
                  <a:lnTo>
                    <a:pt x="107759" y="46659"/>
                  </a:lnTo>
                  <a:lnTo>
                    <a:pt x="107759" y="54000"/>
                  </a:lnTo>
                  <a:lnTo>
                    <a:pt x="110934" y="58508"/>
                  </a:lnTo>
                  <a:lnTo>
                    <a:pt x="115468" y="60502"/>
                  </a:lnTo>
                  <a:lnTo>
                    <a:pt x="102069" y="101841"/>
                  </a:lnTo>
                  <a:lnTo>
                    <a:pt x="105287" y="101841"/>
                  </a:lnTo>
                  <a:lnTo>
                    <a:pt x="118478" y="61188"/>
                  </a:lnTo>
                  <a:lnTo>
                    <a:pt x="128219" y="61188"/>
                  </a:lnTo>
                  <a:lnTo>
                    <a:pt x="133565" y="55841"/>
                  </a:lnTo>
                  <a:lnTo>
                    <a:pt x="133565" y="41579"/>
                  </a:lnTo>
                  <a:lnTo>
                    <a:pt x="132514" y="40525"/>
                  </a:lnTo>
                  <a:lnTo>
                    <a:pt x="110866" y="40513"/>
                  </a:lnTo>
                  <a:lnTo>
                    <a:pt x="82549" y="19900"/>
                  </a:lnTo>
                  <a:close/>
                </a:path>
                <a:path w="133984" h="127634">
                  <a:moveTo>
                    <a:pt x="38709" y="101257"/>
                  </a:moveTo>
                  <a:lnTo>
                    <a:pt x="32143" y="101257"/>
                  </a:lnTo>
                  <a:lnTo>
                    <a:pt x="31788" y="101447"/>
                  </a:lnTo>
                  <a:lnTo>
                    <a:pt x="31369" y="101485"/>
                  </a:lnTo>
                  <a:lnTo>
                    <a:pt x="38964" y="101485"/>
                  </a:lnTo>
                  <a:lnTo>
                    <a:pt x="38709" y="101257"/>
                  </a:lnTo>
                  <a:close/>
                </a:path>
                <a:path w="133984" h="127634">
                  <a:moveTo>
                    <a:pt x="16865" y="35788"/>
                  </a:moveTo>
                  <a:lnTo>
                    <a:pt x="5765" y="35788"/>
                  </a:lnTo>
                  <a:lnTo>
                    <a:pt x="0" y="41579"/>
                  </a:lnTo>
                  <a:lnTo>
                    <a:pt x="0" y="55841"/>
                  </a:lnTo>
                  <a:lnTo>
                    <a:pt x="5765" y="61620"/>
                  </a:lnTo>
                  <a:lnTo>
                    <a:pt x="13665" y="61620"/>
                  </a:lnTo>
                  <a:lnTo>
                    <a:pt x="14351" y="61315"/>
                  </a:lnTo>
                  <a:lnTo>
                    <a:pt x="15074" y="61188"/>
                  </a:lnTo>
                  <a:lnTo>
                    <a:pt x="18307" y="61188"/>
                  </a:lnTo>
                  <a:lnTo>
                    <a:pt x="18084" y="60502"/>
                  </a:lnTo>
                  <a:lnTo>
                    <a:pt x="22618" y="58508"/>
                  </a:lnTo>
                  <a:lnTo>
                    <a:pt x="25806" y="54000"/>
                  </a:lnTo>
                  <a:lnTo>
                    <a:pt x="25806" y="46659"/>
                  </a:lnTo>
                  <a:lnTo>
                    <a:pt x="25222" y="44780"/>
                  </a:lnTo>
                  <a:lnTo>
                    <a:pt x="24371" y="43053"/>
                  </a:lnTo>
                  <a:lnTo>
                    <a:pt x="27862" y="40513"/>
                  </a:lnTo>
                  <a:lnTo>
                    <a:pt x="22656" y="40513"/>
                  </a:lnTo>
                  <a:lnTo>
                    <a:pt x="20281" y="37680"/>
                  </a:lnTo>
                  <a:lnTo>
                    <a:pt x="16865" y="35788"/>
                  </a:lnTo>
                  <a:close/>
                </a:path>
                <a:path w="133984" h="127634">
                  <a:moveTo>
                    <a:pt x="128219" y="61188"/>
                  </a:moveTo>
                  <a:lnTo>
                    <a:pt x="118478" y="61188"/>
                  </a:lnTo>
                  <a:lnTo>
                    <a:pt x="119214" y="61315"/>
                  </a:lnTo>
                  <a:lnTo>
                    <a:pt x="119888" y="61620"/>
                  </a:lnTo>
                  <a:lnTo>
                    <a:pt x="127787" y="61620"/>
                  </a:lnTo>
                  <a:lnTo>
                    <a:pt x="128219" y="61188"/>
                  </a:lnTo>
                  <a:close/>
                </a:path>
                <a:path w="133984" h="127634">
                  <a:moveTo>
                    <a:pt x="127787" y="35788"/>
                  </a:moveTo>
                  <a:lnTo>
                    <a:pt x="116687" y="35788"/>
                  </a:lnTo>
                  <a:lnTo>
                    <a:pt x="113258" y="37693"/>
                  </a:lnTo>
                  <a:lnTo>
                    <a:pt x="110883" y="40525"/>
                  </a:lnTo>
                  <a:lnTo>
                    <a:pt x="132514" y="40525"/>
                  </a:lnTo>
                  <a:lnTo>
                    <a:pt x="127787" y="35788"/>
                  </a:lnTo>
                  <a:close/>
                </a:path>
                <a:path w="133984" h="127634">
                  <a:moveTo>
                    <a:pt x="73914" y="0"/>
                  </a:moveTo>
                  <a:lnTo>
                    <a:pt x="59651" y="0"/>
                  </a:lnTo>
                  <a:lnTo>
                    <a:pt x="53873" y="5778"/>
                  </a:lnTo>
                  <a:lnTo>
                    <a:pt x="53873" y="14427"/>
                  </a:lnTo>
                  <a:lnTo>
                    <a:pt x="54254" y="15836"/>
                  </a:lnTo>
                  <a:lnTo>
                    <a:pt x="54737" y="17183"/>
                  </a:lnTo>
                  <a:lnTo>
                    <a:pt x="22656" y="40513"/>
                  </a:lnTo>
                  <a:lnTo>
                    <a:pt x="27862" y="40513"/>
                  </a:lnTo>
                  <a:lnTo>
                    <a:pt x="56197" y="19900"/>
                  </a:lnTo>
                  <a:lnTo>
                    <a:pt x="82549" y="19900"/>
                  </a:lnTo>
                  <a:lnTo>
                    <a:pt x="78816" y="17183"/>
                  </a:lnTo>
                  <a:lnTo>
                    <a:pt x="79298" y="15836"/>
                  </a:lnTo>
                  <a:lnTo>
                    <a:pt x="79679" y="14427"/>
                  </a:lnTo>
                  <a:lnTo>
                    <a:pt x="79679" y="5778"/>
                  </a:lnTo>
                  <a:lnTo>
                    <a:pt x="73914" y="0"/>
                  </a:lnTo>
                  <a:close/>
                </a:path>
                <a:path w="133984" h="127634">
                  <a:moveTo>
                    <a:pt x="77355" y="19900"/>
                  </a:moveTo>
                  <a:lnTo>
                    <a:pt x="56197" y="19900"/>
                  </a:lnTo>
                  <a:lnTo>
                    <a:pt x="58521" y="23393"/>
                  </a:lnTo>
                  <a:lnTo>
                    <a:pt x="62280" y="25844"/>
                  </a:lnTo>
                  <a:lnTo>
                    <a:pt x="71272" y="25844"/>
                  </a:lnTo>
                  <a:lnTo>
                    <a:pt x="75031" y="23393"/>
                  </a:lnTo>
                  <a:lnTo>
                    <a:pt x="77355" y="1990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98" name="object 67">
              <a:extLst>
                <a:ext uri="{FF2B5EF4-FFF2-40B4-BE49-F238E27FC236}">
                  <a16:creationId xmlns:a16="http://schemas.microsoft.com/office/drawing/2014/main" xmlns="" id="{1C8FBCB2-DBE2-41F6-A566-1553245D3C43}"/>
                </a:ext>
              </a:extLst>
            </p:cNvPr>
            <p:cNvSpPr/>
            <p:nvPr/>
          </p:nvSpPr>
          <p:spPr>
            <a:xfrm>
              <a:off x="1038872" y="6052047"/>
              <a:ext cx="67081" cy="86565"/>
            </a:xfrm>
            <a:custGeom>
              <a:avLst/>
              <a:gdLst/>
              <a:ahLst/>
              <a:cxnLst/>
              <a:rect l="l" t="t" r="r" b="b"/>
              <a:pathLst>
                <a:path w="29844" h="50165">
                  <a:moveTo>
                    <a:pt x="22186" y="0"/>
                  </a:moveTo>
                  <a:lnTo>
                    <a:pt x="21653" y="165"/>
                  </a:lnTo>
                  <a:lnTo>
                    <a:pt x="21361" y="609"/>
                  </a:lnTo>
                  <a:lnTo>
                    <a:pt x="0" y="30086"/>
                  </a:lnTo>
                  <a:lnTo>
                    <a:pt x="114" y="30797"/>
                  </a:lnTo>
                  <a:lnTo>
                    <a:pt x="825" y="31292"/>
                  </a:lnTo>
                  <a:lnTo>
                    <a:pt x="12242" y="31381"/>
                  </a:lnTo>
                  <a:lnTo>
                    <a:pt x="6832" y="49263"/>
                  </a:lnTo>
                  <a:lnTo>
                    <a:pt x="7162" y="49898"/>
                  </a:lnTo>
                  <a:lnTo>
                    <a:pt x="7759" y="50088"/>
                  </a:lnTo>
                  <a:lnTo>
                    <a:pt x="8559" y="50063"/>
                  </a:lnTo>
                  <a:lnTo>
                    <a:pt x="8839" y="49898"/>
                  </a:lnTo>
                  <a:lnTo>
                    <a:pt x="29806" y="20154"/>
                  </a:lnTo>
                  <a:lnTo>
                    <a:pt x="29692" y="19443"/>
                  </a:lnTo>
                  <a:lnTo>
                    <a:pt x="28981" y="18948"/>
                  </a:lnTo>
                  <a:lnTo>
                    <a:pt x="28524" y="18872"/>
                  </a:lnTo>
                  <a:lnTo>
                    <a:pt x="17614" y="18872"/>
                  </a:lnTo>
                  <a:lnTo>
                    <a:pt x="23571" y="1041"/>
                  </a:lnTo>
                  <a:lnTo>
                    <a:pt x="23266" y="393"/>
                  </a:lnTo>
                  <a:lnTo>
                    <a:pt x="22694" y="165"/>
                  </a:lnTo>
                  <a:lnTo>
                    <a:pt x="22186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pPr marL="0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xmlns="" id="{A1A4D161-23D6-4D13-889F-D38AF5FC1CF2}"/>
              </a:ext>
            </a:extLst>
          </p:cNvPr>
          <p:cNvGrpSpPr/>
          <p:nvPr/>
        </p:nvGrpSpPr>
        <p:grpSpPr>
          <a:xfrm>
            <a:off x="11301646" y="5358383"/>
            <a:ext cx="551882" cy="427131"/>
            <a:chOff x="4540825" y="5365383"/>
            <a:chExt cx="551882" cy="428132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xmlns="" id="{88636E0A-5DF9-4FD1-83DE-FA13008EBE07}"/>
                </a:ext>
              </a:extLst>
            </p:cNvPr>
            <p:cNvGrpSpPr/>
            <p:nvPr/>
          </p:nvGrpSpPr>
          <p:grpSpPr>
            <a:xfrm>
              <a:off x="4540825" y="5365383"/>
              <a:ext cx="551882" cy="428132"/>
              <a:chOff x="5437804" y="5233666"/>
              <a:chExt cx="551882" cy="428132"/>
            </a:xfrm>
            <a:solidFill>
              <a:srgbClr val="2868A4"/>
            </a:solidFill>
          </p:grpSpPr>
          <p:sp>
            <p:nvSpPr>
              <p:cNvPr id="109" name="object 77">
                <a:extLst>
                  <a:ext uri="{FF2B5EF4-FFF2-40B4-BE49-F238E27FC236}">
                    <a16:creationId xmlns:a16="http://schemas.microsoft.com/office/drawing/2014/main" xmlns="" id="{1930F294-2F67-4CFC-84F2-AE11AF8C0CCA}"/>
                  </a:ext>
                </a:extLst>
              </p:cNvPr>
              <p:cNvSpPr/>
              <p:nvPr/>
            </p:nvSpPr>
            <p:spPr>
              <a:xfrm>
                <a:off x="5438766" y="5233666"/>
                <a:ext cx="550920" cy="427590"/>
              </a:xfrm>
              <a:custGeom>
                <a:avLst/>
                <a:gdLst/>
                <a:ahLst/>
                <a:cxnLst/>
                <a:rect l="l" t="t" r="r" b="b"/>
                <a:pathLst>
                  <a:path w="245110" h="220979">
                    <a:moveTo>
                      <a:pt x="124307" y="0"/>
                    </a:moveTo>
                    <a:lnTo>
                      <a:pt x="120751" y="0"/>
                    </a:lnTo>
                    <a:lnTo>
                      <a:pt x="117652" y="1574"/>
                    </a:lnTo>
                    <a:lnTo>
                      <a:pt x="9448" y="61264"/>
                    </a:lnTo>
                    <a:lnTo>
                      <a:pt x="3708" y="64185"/>
                    </a:lnTo>
                    <a:lnTo>
                      <a:pt x="0" y="70624"/>
                    </a:lnTo>
                    <a:lnTo>
                      <a:pt x="0" y="201502"/>
                    </a:lnTo>
                    <a:lnTo>
                      <a:pt x="4948" y="214924"/>
                    </a:lnTo>
                    <a:lnTo>
                      <a:pt x="16878" y="220484"/>
                    </a:lnTo>
                    <a:lnTo>
                      <a:pt x="245059" y="220484"/>
                    </a:lnTo>
                    <a:lnTo>
                      <a:pt x="245059" y="70624"/>
                    </a:lnTo>
                    <a:lnTo>
                      <a:pt x="241363" y="64185"/>
                    </a:lnTo>
                    <a:lnTo>
                      <a:pt x="235610" y="61264"/>
                    </a:lnTo>
                    <a:lnTo>
                      <a:pt x="127419" y="1574"/>
                    </a:lnTo>
                    <a:lnTo>
                      <a:pt x="124307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0" name="object 78">
                <a:extLst>
                  <a:ext uri="{FF2B5EF4-FFF2-40B4-BE49-F238E27FC236}">
                    <a16:creationId xmlns:a16="http://schemas.microsoft.com/office/drawing/2014/main" xmlns="" id="{22A411B2-523A-44B9-8A07-D49E6C905928}"/>
                  </a:ext>
                </a:extLst>
              </p:cNvPr>
              <p:cNvSpPr/>
              <p:nvPr/>
            </p:nvSpPr>
            <p:spPr>
              <a:xfrm>
                <a:off x="5437804" y="5387794"/>
                <a:ext cx="534983" cy="274004"/>
              </a:xfrm>
              <a:custGeom>
                <a:avLst/>
                <a:gdLst/>
                <a:ahLst/>
                <a:cxnLst/>
                <a:rect l="l" t="t" r="r" b="b"/>
                <a:pathLst>
                  <a:path w="245110" h="141604">
                    <a:moveTo>
                      <a:pt x="0" y="0"/>
                    </a:moveTo>
                    <a:lnTo>
                      <a:pt x="0" y="141033"/>
                    </a:lnTo>
                    <a:lnTo>
                      <a:pt x="245059" y="141033"/>
                    </a:lnTo>
                    <a:lnTo>
                      <a:pt x="245059" y="13994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xmlns="" id="{637B3217-DF2A-495C-96EF-1715FB6AE168}"/>
                </a:ext>
              </a:extLst>
            </p:cNvPr>
            <p:cNvGrpSpPr/>
            <p:nvPr/>
          </p:nvGrpSpPr>
          <p:grpSpPr>
            <a:xfrm>
              <a:off x="4658990" y="5467529"/>
              <a:ext cx="329792" cy="271961"/>
              <a:chOff x="5053620" y="5669469"/>
              <a:chExt cx="329792" cy="271961"/>
            </a:xfrm>
            <a:solidFill>
              <a:schemeClr val="bg1"/>
            </a:solidFill>
          </p:grpSpPr>
          <p:sp>
            <p:nvSpPr>
              <p:cNvPr id="102" name="object 81">
                <a:extLst>
                  <a:ext uri="{FF2B5EF4-FFF2-40B4-BE49-F238E27FC236}">
                    <a16:creationId xmlns:a16="http://schemas.microsoft.com/office/drawing/2014/main" xmlns="" id="{9E5FF5B7-8058-4A92-A165-1F884B0B713A}"/>
                  </a:ext>
                </a:extLst>
              </p:cNvPr>
              <p:cNvSpPr/>
              <p:nvPr/>
            </p:nvSpPr>
            <p:spPr>
              <a:xfrm>
                <a:off x="5263523" y="5861275"/>
                <a:ext cx="119889" cy="79866"/>
              </a:xfrm>
              <a:custGeom>
                <a:avLst/>
                <a:gdLst/>
                <a:ahLst/>
                <a:cxnLst/>
                <a:rect l="l" t="t" r="r" b="b"/>
                <a:pathLst>
                  <a:path w="53339" h="41275">
                    <a:moveTo>
                      <a:pt x="4495" y="0"/>
                    </a:moveTo>
                    <a:lnTo>
                      <a:pt x="1308" y="0"/>
                    </a:lnTo>
                    <a:lnTo>
                      <a:pt x="0" y="1295"/>
                    </a:lnTo>
                    <a:lnTo>
                      <a:pt x="12" y="7073"/>
                    </a:lnTo>
                    <a:lnTo>
                      <a:pt x="23177" y="14795"/>
                    </a:lnTo>
                    <a:lnTo>
                      <a:pt x="23241" y="40817"/>
                    </a:lnTo>
                    <a:lnTo>
                      <a:pt x="29083" y="40817"/>
                    </a:lnTo>
                    <a:lnTo>
                      <a:pt x="28968" y="16725"/>
                    </a:lnTo>
                    <a:lnTo>
                      <a:pt x="40005" y="16725"/>
                    </a:lnTo>
                    <a:lnTo>
                      <a:pt x="37846" y="14600"/>
                    </a:lnTo>
                    <a:lnTo>
                      <a:pt x="5803" y="2895"/>
                    </a:lnTo>
                    <a:lnTo>
                      <a:pt x="5791" y="1295"/>
                    </a:lnTo>
                    <a:lnTo>
                      <a:pt x="4495" y="0"/>
                    </a:lnTo>
                    <a:close/>
                  </a:path>
                  <a:path w="53339" h="41275">
                    <a:moveTo>
                      <a:pt x="47506" y="24599"/>
                    </a:moveTo>
                    <a:lnTo>
                      <a:pt x="40551" y="24599"/>
                    </a:lnTo>
                    <a:lnTo>
                      <a:pt x="43522" y="28117"/>
                    </a:lnTo>
                    <a:lnTo>
                      <a:pt x="45554" y="32410"/>
                    </a:lnTo>
                    <a:lnTo>
                      <a:pt x="46964" y="40817"/>
                    </a:lnTo>
                    <a:lnTo>
                      <a:pt x="52895" y="40817"/>
                    </a:lnTo>
                    <a:lnTo>
                      <a:pt x="52057" y="36182"/>
                    </a:lnTo>
                    <a:lnTo>
                      <a:pt x="47506" y="24599"/>
                    </a:lnTo>
                    <a:close/>
                  </a:path>
                  <a:path w="53339" h="41275">
                    <a:moveTo>
                      <a:pt x="40005" y="16725"/>
                    </a:moveTo>
                    <a:lnTo>
                      <a:pt x="28968" y="16725"/>
                    </a:lnTo>
                    <a:lnTo>
                      <a:pt x="31038" y="17424"/>
                    </a:lnTo>
                    <a:lnTo>
                      <a:pt x="32969" y="18389"/>
                    </a:lnTo>
                    <a:lnTo>
                      <a:pt x="34759" y="19532"/>
                    </a:lnTo>
                    <a:lnTo>
                      <a:pt x="34759" y="38430"/>
                    </a:lnTo>
                    <a:lnTo>
                      <a:pt x="36042" y="39725"/>
                    </a:lnTo>
                    <a:lnTo>
                      <a:pt x="39243" y="39725"/>
                    </a:lnTo>
                    <a:lnTo>
                      <a:pt x="40538" y="38430"/>
                    </a:lnTo>
                    <a:lnTo>
                      <a:pt x="40551" y="24599"/>
                    </a:lnTo>
                    <a:lnTo>
                      <a:pt x="47506" y="24599"/>
                    </a:lnTo>
                    <a:lnTo>
                      <a:pt x="47193" y="23802"/>
                    </a:lnTo>
                    <a:lnTo>
                      <a:pt x="40005" y="16725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3" name="object 82">
                <a:extLst>
                  <a:ext uri="{FF2B5EF4-FFF2-40B4-BE49-F238E27FC236}">
                    <a16:creationId xmlns:a16="http://schemas.microsoft.com/office/drawing/2014/main" xmlns="" id="{213543B8-1E6E-4250-A348-5AEBCF0FA8C2}"/>
                  </a:ext>
                </a:extLst>
              </p:cNvPr>
              <p:cNvSpPr/>
              <p:nvPr/>
            </p:nvSpPr>
            <p:spPr>
              <a:xfrm>
                <a:off x="5053620" y="5861271"/>
                <a:ext cx="119889" cy="79866"/>
              </a:xfrm>
              <a:custGeom>
                <a:avLst/>
                <a:gdLst/>
                <a:ahLst/>
                <a:cxnLst/>
                <a:rect l="l" t="t" r="r" b="b"/>
                <a:pathLst>
                  <a:path w="53339" h="41275">
                    <a:moveTo>
                      <a:pt x="51587" y="0"/>
                    </a:moveTo>
                    <a:lnTo>
                      <a:pt x="48387" y="0"/>
                    </a:lnTo>
                    <a:lnTo>
                      <a:pt x="47078" y="1308"/>
                    </a:lnTo>
                    <a:lnTo>
                      <a:pt x="47078" y="2908"/>
                    </a:lnTo>
                    <a:lnTo>
                      <a:pt x="22186" y="11201"/>
                    </a:lnTo>
                    <a:lnTo>
                      <a:pt x="10719" y="17937"/>
                    </a:lnTo>
                    <a:lnTo>
                      <a:pt x="3088" y="28602"/>
                    </a:lnTo>
                    <a:lnTo>
                      <a:pt x="0" y="40830"/>
                    </a:lnTo>
                    <a:lnTo>
                      <a:pt x="5930" y="40830"/>
                    </a:lnTo>
                    <a:lnTo>
                      <a:pt x="7340" y="32410"/>
                    </a:lnTo>
                    <a:lnTo>
                      <a:pt x="9372" y="28105"/>
                    </a:lnTo>
                    <a:lnTo>
                      <a:pt x="12344" y="24599"/>
                    </a:lnTo>
                    <a:lnTo>
                      <a:pt x="18128" y="24599"/>
                    </a:lnTo>
                    <a:lnTo>
                      <a:pt x="18135" y="19545"/>
                    </a:lnTo>
                    <a:lnTo>
                      <a:pt x="19926" y="18389"/>
                    </a:lnTo>
                    <a:lnTo>
                      <a:pt x="21856" y="17437"/>
                    </a:lnTo>
                    <a:lnTo>
                      <a:pt x="23926" y="16725"/>
                    </a:lnTo>
                    <a:lnTo>
                      <a:pt x="29716" y="16725"/>
                    </a:lnTo>
                    <a:lnTo>
                      <a:pt x="29718" y="14795"/>
                    </a:lnTo>
                    <a:lnTo>
                      <a:pt x="52882" y="7073"/>
                    </a:lnTo>
                    <a:lnTo>
                      <a:pt x="52870" y="1308"/>
                    </a:lnTo>
                    <a:lnTo>
                      <a:pt x="51587" y="0"/>
                    </a:lnTo>
                    <a:close/>
                  </a:path>
                  <a:path w="53339" h="41275">
                    <a:moveTo>
                      <a:pt x="29716" y="16725"/>
                    </a:moveTo>
                    <a:lnTo>
                      <a:pt x="23926" y="16725"/>
                    </a:lnTo>
                    <a:lnTo>
                      <a:pt x="23825" y="40830"/>
                    </a:lnTo>
                    <a:lnTo>
                      <a:pt x="29654" y="40830"/>
                    </a:lnTo>
                    <a:lnTo>
                      <a:pt x="29692" y="39992"/>
                    </a:lnTo>
                    <a:lnTo>
                      <a:pt x="29716" y="16725"/>
                    </a:lnTo>
                    <a:close/>
                  </a:path>
                  <a:path w="53339" h="41275">
                    <a:moveTo>
                      <a:pt x="18128" y="24599"/>
                    </a:moveTo>
                    <a:lnTo>
                      <a:pt x="12344" y="24599"/>
                    </a:lnTo>
                    <a:lnTo>
                      <a:pt x="12319" y="38430"/>
                    </a:lnTo>
                    <a:lnTo>
                      <a:pt x="13627" y="39725"/>
                    </a:lnTo>
                    <a:lnTo>
                      <a:pt x="16827" y="39725"/>
                    </a:lnTo>
                    <a:lnTo>
                      <a:pt x="18110" y="38430"/>
                    </a:lnTo>
                    <a:lnTo>
                      <a:pt x="18128" y="24599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4" name="object 83">
                <a:extLst>
                  <a:ext uri="{FF2B5EF4-FFF2-40B4-BE49-F238E27FC236}">
                    <a16:creationId xmlns:a16="http://schemas.microsoft.com/office/drawing/2014/main" xmlns="" id="{1F6D501C-9BB1-475F-B8D2-D322798B7CE2}"/>
                  </a:ext>
                </a:extLst>
              </p:cNvPr>
              <p:cNvSpPr/>
              <p:nvPr/>
            </p:nvSpPr>
            <p:spPr>
              <a:xfrm>
                <a:off x="5107397" y="5669469"/>
                <a:ext cx="221224" cy="196594"/>
              </a:xfrm>
              <a:custGeom>
                <a:avLst/>
                <a:gdLst/>
                <a:ahLst/>
                <a:cxnLst/>
                <a:rect l="l" t="t" r="r" b="b"/>
                <a:pathLst>
                  <a:path w="98425" h="101600">
                    <a:moveTo>
                      <a:pt x="52024" y="0"/>
                    </a:moveTo>
                    <a:lnTo>
                      <a:pt x="16178" y="19673"/>
                    </a:lnTo>
                    <a:lnTo>
                      <a:pt x="11582" y="37818"/>
                    </a:lnTo>
                    <a:lnTo>
                      <a:pt x="4978" y="39164"/>
                    </a:lnTo>
                    <a:lnTo>
                      <a:pt x="0" y="45019"/>
                    </a:lnTo>
                    <a:lnTo>
                      <a:pt x="0" y="59052"/>
                    </a:lnTo>
                    <a:lnTo>
                      <a:pt x="5054" y="64907"/>
                    </a:lnTo>
                    <a:lnTo>
                      <a:pt x="11722" y="66202"/>
                    </a:lnTo>
                    <a:lnTo>
                      <a:pt x="12420" y="73568"/>
                    </a:lnTo>
                    <a:lnTo>
                      <a:pt x="15620" y="80388"/>
                    </a:lnTo>
                    <a:lnTo>
                      <a:pt x="34924" y="99718"/>
                    </a:lnTo>
                    <a:lnTo>
                      <a:pt x="38569" y="101216"/>
                    </a:lnTo>
                    <a:lnTo>
                      <a:pt x="59867" y="101216"/>
                    </a:lnTo>
                    <a:lnTo>
                      <a:pt x="63499" y="99718"/>
                    </a:lnTo>
                    <a:lnTo>
                      <a:pt x="67777" y="95438"/>
                    </a:lnTo>
                    <a:lnTo>
                      <a:pt x="40106" y="95438"/>
                    </a:lnTo>
                    <a:lnTo>
                      <a:pt x="37922" y="94523"/>
                    </a:lnTo>
                    <a:lnTo>
                      <a:pt x="20078" y="76667"/>
                    </a:lnTo>
                    <a:lnTo>
                      <a:pt x="17373" y="70127"/>
                    </a:lnTo>
                    <a:lnTo>
                      <a:pt x="17373" y="60157"/>
                    </a:lnTo>
                    <a:lnTo>
                      <a:pt x="11582" y="60157"/>
                    </a:lnTo>
                    <a:lnTo>
                      <a:pt x="8216" y="58963"/>
                    </a:lnTo>
                    <a:lnTo>
                      <a:pt x="5791" y="55776"/>
                    </a:lnTo>
                    <a:lnTo>
                      <a:pt x="5791" y="48232"/>
                    </a:lnTo>
                    <a:lnTo>
                      <a:pt x="8216" y="45057"/>
                    </a:lnTo>
                    <a:lnTo>
                      <a:pt x="11582" y="43850"/>
                    </a:lnTo>
                    <a:lnTo>
                      <a:pt x="17373" y="43850"/>
                    </a:lnTo>
                    <a:lnTo>
                      <a:pt x="17373" y="37526"/>
                    </a:lnTo>
                    <a:lnTo>
                      <a:pt x="20142" y="24553"/>
                    </a:lnTo>
                    <a:lnTo>
                      <a:pt x="27634" y="14145"/>
                    </a:lnTo>
                    <a:lnTo>
                      <a:pt x="34743" y="14145"/>
                    </a:lnTo>
                    <a:lnTo>
                      <a:pt x="34747" y="9205"/>
                    </a:lnTo>
                    <a:lnTo>
                      <a:pt x="36575" y="8252"/>
                    </a:lnTo>
                    <a:lnTo>
                      <a:pt x="38506" y="7490"/>
                    </a:lnTo>
                    <a:lnTo>
                      <a:pt x="40538" y="6919"/>
                    </a:lnTo>
                    <a:lnTo>
                      <a:pt x="46316" y="6919"/>
                    </a:lnTo>
                    <a:lnTo>
                      <a:pt x="46316" y="5826"/>
                    </a:lnTo>
                    <a:lnTo>
                      <a:pt x="48234" y="5687"/>
                    </a:lnTo>
                    <a:lnTo>
                      <a:pt x="68371" y="5687"/>
                    </a:lnTo>
                    <a:lnTo>
                      <a:pt x="65670" y="3686"/>
                    </a:lnTo>
                    <a:lnTo>
                      <a:pt x="52024" y="0"/>
                    </a:lnTo>
                    <a:close/>
                  </a:path>
                  <a:path w="98425" h="101600">
                    <a:moveTo>
                      <a:pt x="77441" y="12989"/>
                    </a:moveTo>
                    <a:lnTo>
                      <a:pt x="69481" y="12989"/>
                    </a:lnTo>
                    <a:lnTo>
                      <a:pt x="77529" y="22955"/>
                    </a:lnTo>
                    <a:lnTo>
                      <a:pt x="81009" y="35648"/>
                    </a:lnTo>
                    <a:lnTo>
                      <a:pt x="81064" y="70127"/>
                    </a:lnTo>
                    <a:lnTo>
                      <a:pt x="78346" y="76667"/>
                    </a:lnTo>
                    <a:lnTo>
                      <a:pt x="60490" y="94523"/>
                    </a:lnTo>
                    <a:lnTo>
                      <a:pt x="58331" y="95438"/>
                    </a:lnTo>
                    <a:lnTo>
                      <a:pt x="67777" y="95438"/>
                    </a:lnTo>
                    <a:lnTo>
                      <a:pt x="82816" y="80388"/>
                    </a:lnTo>
                    <a:lnTo>
                      <a:pt x="86017" y="73568"/>
                    </a:lnTo>
                    <a:lnTo>
                      <a:pt x="86702" y="66202"/>
                    </a:lnTo>
                    <a:lnTo>
                      <a:pt x="93370" y="64907"/>
                    </a:lnTo>
                    <a:lnTo>
                      <a:pt x="97481" y="60157"/>
                    </a:lnTo>
                    <a:lnTo>
                      <a:pt x="86855" y="60157"/>
                    </a:lnTo>
                    <a:lnTo>
                      <a:pt x="86855" y="43850"/>
                    </a:lnTo>
                    <a:lnTo>
                      <a:pt x="97441" y="43850"/>
                    </a:lnTo>
                    <a:lnTo>
                      <a:pt x="93446" y="39164"/>
                    </a:lnTo>
                    <a:lnTo>
                      <a:pt x="86855" y="37818"/>
                    </a:lnTo>
                    <a:lnTo>
                      <a:pt x="86855" y="37526"/>
                    </a:lnTo>
                    <a:lnTo>
                      <a:pt x="84147" y="23509"/>
                    </a:lnTo>
                    <a:lnTo>
                      <a:pt x="77441" y="12989"/>
                    </a:lnTo>
                    <a:close/>
                  </a:path>
                  <a:path w="98425" h="101600">
                    <a:moveTo>
                      <a:pt x="17373" y="43850"/>
                    </a:moveTo>
                    <a:lnTo>
                      <a:pt x="11582" y="43850"/>
                    </a:lnTo>
                    <a:lnTo>
                      <a:pt x="11582" y="60157"/>
                    </a:lnTo>
                    <a:lnTo>
                      <a:pt x="17373" y="60157"/>
                    </a:lnTo>
                    <a:lnTo>
                      <a:pt x="17373" y="43850"/>
                    </a:lnTo>
                    <a:close/>
                  </a:path>
                  <a:path w="98425" h="101600">
                    <a:moveTo>
                      <a:pt x="97441" y="43850"/>
                    </a:moveTo>
                    <a:lnTo>
                      <a:pt x="86855" y="43850"/>
                    </a:lnTo>
                    <a:lnTo>
                      <a:pt x="90208" y="45057"/>
                    </a:lnTo>
                    <a:lnTo>
                      <a:pt x="92624" y="48232"/>
                    </a:lnTo>
                    <a:lnTo>
                      <a:pt x="92633" y="55776"/>
                    </a:lnTo>
                    <a:lnTo>
                      <a:pt x="90208" y="58963"/>
                    </a:lnTo>
                    <a:lnTo>
                      <a:pt x="86855" y="60157"/>
                    </a:lnTo>
                    <a:lnTo>
                      <a:pt x="97481" y="60157"/>
                    </a:lnTo>
                    <a:lnTo>
                      <a:pt x="98437" y="59052"/>
                    </a:lnTo>
                    <a:lnTo>
                      <a:pt x="98437" y="45019"/>
                    </a:lnTo>
                    <a:lnTo>
                      <a:pt x="97441" y="43850"/>
                    </a:lnTo>
                    <a:close/>
                  </a:path>
                  <a:path w="98425" h="101600">
                    <a:moveTo>
                      <a:pt x="34743" y="14145"/>
                    </a:moveTo>
                    <a:lnTo>
                      <a:pt x="27634" y="14145"/>
                    </a:lnTo>
                    <a:lnTo>
                      <a:pt x="28871" y="21752"/>
                    </a:lnTo>
                    <a:lnTo>
                      <a:pt x="28955" y="27747"/>
                    </a:lnTo>
                    <a:lnTo>
                      <a:pt x="30251" y="29029"/>
                    </a:lnTo>
                    <a:lnTo>
                      <a:pt x="33451" y="29029"/>
                    </a:lnTo>
                    <a:lnTo>
                      <a:pt x="34734" y="27747"/>
                    </a:lnTo>
                    <a:lnTo>
                      <a:pt x="34743" y="14145"/>
                    </a:lnTo>
                    <a:close/>
                  </a:path>
                  <a:path w="98425" h="101600">
                    <a:moveTo>
                      <a:pt x="70035" y="6919"/>
                    </a:moveTo>
                    <a:lnTo>
                      <a:pt x="57899" y="6919"/>
                    </a:lnTo>
                    <a:lnTo>
                      <a:pt x="59931" y="7490"/>
                    </a:lnTo>
                    <a:lnTo>
                      <a:pt x="61848" y="8252"/>
                    </a:lnTo>
                    <a:lnTo>
                      <a:pt x="63703" y="9205"/>
                    </a:lnTo>
                    <a:lnTo>
                      <a:pt x="63703" y="27747"/>
                    </a:lnTo>
                    <a:lnTo>
                      <a:pt x="64985" y="29029"/>
                    </a:lnTo>
                    <a:lnTo>
                      <a:pt x="68186" y="29029"/>
                    </a:lnTo>
                    <a:lnTo>
                      <a:pt x="69481" y="27747"/>
                    </a:lnTo>
                    <a:lnTo>
                      <a:pt x="69481" y="12989"/>
                    </a:lnTo>
                    <a:lnTo>
                      <a:pt x="77441" y="12989"/>
                    </a:lnTo>
                    <a:lnTo>
                      <a:pt x="76731" y="11876"/>
                    </a:lnTo>
                    <a:lnTo>
                      <a:pt x="70035" y="6919"/>
                    </a:lnTo>
                    <a:close/>
                  </a:path>
                  <a:path w="98425" h="101600">
                    <a:moveTo>
                      <a:pt x="46316" y="6919"/>
                    </a:moveTo>
                    <a:lnTo>
                      <a:pt x="40538" y="6919"/>
                    </a:lnTo>
                    <a:lnTo>
                      <a:pt x="40538" y="24940"/>
                    </a:lnTo>
                    <a:lnTo>
                      <a:pt x="44424" y="28852"/>
                    </a:lnTo>
                    <a:lnTo>
                      <a:pt x="54013" y="28852"/>
                    </a:lnTo>
                    <a:lnTo>
                      <a:pt x="57899" y="24940"/>
                    </a:lnTo>
                    <a:lnTo>
                      <a:pt x="57899" y="23048"/>
                    </a:lnTo>
                    <a:lnTo>
                      <a:pt x="47612" y="23048"/>
                    </a:lnTo>
                    <a:lnTo>
                      <a:pt x="46316" y="21752"/>
                    </a:lnTo>
                    <a:lnTo>
                      <a:pt x="46316" y="6919"/>
                    </a:lnTo>
                    <a:close/>
                  </a:path>
                  <a:path w="98425" h="101600">
                    <a:moveTo>
                      <a:pt x="68371" y="5687"/>
                    </a:moveTo>
                    <a:lnTo>
                      <a:pt x="48234" y="5687"/>
                    </a:lnTo>
                    <a:lnTo>
                      <a:pt x="52120" y="5826"/>
                    </a:lnTo>
                    <a:lnTo>
                      <a:pt x="52120" y="21752"/>
                    </a:lnTo>
                    <a:lnTo>
                      <a:pt x="50812" y="23048"/>
                    </a:lnTo>
                    <a:lnTo>
                      <a:pt x="57899" y="23048"/>
                    </a:lnTo>
                    <a:lnTo>
                      <a:pt x="57899" y="6919"/>
                    </a:lnTo>
                    <a:lnTo>
                      <a:pt x="70035" y="6919"/>
                    </a:lnTo>
                    <a:lnTo>
                      <a:pt x="68371" y="5687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5" name="object 84">
                <a:extLst>
                  <a:ext uri="{FF2B5EF4-FFF2-40B4-BE49-F238E27FC236}">
                    <a16:creationId xmlns:a16="http://schemas.microsoft.com/office/drawing/2014/main" xmlns="" id="{14FD08E9-F852-4D4D-BBC2-4D5A099D1547}"/>
                  </a:ext>
                </a:extLst>
              </p:cNvPr>
              <p:cNvSpPr/>
              <p:nvPr/>
            </p:nvSpPr>
            <p:spPr>
              <a:xfrm>
                <a:off x="5159450" y="5742093"/>
                <a:ext cx="39963" cy="34404"/>
              </a:xfrm>
              <a:custGeom>
                <a:avLst/>
                <a:gdLst/>
                <a:ahLst/>
                <a:cxnLst/>
                <a:rect l="l" t="t" r="r" b="b"/>
                <a:pathLst>
                  <a:path w="17779" h="17779">
                    <a:moveTo>
                      <a:pt x="13474" y="0"/>
                    </a:moveTo>
                    <a:lnTo>
                      <a:pt x="3898" y="0"/>
                    </a:lnTo>
                    <a:lnTo>
                      <a:pt x="0" y="3898"/>
                    </a:lnTo>
                    <a:lnTo>
                      <a:pt x="0" y="13474"/>
                    </a:lnTo>
                    <a:lnTo>
                      <a:pt x="3898" y="17373"/>
                    </a:lnTo>
                    <a:lnTo>
                      <a:pt x="13474" y="17373"/>
                    </a:lnTo>
                    <a:lnTo>
                      <a:pt x="17373" y="13474"/>
                    </a:lnTo>
                    <a:lnTo>
                      <a:pt x="17373" y="11582"/>
                    </a:lnTo>
                    <a:lnTo>
                      <a:pt x="7086" y="11582"/>
                    </a:lnTo>
                    <a:lnTo>
                      <a:pt x="5791" y="10274"/>
                    </a:lnTo>
                    <a:lnTo>
                      <a:pt x="5791" y="7086"/>
                    </a:lnTo>
                    <a:lnTo>
                      <a:pt x="7086" y="5791"/>
                    </a:lnTo>
                    <a:lnTo>
                      <a:pt x="17373" y="5791"/>
                    </a:lnTo>
                    <a:lnTo>
                      <a:pt x="17373" y="3898"/>
                    </a:lnTo>
                    <a:lnTo>
                      <a:pt x="13474" y="0"/>
                    </a:lnTo>
                    <a:close/>
                  </a:path>
                  <a:path w="17779" h="17779">
                    <a:moveTo>
                      <a:pt x="17373" y="5791"/>
                    </a:moveTo>
                    <a:lnTo>
                      <a:pt x="10287" y="5791"/>
                    </a:lnTo>
                    <a:lnTo>
                      <a:pt x="11582" y="7086"/>
                    </a:lnTo>
                    <a:lnTo>
                      <a:pt x="11582" y="10274"/>
                    </a:lnTo>
                    <a:lnTo>
                      <a:pt x="10287" y="11582"/>
                    </a:lnTo>
                    <a:lnTo>
                      <a:pt x="17373" y="11582"/>
                    </a:lnTo>
                    <a:lnTo>
                      <a:pt x="17373" y="579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6" name="object 85">
                <a:extLst>
                  <a:ext uri="{FF2B5EF4-FFF2-40B4-BE49-F238E27FC236}">
                    <a16:creationId xmlns:a16="http://schemas.microsoft.com/office/drawing/2014/main" xmlns="" id="{7065A8BA-CC74-42CA-97B6-12ADC8F02223}"/>
                  </a:ext>
                </a:extLst>
              </p:cNvPr>
              <p:cNvSpPr/>
              <p:nvPr/>
            </p:nvSpPr>
            <p:spPr>
              <a:xfrm>
                <a:off x="5237533" y="5742103"/>
                <a:ext cx="39963" cy="34404"/>
              </a:xfrm>
              <a:custGeom>
                <a:avLst/>
                <a:gdLst/>
                <a:ahLst/>
                <a:cxnLst/>
                <a:rect l="l" t="t" r="r" b="b"/>
                <a:pathLst>
                  <a:path w="17779" h="17779">
                    <a:moveTo>
                      <a:pt x="13474" y="0"/>
                    </a:moveTo>
                    <a:lnTo>
                      <a:pt x="3898" y="0"/>
                    </a:lnTo>
                    <a:lnTo>
                      <a:pt x="0" y="3898"/>
                    </a:lnTo>
                    <a:lnTo>
                      <a:pt x="0" y="13474"/>
                    </a:lnTo>
                    <a:lnTo>
                      <a:pt x="3898" y="17373"/>
                    </a:lnTo>
                    <a:lnTo>
                      <a:pt x="13474" y="17373"/>
                    </a:lnTo>
                    <a:lnTo>
                      <a:pt x="17373" y="13474"/>
                    </a:lnTo>
                    <a:lnTo>
                      <a:pt x="17373" y="11582"/>
                    </a:lnTo>
                    <a:lnTo>
                      <a:pt x="7086" y="11582"/>
                    </a:lnTo>
                    <a:lnTo>
                      <a:pt x="5791" y="10274"/>
                    </a:lnTo>
                    <a:lnTo>
                      <a:pt x="5791" y="7086"/>
                    </a:lnTo>
                    <a:lnTo>
                      <a:pt x="7086" y="5791"/>
                    </a:lnTo>
                    <a:lnTo>
                      <a:pt x="17373" y="5791"/>
                    </a:lnTo>
                    <a:lnTo>
                      <a:pt x="17373" y="3898"/>
                    </a:lnTo>
                    <a:lnTo>
                      <a:pt x="13474" y="0"/>
                    </a:lnTo>
                    <a:close/>
                  </a:path>
                  <a:path w="17779" h="17779">
                    <a:moveTo>
                      <a:pt x="17373" y="5791"/>
                    </a:moveTo>
                    <a:lnTo>
                      <a:pt x="10287" y="5791"/>
                    </a:lnTo>
                    <a:lnTo>
                      <a:pt x="11582" y="7086"/>
                    </a:lnTo>
                    <a:lnTo>
                      <a:pt x="11582" y="10274"/>
                    </a:lnTo>
                    <a:lnTo>
                      <a:pt x="10287" y="11582"/>
                    </a:lnTo>
                    <a:lnTo>
                      <a:pt x="17373" y="11582"/>
                    </a:lnTo>
                    <a:lnTo>
                      <a:pt x="17373" y="579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7" name="object 86">
                <a:extLst>
                  <a:ext uri="{FF2B5EF4-FFF2-40B4-BE49-F238E27FC236}">
                    <a16:creationId xmlns:a16="http://schemas.microsoft.com/office/drawing/2014/main" xmlns="" id="{26C36CDD-A1D5-4AA3-84D2-24E83A2B27B7}"/>
                  </a:ext>
                </a:extLst>
              </p:cNvPr>
              <p:cNvSpPr/>
              <p:nvPr/>
            </p:nvSpPr>
            <p:spPr>
              <a:xfrm>
                <a:off x="5133418" y="5904569"/>
                <a:ext cx="169843" cy="36861"/>
              </a:xfrm>
              <a:custGeom>
                <a:avLst/>
                <a:gdLst/>
                <a:ahLst/>
                <a:cxnLst/>
                <a:rect l="l" t="t" r="r" b="b"/>
                <a:pathLst>
                  <a:path w="75564" h="19050">
                    <a:moveTo>
                      <a:pt x="68783" y="0"/>
                    </a:moveTo>
                    <a:lnTo>
                      <a:pt x="6489" y="0"/>
                    </a:lnTo>
                    <a:lnTo>
                      <a:pt x="0" y="6502"/>
                    </a:lnTo>
                    <a:lnTo>
                      <a:pt x="0" y="18465"/>
                    </a:lnTo>
                    <a:lnTo>
                      <a:pt x="5791" y="18465"/>
                    </a:lnTo>
                    <a:lnTo>
                      <a:pt x="5791" y="9690"/>
                    </a:lnTo>
                    <a:lnTo>
                      <a:pt x="9690" y="5791"/>
                    </a:lnTo>
                    <a:lnTo>
                      <a:pt x="74563" y="5791"/>
                    </a:lnTo>
                    <a:lnTo>
                      <a:pt x="68783" y="0"/>
                    </a:lnTo>
                    <a:close/>
                  </a:path>
                  <a:path w="75564" h="19050">
                    <a:moveTo>
                      <a:pt x="74563" y="5791"/>
                    </a:moveTo>
                    <a:lnTo>
                      <a:pt x="65582" y="5791"/>
                    </a:lnTo>
                    <a:lnTo>
                      <a:pt x="69481" y="9690"/>
                    </a:lnTo>
                    <a:lnTo>
                      <a:pt x="69481" y="18465"/>
                    </a:lnTo>
                    <a:lnTo>
                      <a:pt x="75272" y="18465"/>
                    </a:lnTo>
                    <a:lnTo>
                      <a:pt x="75272" y="6502"/>
                    </a:lnTo>
                    <a:lnTo>
                      <a:pt x="74563" y="579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08" name="object 87">
                <a:extLst>
                  <a:ext uri="{FF2B5EF4-FFF2-40B4-BE49-F238E27FC236}">
                    <a16:creationId xmlns:a16="http://schemas.microsoft.com/office/drawing/2014/main" xmlns="" id="{3A9C45AD-0ED4-4636-BA37-6D3689BA678D}"/>
                  </a:ext>
                </a:extLst>
              </p:cNvPr>
              <p:cNvSpPr/>
              <p:nvPr/>
            </p:nvSpPr>
            <p:spPr>
              <a:xfrm>
                <a:off x="5179050" y="5797482"/>
                <a:ext cx="78499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12700">
                    <a:moveTo>
                      <a:pt x="4673" y="0"/>
                    </a:moveTo>
                    <a:lnTo>
                      <a:pt x="2578" y="0"/>
                    </a:lnTo>
                    <a:lnTo>
                      <a:pt x="0" y="2590"/>
                    </a:lnTo>
                    <a:lnTo>
                      <a:pt x="0" y="4686"/>
                    </a:lnTo>
                    <a:lnTo>
                      <a:pt x="5676" y="10363"/>
                    </a:lnTo>
                    <a:lnTo>
                      <a:pt x="11429" y="12560"/>
                    </a:lnTo>
                    <a:lnTo>
                      <a:pt x="22961" y="12560"/>
                    </a:lnTo>
                    <a:lnTo>
                      <a:pt x="28714" y="10363"/>
                    </a:lnTo>
                    <a:lnTo>
                      <a:pt x="33144" y="5933"/>
                    </a:lnTo>
                    <a:lnTo>
                      <a:pt x="17094" y="5933"/>
                    </a:lnTo>
                    <a:lnTo>
                      <a:pt x="5981" y="1295"/>
                    </a:lnTo>
                    <a:lnTo>
                      <a:pt x="4673" y="0"/>
                    </a:lnTo>
                    <a:close/>
                  </a:path>
                  <a:path w="34925" h="12700">
                    <a:moveTo>
                      <a:pt x="31813" y="0"/>
                    </a:moveTo>
                    <a:lnTo>
                      <a:pt x="29717" y="0"/>
                    </a:lnTo>
                    <a:lnTo>
                      <a:pt x="28254" y="1448"/>
                    </a:lnTo>
                    <a:lnTo>
                      <a:pt x="17094" y="5933"/>
                    </a:lnTo>
                    <a:lnTo>
                      <a:pt x="33144" y="5933"/>
                    </a:lnTo>
                    <a:lnTo>
                      <a:pt x="34391" y="4686"/>
                    </a:lnTo>
                    <a:lnTo>
                      <a:pt x="34391" y="2590"/>
                    </a:lnTo>
                    <a:lnTo>
                      <a:pt x="31813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pPr marL="0" marR="0" lvl="0" indent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735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5AE47F64-7C24-4EB6-91F7-683ED12FEE17}"/>
              </a:ext>
            </a:extLst>
          </p:cNvPr>
          <p:cNvSpPr txBox="1"/>
          <p:nvPr/>
        </p:nvSpPr>
        <p:spPr>
          <a:xfrm>
            <a:off x="1101671" y="5403198"/>
            <a:ext cx="1483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Широкополосная сеть</a:t>
            </a:r>
            <a:endParaRPr kumimoji="0" lang="en-US" sz="1200" b="0" i="0" u="none" strike="noStrike" kern="1200" cap="none" spc="0" normalizeH="0" baseline="0" noProof="0" dirty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B1287F75-E355-4546-8E29-EA2D4A8689B8}"/>
              </a:ext>
            </a:extLst>
          </p:cNvPr>
          <p:cNvSpPr txBox="1"/>
          <p:nvPr/>
        </p:nvSpPr>
        <p:spPr>
          <a:xfrm>
            <a:off x="3387215" y="5339973"/>
            <a:ext cx="12045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Центры обработки данных</a:t>
            </a:r>
            <a:endParaRPr kumimoji="0" lang="en-US" sz="1000" b="0" i="0" u="none" strike="noStrike" kern="1200" cap="none" spc="0" normalizeH="0" baseline="0" noProof="0" dirty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74598A6A-106C-4240-A33D-A6CEDD3616C9}"/>
              </a:ext>
            </a:extLst>
          </p:cNvPr>
          <p:cNvSpPr txBox="1"/>
          <p:nvPr/>
        </p:nvSpPr>
        <p:spPr>
          <a:xfrm>
            <a:off x="6050422" y="5576783"/>
            <a:ext cx="707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Облако</a:t>
            </a:r>
            <a:endParaRPr kumimoji="0" lang="en-US" sz="1000" b="0" i="0" u="none" strike="noStrike" kern="1200" cap="none" spc="0" normalizeH="0" baseline="0" noProof="0" dirty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7E2D7407-E386-488B-9A3D-E810DACBBAFB}"/>
              </a:ext>
            </a:extLst>
          </p:cNvPr>
          <p:cNvSpPr txBox="1"/>
          <p:nvPr/>
        </p:nvSpPr>
        <p:spPr>
          <a:xfrm>
            <a:off x="8571521" y="5464753"/>
            <a:ext cx="707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Большие данные</a:t>
            </a:r>
            <a:endParaRPr kumimoji="0" lang="en-US" sz="1000" b="0" i="0" u="none" strike="noStrike" kern="1200" cap="none" spc="0" normalizeH="0" baseline="0" noProof="0" dirty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1C2225D5-68E4-4138-887C-00729B280B8F}"/>
              </a:ext>
            </a:extLst>
          </p:cNvPr>
          <p:cNvSpPr txBox="1"/>
          <p:nvPr/>
        </p:nvSpPr>
        <p:spPr>
          <a:xfrm>
            <a:off x="9990871" y="5566271"/>
            <a:ext cx="433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IoT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B08066EE-1818-4DFE-875E-ABBF5072C5FA}"/>
              </a:ext>
            </a:extLst>
          </p:cNvPr>
          <p:cNvSpPr txBox="1"/>
          <p:nvPr/>
        </p:nvSpPr>
        <p:spPr>
          <a:xfrm>
            <a:off x="11025039" y="5558357"/>
            <a:ext cx="433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6398270-C31E-4A21-A9F0-01B0BB4EE1C4}"/>
              </a:ext>
            </a:extLst>
          </p:cNvPr>
          <p:cNvSpPr/>
          <p:nvPr/>
        </p:nvSpPr>
        <p:spPr>
          <a:xfrm>
            <a:off x="9621128" y="1656581"/>
            <a:ext cx="2307616" cy="285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К 2025 году 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369887" marR="5080" lvl="0" indent="-28575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страны лидеры перейдут 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A80AD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цифровую экономику</a:t>
            </a:r>
          </a:p>
          <a:p>
            <a:pPr marL="369887" marR="5080" lvl="0" indent="-28575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369887" marR="5080" lvl="0" indent="-28575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>
                  <a:lumMod val="50000"/>
                  <a:lumOff val="50000"/>
                </a:prstClr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ц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ифровая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экономика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/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в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будущем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составит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80AD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$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A80AD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80AD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5A80AD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трлн</a:t>
            </a:r>
          </a:p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0" name="Content Placeholder 30">
            <a:extLst>
              <a:ext uri="{FF2B5EF4-FFF2-40B4-BE49-F238E27FC236}">
                <a16:creationId xmlns:a16="http://schemas.microsoft.com/office/drawing/2014/main" xmlns="" id="{871CE87C-2886-491F-ACF9-CC905A984F74}"/>
              </a:ext>
            </a:extLst>
          </p:cNvPr>
          <p:cNvSpPr txBox="1">
            <a:spLocks/>
          </p:cNvSpPr>
          <p:nvPr/>
        </p:nvSpPr>
        <p:spPr>
          <a:xfrm>
            <a:off x="43714" y="6290442"/>
            <a:ext cx="5490754" cy="303460"/>
          </a:xfrm>
          <a:prstGeom prst="rect">
            <a:avLst/>
          </a:prstGeom>
        </p:spPr>
        <p:txBody>
          <a:bodyPr/>
          <a:lstStyle>
            <a:lvl1pPr marL="228591" indent="-228591" algn="l" defTabSz="91436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2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2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3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4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5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6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7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7" indent="-228591" algn="l" defTabSz="91436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68A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Источник: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Huawei - “Tap Into New Growth With Intelligent Connectivity” </a:t>
            </a:r>
          </a:p>
        </p:txBody>
      </p:sp>
    </p:spTree>
    <p:extLst>
      <p:ext uri="{BB962C8B-B14F-4D97-AF65-F5344CB8AC3E}">
        <p14:creationId xmlns:p14="http://schemas.microsoft.com/office/powerpoint/2010/main" val="337865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2253B8E-B616-4840-987C-9C43D04F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Долгосрочные стратегические задачи государства на 2030 год</a:t>
            </a:r>
            <a:endParaRPr lang="en-GB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846AA9A-F93C-427F-B43E-DDA2DC0CF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3729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7F22-1F1D-41CC-9622-780638F1561E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srgbClr val="2868A4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2868A4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755B5C5D-33E0-44B6-ADE4-C9661D6D434E}"/>
              </a:ext>
            </a:extLst>
          </p:cNvPr>
          <p:cNvGrpSpPr/>
          <p:nvPr/>
        </p:nvGrpSpPr>
        <p:grpSpPr>
          <a:xfrm>
            <a:off x="842987" y="1129976"/>
            <a:ext cx="11014396" cy="5218964"/>
            <a:chOff x="519429" y="1073704"/>
            <a:chExt cx="11014396" cy="5218964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xmlns="" id="{133B767A-E760-4A56-81F6-42D99C9735B5}"/>
                </a:ext>
              </a:extLst>
            </p:cNvPr>
            <p:cNvGrpSpPr/>
            <p:nvPr/>
          </p:nvGrpSpPr>
          <p:grpSpPr>
            <a:xfrm>
              <a:off x="3812928" y="1531927"/>
              <a:ext cx="4344315" cy="4135665"/>
              <a:chOff x="7993323" y="2212784"/>
              <a:chExt cx="6275122" cy="5973738"/>
            </a:xfrm>
          </p:grpSpPr>
          <p:sp>
            <p:nvSpPr>
              <p:cNvPr id="21" name="Овал 20">
                <a:extLst>
                  <a:ext uri="{FF2B5EF4-FFF2-40B4-BE49-F238E27FC236}">
                    <a16:creationId xmlns:a16="http://schemas.microsoft.com/office/drawing/2014/main" xmlns="" id="{9270F597-532F-4769-AA01-62277A2AA703}"/>
                  </a:ext>
                </a:extLst>
              </p:cNvPr>
              <p:cNvSpPr/>
              <p:nvPr/>
            </p:nvSpPr>
            <p:spPr>
              <a:xfrm>
                <a:off x="10277492" y="4195569"/>
                <a:ext cx="3981433" cy="3981433"/>
              </a:xfrm>
              <a:prstGeom prst="ellipse">
                <a:avLst/>
              </a:prstGeom>
              <a:solidFill>
                <a:srgbClr val="80C535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0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2" name="Овал 21">
                <a:extLst>
                  <a:ext uri="{FF2B5EF4-FFF2-40B4-BE49-F238E27FC236}">
                    <a16:creationId xmlns:a16="http://schemas.microsoft.com/office/drawing/2014/main" xmlns="" id="{6E4FE777-2CC2-4212-8D8E-C98B1CE8AE5D}"/>
                  </a:ext>
                </a:extLst>
              </p:cNvPr>
              <p:cNvSpPr/>
              <p:nvPr/>
            </p:nvSpPr>
            <p:spPr>
              <a:xfrm>
                <a:off x="7993323" y="4195569"/>
                <a:ext cx="3981433" cy="3981433"/>
              </a:xfrm>
              <a:prstGeom prst="ellipse">
                <a:avLst/>
              </a:prstGeom>
              <a:solidFill>
                <a:schemeClr val="accent5">
                  <a:alpha val="5019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0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" name="Овал 22">
                <a:extLst>
                  <a:ext uri="{FF2B5EF4-FFF2-40B4-BE49-F238E27FC236}">
                    <a16:creationId xmlns:a16="http://schemas.microsoft.com/office/drawing/2014/main" xmlns="" id="{87C4EDF3-385A-4C06-A81A-0281D1F4B134}"/>
                  </a:ext>
                </a:extLst>
              </p:cNvPr>
              <p:cNvSpPr/>
              <p:nvPr/>
            </p:nvSpPr>
            <p:spPr>
              <a:xfrm>
                <a:off x="9214718" y="2212784"/>
                <a:ext cx="3981434" cy="3981433"/>
              </a:xfrm>
              <a:prstGeom prst="ellipse">
                <a:avLst/>
              </a:prstGeom>
              <a:solidFill>
                <a:schemeClr val="accent3">
                  <a:alpha val="50196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0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09D84C2A-5DB1-45C6-81BD-7178857D0CA4}"/>
                  </a:ext>
                </a:extLst>
              </p:cNvPr>
              <p:cNvSpPr txBox="1"/>
              <p:nvPr/>
            </p:nvSpPr>
            <p:spPr>
              <a:xfrm>
                <a:off x="9622616" y="3208167"/>
                <a:ext cx="3257118" cy="86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Открытые программируемые телекоммуникационные платформы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B9CEDC50-DA1B-4B4C-9AAD-8A1688EA73E6}"/>
                  </a:ext>
                </a:extLst>
              </p:cNvPr>
              <p:cNvSpPr txBox="1"/>
              <p:nvPr/>
            </p:nvSpPr>
            <p:spPr>
              <a:xfrm>
                <a:off x="8373772" y="6023027"/>
                <a:ext cx="1903720" cy="14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Стратегические задачи Цифровой трансформации экономик стран ОЭСР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15ACBC45-CCDD-477E-943F-2DEA11201999}"/>
                  </a:ext>
                </a:extLst>
              </p:cNvPr>
              <p:cNvSpPr txBox="1"/>
              <p:nvPr/>
            </p:nvSpPr>
            <p:spPr>
              <a:xfrm>
                <a:off x="12189030" y="6023027"/>
                <a:ext cx="1802609" cy="577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Стратегий Министерств РК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06A61CE0-5735-4249-817E-57486808AAE9}"/>
                  </a:ext>
                </a:extLst>
              </p:cNvPr>
              <p:cNvSpPr txBox="1"/>
              <p:nvPr/>
            </p:nvSpPr>
            <p:spPr>
              <a:xfrm>
                <a:off x="11554884" y="4390327"/>
                <a:ext cx="1504970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Цифровая трансформация</a:t>
                </a:r>
                <a:endParaRPr kumimoji="0" lang="da-DK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6783868D-EB59-44F0-A89B-FDA5BF2D61DD}"/>
                  </a:ext>
                </a:extLst>
              </p:cNvPr>
              <p:cNvSpPr txBox="1"/>
              <p:nvPr/>
            </p:nvSpPr>
            <p:spPr>
              <a:xfrm>
                <a:off x="10421837" y="5473915"/>
                <a:ext cx="1461922" cy="622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Стратегия РК 2050</a:t>
                </a:r>
              </a:p>
            </p:txBody>
          </p:sp>
          <p:sp>
            <p:nvSpPr>
              <p:cNvPr id="30" name="Овал 29">
                <a:extLst>
                  <a:ext uri="{FF2B5EF4-FFF2-40B4-BE49-F238E27FC236}">
                    <a16:creationId xmlns:a16="http://schemas.microsoft.com/office/drawing/2014/main" xmlns="" id="{0931F484-DAFE-40F4-93D3-B89213B0F3FB}"/>
                  </a:ext>
                </a:extLst>
              </p:cNvPr>
              <p:cNvSpPr/>
              <p:nvPr/>
            </p:nvSpPr>
            <p:spPr>
              <a:xfrm>
                <a:off x="10287012" y="4205089"/>
                <a:ext cx="3981433" cy="3981433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0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xmlns="" id="{1615D921-7771-43FC-88BF-25FC91DC825C}"/>
                  </a:ext>
                </a:extLst>
              </p:cNvPr>
              <p:cNvSpPr/>
              <p:nvPr/>
            </p:nvSpPr>
            <p:spPr>
              <a:xfrm>
                <a:off x="8001012" y="4205089"/>
                <a:ext cx="3981433" cy="3981433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0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78CBF188-8E1A-4058-ABBA-582BEF1DCC8B}"/>
                  </a:ext>
                </a:extLst>
              </p:cNvPr>
              <p:cNvSpPr txBox="1"/>
              <p:nvPr/>
            </p:nvSpPr>
            <p:spPr>
              <a:xfrm>
                <a:off x="10342439" y="6373245"/>
                <a:ext cx="1612442" cy="577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Стратегия РК 2025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E7079094-368B-4FF1-91AE-53C497A3893E}"/>
                  </a:ext>
                </a:extLst>
              </p:cNvPr>
              <p:cNvSpPr txBox="1"/>
              <p:nvPr/>
            </p:nvSpPr>
            <p:spPr>
              <a:xfrm>
                <a:off x="9268885" y="4390327"/>
                <a:ext cx="1504970" cy="577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Стратегия РК на 2030 год</a:t>
                </a:r>
              </a:p>
            </p:txBody>
          </p:sp>
        </p:grp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CBBD1860-6A6A-489F-B2CB-E75C106EB1F6}"/>
                </a:ext>
              </a:extLst>
            </p:cNvPr>
            <p:cNvSpPr/>
            <p:nvPr/>
          </p:nvSpPr>
          <p:spPr>
            <a:xfrm>
              <a:off x="8405007" y="1073704"/>
              <a:ext cx="3128818" cy="2165808"/>
            </a:xfrm>
            <a:prstGeom prst="rect">
              <a:avLst/>
            </a:prstGeom>
            <a:ln w="19050">
              <a:solidFill>
                <a:srgbClr val="82C1B9"/>
              </a:solidFill>
            </a:ln>
          </p:spPr>
          <p:txBody>
            <a:bodyPr wrap="none" anchor="ctr">
              <a:no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Создание национальных ИКТ платформ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способных сдерживать/сокращать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технологическое отставание и обеспечить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информационный суверенитет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Создание нового бизнеса, способного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конкурировать с глобальным цифровым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бизнесом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Трансформация существующего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или создание нового бизнеса с целью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существенного увеличения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их эффективности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F0091185-7F21-47EC-9673-009A24EB6387}"/>
                </a:ext>
              </a:extLst>
            </p:cNvPr>
            <p:cNvSpPr/>
            <p:nvPr/>
          </p:nvSpPr>
          <p:spPr>
            <a:xfrm>
              <a:off x="8494148" y="3524270"/>
              <a:ext cx="3039677" cy="1842555"/>
            </a:xfrm>
            <a:prstGeom prst="rect">
              <a:avLst/>
            </a:prstGeom>
            <a:ln w="19050">
              <a:solidFill>
                <a:srgbClr val="C0E29A"/>
              </a:solidFill>
            </a:ln>
          </p:spPr>
          <p:txBody>
            <a:bodyPr wrap="none" anchor="ctr">
              <a:no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Государственная программа развития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здравоохранения «</a:t>
              </a:r>
              <a:r>
                <a:rPr kumimoji="0" lang="ru-RU" sz="1108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Денсаулық</a:t>
              </a: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»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Государственная программа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инфраструктурного развития «</a:t>
              </a:r>
              <a:r>
                <a:rPr kumimoji="0" lang="ru-RU" sz="1108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Нұрлы</a:t>
              </a: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</a:t>
              </a:r>
              <a:r>
                <a:rPr kumimoji="0" lang="ru-RU" sz="1108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жол</a:t>
              </a: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»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Государственная программа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«Цифровой Казахстан»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Государственная программа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индустриально-инновационного развития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Государственная программа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развития образования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575312C2-C1DB-4C62-9A87-0F4D25535C31}"/>
                </a:ext>
              </a:extLst>
            </p:cNvPr>
            <p:cNvSpPr/>
            <p:nvPr/>
          </p:nvSpPr>
          <p:spPr>
            <a:xfrm>
              <a:off x="519429" y="1073704"/>
              <a:ext cx="2906054" cy="2165808"/>
            </a:xfrm>
            <a:prstGeom prst="rect">
              <a:avLst/>
            </a:prstGeom>
            <a:ln w="19050">
              <a:solidFill>
                <a:srgbClr val="9FB4BC"/>
              </a:solidFill>
            </a:ln>
          </p:spPr>
          <p:txBody>
            <a:bodyPr wrap="none" anchor="ctr">
              <a:no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Укрепление защиты потребителей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Решение глобальных проблем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(управление интернетом,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изменение климата)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Укрепление безопасности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Содействие внедрению ИКТ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предприятиями МСБ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Расширение доступа к данным,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включая PSI и OGD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Содействие электронному охвату,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старшего поколения и людей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с ограниченными возможностями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B461BE07-2165-418A-9825-C6C3C2DF48F0}"/>
                </a:ext>
              </a:extLst>
            </p:cNvPr>
            <p:cNvSpPr/>
            <p:nvPr/>
          </p:nvSpPr>
          <p:spPr>
            <a:xfrm>
              <a:off x="519429" y="3524270"/>
              <a:ext cx="2895503" cy="1842555"/>
            </a:xfrm>
            <a:prstGeom prst="rect">
              <a:avLst/>
            </a:prstGeom>
            <a:ln w="19050">
              <a:solidFill>
                <a:srgbClr val="FBCAA2"/>
              </a:solidFill>
            </a:ln>
          </p:spPr>
          <p:txBody>
            <a:bodyPr wrap="none" anchor="ctr">
              <a:no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Укрепление услуг электронного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правительства (G2B, G2C)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Открытые площадки инновационного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развития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Цифровая промышленность и 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электроэнергетика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Развитие технологического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предпринимательства</a:t>
              </a:r>
            </a:p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Развитие телекоммуникационной </a:t>
              </a:r>
            </a:p>
            <a:p>
              <a:pPr marL="59348" marR="0" lvl="0" indent="0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инфраструктуры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C4475091-BE4B-4936-9C36-FD3C33E9E395}"/>
                </a:ext>
              </a:extLst>
            </p:cNvPr>
            <p:cNvSpPr/>
            <p:nvPr/>
          </p:nvSpPr>
          <p:spPr>
            <a:xfrm>
              <a:off x="3414932" y="5833925"/>
              <a:ext cx="5169878" cy="458743"/>
            </a:xfrm>
            <a:prstGeom prst="rect">
              <a:avLst/>
            </a:prstGeom>
            <a:ln w="19050">
              <a:solidFill>
                <a:srgbClr val="DCBC70"/>
              </a:solidFill>
            </a:ln>
          </p:spPr>
          <p:txBody>
            <a:bodyPr wrap="none" numCol="1" anchor="ctr">
              <a:no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0" lang="ru-RU" sz="1108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xmlns="" id="{B84B8670-8AAA-4BA7-AD47-7D3C87CF06D2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>
              <a:off x="7990449" y="4291283"/>
              <a:ext cx="503699" cy="154265"/>
            </a:xfrm>
            <a:prstGeom prst="line">
              <a:avLst/>
            </a:prstGeom>
            <a:ln w="19050">
              <a:solidFill>
                <a:srgbClr val="C0E2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xmlns="" id="{8D63A97C-A81B-4CAA-97E4-DEDC3898A5AE}"/>
                </a:ext>
              </a:extLst>
            </p:cNvPr>
            <p:cNvCxnSpPr>
              <a:cxnSpLocks/>
              <a:stCxn id="11" idx="3"/>
            </p:cNvCxnSpPr>
            <p:nvPr/>
          </p:nvCxnSpPr>
          <p:spPr>
            <a:xfrm flipV="1">
              <a:off x="3414932" y="4289404"/>
              <a:ext cx="431455" cy="156144"/>
            </a:xfrm>
            <a:prstGeom prst="line">
              <a:avLst/>
            </a:prstGeom>
            <a:ln w="19050">
              <a:solidFill>
                <a:srgbClr val="FBCA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xmlns="" id="{D5313207-2907-4216-A095-C8760E56E4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20526" y="2299295"/>
              <a:ext cx="1077448" cy="799797"/>
            </a:xfrm>
            <a:prstGeom prst="line">
              <a:avLst/>
            </a:prstGeom>
            <a:ln w="19050">
              <a:solidFill>
                <a:srgbClr val="82C1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xmlns="" id="{F1A33EBA-D01F-48D4-AE9C-B1394805E9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25482" y="2042383"/>
              <a:ext cx="1336722" cy="1049676"/>
            </a:xfrm>
            <a:prstGeom prst="line">
              <a:avLst/>
            </a:prstGeom>
            <a:ln w="19050">
              <a:solidFill>
                <a:srgbClr val="9FB4BC"/>
              </a:solidFill>
            </a:ln>
          </p:spPr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xmlns="" id="{E63B5414-486C-4428-8A48-F7ED5B5EEE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91869" y="5366825"/>
              <a:ext cx="0" cy="462869"/>
            </a:xfrm>
            <a:prstGeom prst="line">
              <a:avLst/>
            </a:prstGeom>
            <a:ln w="19050">
              <a:solidFill>
                <a:srgbClr val="DCBC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xmlns="" id="{825431CC-4DBA-44DA-9E08-23B19C6B1F8A}"/>
                </a:ext>
              </a:extLst>
            </p:cNvPr>
            <p:cNvSpPr/>
            <p:nvPr/>
          </p:nvSpPr>
          <p:spPr>
            <a:xfrm>
              <a:off x="5669278" y="5855410"/>
              <a:ext cx="291553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Качественный рост экономики за счет человеческого капитала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xmlns="" id="{021C8388-B3E4-4198-A53E-E426EDC7348F}"/>
                </a:ext>
              </a:extLst>
            </p:cNvPr>
            <p:cNvSpPr/>
            <p:nvPr/>
          </p:nvSpPr>
          <p:spPr>
            <a:xfrm>
              <a:off x="3456450" y="5855410"/>
              <a:ext cx="217766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7934" marR="0" lvl="0" indent="-128586" algn="l" defTabSz="37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Ориентир Цели устойчивого развития ООН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41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>
            <a:extLst>
              <a:ext uri="{FF2B5EF4-FFF2-40B4-BE49-F238E27FC236}">
                <a16:creationId xmlns:a16="http://schemas.microsoft.com/office/drawing/2014/main" xmlns="" id="{296533AF-05D1-4B67-8925-3C9BAD5DD3FF}"/>
              </a:ext>
            </a:extLst>
          </p:cNvPr>
          <p:cNvSpPr/>
          <p:nvPr/>
        </p:nvSpPr>
        <p:spPr>
          <a:xfrm>
            <a:off x="770856" y="1135084"/>
            <a:ext cx="62531" cy="5073279"/>
          </a:xfrm>
          <a:custGeom>
            <a:avLst/>
            <a:gdLst/>
            <a:ahLst/>
            <a:cxnLst/>
            <a:rect l="l" t="t" r="r" b="b"/>
            <a:pathLst>
              <a:path h="4085590">
                <a:moveTo>
                  <a:pt x="0" y="4085386"/>
                </a:moveTo>
                <a:lnTo>
                  <a:pt x="0" y="0"/>
                </a:lnTo>
              </a:path>
            </a:pathLst>
          </a:custGeom>
          <a:ln w="11633">
            <a:solidFill>
              <a:srgbClr val="AFB3B7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xmlns="" id="{8ECE4CB0-C259-4748-B050-D6BC8AA47E3F}"/>
              </a:ext>
            </a:extLst>
          </p:cNvPr>
          <p:cNvSpPr/>
          <p:nvPr/>
        </p:nvSpPr>
        <p:spPr>
          <a:xfrm>
            <a:off x="11473066" y="1196719"/>
            <a:ext cx="60351" cy="4896413"/>
          </a:xfrm>
          <a:custGeom>
            <a:avLst/>
            <a:gdLst/>
            <a:ahLst/>
            <a:cxnLst/>
            <a:rect l="l" t="t" r="r" b="b"/>
            <a:pathLst>
              <a:path h="4085590">
                <a:moveTo>
                  <a:pt x="0" y="4085386"/>
                </a:moveTo>
                <a:lnTo>
                  <a:pt x="0" y="0"/>
                </a:lnTo>
              </a:path>
            </a:pathLst>
          </a:custGeom>
          <a:ln w="11633">
            <a:solidFill>
              <a:srgbClr val="AFB3B7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xmlns="" id="{2C7B2B81-E9AC-4EF4-A1CC-8A62FFC8BFD8}"/>
              </a:ext>
            </a:extLst>
          </p:cNvPr>
          <p:cNvSpPr/>
          <p:nvPr/>
        </p:nvSpPr>
        <p:spPr>
          <a:xfrm>
            <a:off x="3446103" y="1124451"/>
            <a:ext cx="60456" cy="4904883"/>
          </a:xfrm>
          <a:custGeom>
            <a:avLst/>
            <a:gdLst/>
            <a:ahLst/>
            <a:cxnLst/>
            <a:rect l="l" t="t" r="r" b="b"/>
            <a:pathLst>
              <a:path h="4085590">
                <a:moveTo>
                  <a:pt x="0" y="4085386"/>
                </a:moveTo>
                <a:lnTo>
                  <a:pt x="0" y="0"/>
                </a:lnTo>
              </a:path>
            </a:pathLst>
          </a:custGeom>
          <a:ln w="11633">
            <a:solidFill>
              <a:srgbClr val="AFB3B7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xmlns="" id="{EA016A35-600D-4C5C-ABC9-BB17A64379BC}"/>
              </a:ext>
            </a:extLst>
          </p:cNvPr>
          <p:cNvSpPr/>
          <p:nvPr/>
        </p:nvSpPr>
        <p:spPr>
          <a:xfrm>
            <a:off x="6127815" y="1124451"/>
            <a:ext cx="60456" cy="4904883"/>
          </a:xfrm>
          <a:custGeom>
            <a:avLst/>
            <a:gdLst/>
            <a:ahLst/>
            <a:cxnLst/>
            <a:rect l="l" t="t" r="r" b="b"/>
            <a:pathLst>
              <a:path h="4085590">
                <a:moveTo>
                  <a:pt x="0" y="4085386"/>
                </a:moveTo>
                <a:lnTo>
                  <a:pt x="0" y="0"/>
                </a:lnTo>
              </a:path>
            </a:pathLst>
          </a:custGeom>
          <a:ln w="11633">
            <a:solidFill>
              <a:srgbClr val="AFB3B7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xmlns="" id="{B751DED4-A120-4BC2-A645-DEEE51B70E35}"/>
              </a:ext>
            </a:extLst>
          </p:cNvPr>
          <p:cNvSpPr/>
          <p:nvPr/>
        </p:nvSpPr>
        <p:spPr>
          <a:xfrm>
            <a:off x="8804879" y="1093735"/>
            <a:ext cx="60834" cy="4935599"/>
          </a:xfrm>
          <a:custGeom>
            <a:avLst/>
            <a:gdLst/>
            <a:ahLst/>
            <a:cxnLst/>
            <a:rect l="l" t="t" r="r" b="b"/>
            <a:pathLst>
              <a:path h="4085590">
                <a:moveTo>
                  <a:pt x="0" y="4085386"/>
                </a:moveTo>
                <a:lnTo>
                  <a:pt x="0" y="0"/>
                </a:lnTo>
              </a:path>
            </a:pathLst>
          </a:custGeom>
          <a:ln w="11633">
            <a:solidFill>
              <a:srgbClr val="AFB3B7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CCFDB-3FDB-427A-A14F-92326BAC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</a:t>
            </a:r>
            <a:r>
              <a:rPr lang="en-US" dirty="0"/>
              <a:t>G </a:t>
            </a:r>
            <a:r>
              <a:rPr lang="ru-RU" dirty="0"/>
              <a:t>является технологической основой для цифровой трансформации экономики</a:t>
            </a:r>
            <a:endParaRPr lang="en-US" dirty="0"/>
          </a:p>
        </p:txBody>
      </p:sp>
      <p:sp>
        <p:nvSpPr>
          <p:cNvPr id="3" name="object 28">
            <a:extLst>
              <a:ext uri="{FF2B5EF4-FFF2-40B4-BE49-F238E27FC236}">
                <a16:creationId xmlns:a16="http://schemas.microsoft.com/office/drawing/2014/main" xmlns="" id="{58AF22D8-4BA9-4F16-AA7E-F185A7EA218F}"/>
              </a:ext>
            </a:extLst>
          </p:cNvPr>
          <p:cNvSpPr/>
          <p:nvPr/>
        </p:nvSpPr>
        <p:spPr>
          <a:xfrm>
            <a:off x="769606" y="5813343"/>
            <a:ext cx="10717531" cy="394878"/>
          </a:xfrm>
          <a:custGeom>
            <a:avLst/>
            <a:gdLst/>
            <a:ahLst/>
            <a:cxnLst/>
            <a:rect l="l" t="t" r="r" b="b"/>
            <a:pathLst>
              <a:path w="5212080" h="375920">
                <a:moveTo>
                  <a:pt x="5211991" y="375856"/>
                </a:moveTo>
                <a:lnTo>
                  <a:pt x="0" y="375856"/>
                </a:lnTo>
                <a:lnTo>
                  <a:pt x="0" y="0"/>
                </a:lnTo>
                <a:lnTo>
                  <a:pt x="5211991" y="0"/>
                </a:lnTo>
                <a:lnTo>
                  <a:pt x="5211991" y="3758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8">
            <a:extLst>
              <a:ext uri="{FF2B5EF4-FFF2-40B4-BE49-F238E27FC236}">
                <a16:creationId xmlns:a16="http://schemas.microsoft.com/office/drawing/2014/main" xmlns="" id="{2491299F-A492-4C78-AA86-D7C6B758C93D}"/>
              </a:ext>
            </a:extLst>
          </p:cNvPr>
          <p:cNvSpPr/>
          <p:nvPr/>
        </p:nvSpPr>
        <p:spPr>
          <a:xfrm>
            <a:off x="769606" y="5386566"/>
            <a:ext cx="10717531" cy="394878"/>
          </a:xfrm>
          <a:custGeom>
            <a:avLst/>
            <a:gdLst/>
            <a:ahLst/>
            <a:cxnLst/>
            <a:rect l="l" t="t" r="r" b="b"/>
            <a:pathLst>
              <a:path w="5212080" h="375920">
                <a:moveTo>
                  <a:pt x="5211991" y="375856"/>
                </a:moveTo>
                <a:lnTo>
                  <a:pt x="0" y="375856"/>
                </a:lnTo>
                <a:lnTo>
                  <a:pt x="0" y="0"/>
                </a:lnTo>
                <a:lnTo>
                  <a:pt x="5211991" y="0"/>
                </a:lnTo>
                <a:lnTo>
                  <a:pt x="5211991" y="37585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8">
            <a:extLst>
              <a:ext uri="{FF2B5EF4-FFF2-40B4-BE49-F238E27FC236}">
                <a16:creationId xmlns:a16="http://schemas.microsoft.com/office/drawing/2014/main" xmlns="" id="{6FD617A7-41D5-4F13-A66F-5A35E2A095F7}"/>
              </a:ext>
            </a:extLst>
          </p:cNvPr>
          <p:cNvSpPr/>
          <p:nvPr/>
        </p:nvSpPr>
        <p:spPr>
          <a:xfrm>
            <a:off x="3446102" y="4959789"/>
            <a:ext cx="8041035" cy="394878"/>
          </a:xfrm>
          <a:custGeom>
            <a:avLst/>
            <a:gdLst/>
            <a:ahLst/>
            <a:cxnLst/>
            <a:rect l="l" t="t" r="r" b="b"/>
            <a:pathLst>
              <a:path w="5212080" h="375920">
                <a:moveTo>
                  <a:pt x="5211991" y="375856"/>
                </a:moveTo>
                <a:lnTo>
                  <a:pt x="0" y="375856"/>
                </a:lnTo>
                <a:lnTo>
                  <a:pt x="0" y="0"/>
                </a:lnTo>
                <a:lnTo>
                  <a:pt x="5211991" y="0"/>
                </a:lnTo>
                <a:lnTo>
                  <a:pt x="5211991" y="37585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28">
            <a:extLst>
              <a:ext uri="{FF2B5EF4-FFF2-40B4-BE49-F238E27FC236}">
                <a16:creationId xmlns:a16="http://schemas.microsoft.com/office/drawing/2014/main" xmlns="" id="{2B2CFC59-D0F0-4AFD-8518-4DA2441D4541}"/>
              </a:ext>
            </a:extLst>
          </p:cNvPr>
          <p:cNvSpPr/>
          <p:nvPr/>
        </p:nvSpPr>
        <p:spPr>
          <a:xfrm>
            <a:off x="6123544" y="4533012"/>
            <a:ext cx="5363593" cy="394878"/>
          </a:xfrm>
          <a:custGeom>
            <a:avLst/>
            <a:gdLst/>
            <a:ahLst/>
            <a:cxnLst/>
            <a:rect l="l" t="t" r="r" b="b"/>
            <a:pathLst>
              <a:path w="5212080" h="375920">
                <a:moveTo>
                  <a:pt x="5211991" y="375856"/>
                </a:moveTo>
                <a:lnTo>
                  <a:pt x="0" y="375856"/>
                </a:lnTo>
                <a:lnTo>
                  <a:pt x="0" y="0"/>
                </a:lnTo>
                <a:lnTo>
                  <a:pt x="5211991" y="0"/>
                </a:lnTo>
                <a:lnTo>
                  <a:pt x="5211991" y="37585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8">
            <a:extLst>
              <a:ext uri="{FF2B5EF4-FFF2-40B4-BE49-F238E27FC236}">
                <a16:creationId xmlns:a16="http://schemas.microsoft.com/office/drawing/2014/main" xmlns="" id="{63E0D526-37A4-4FDA-919E-10A3434FE592}"/>
              </a:ext>
            </a:extLst>
          </p:cNvPr>
          <p:cNvSpPr/>
          <p:nvPr/>
        </p:nvSpPr>
        <p:spPr>
          <a:xfrm>
            <a:off x="8800986" y="4106235"/>
            <a:ext cx="2686151" cy="394878"/>
          </a:xfrm>
          <a:custGeom>
            <a:avLst/>
            <a:gdLst/>
            <a:ahLst/>
            <a:cxnLst/>
            <a:rect l="l" t="t" r="r" b="b"/>
            <a:pathLst>
              <a:path w="5212080" h="375920">
                <a:moveTo>
                  <a:pt x="5211991" y="375856"/>
                </a:moveTo>
                <a:lnTo>
                  <a:pt x="0" y="375856"/>
                </a:lnTo>
                <a:lnTo>
                  <a:pt x="0" y="0"/>
                </a:lnTo>
                <a:lnTo>
                  <a:pt x="5211991" y="0"/>
                </a:lnTo>
                <a:lnTo>
                  <a:pt x="5211991" y="375856"/>
                </a:lnTo>
                <a:close/>
              </a:path>
            </a:pathLst>
          </a:custGeom>
          <a:solidFill>
            <a:srgbClr val="2868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52">
            <a:extLst>
              <a:ext uri="{FF2B5EF4-FFF2-40B4-BE49-F238E27FC236}">
                <a16:creationId xmlns:a16="http://schemas.microsoft.com/office/drawing/2014/main" xmlns="" id="{99698D05-F5D0-4E02-8F2E-EA72FADC9282}"/>
              </a:ext>
            </a:extLst>
          </p:cNvPr>
          <p:cNvSpPr txBox="1"/>
          <p:nvPr/>
        </p:nvSpPr>
        <p:spPr>
          <a:xfrm>
            <a:off x="198425" y="6253043"/>
            <a:ext cx="525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400" spc="15" dirty="0">
                <a:solidFill>
                  <a:srgbClr val="5C585B"/>
                </a:solidFill>
                <a:latin typeface="+mj-lt"/>
                <a:cs typeface="Trebuchet MS"/>
              </a:rPr>
              <a:t>G</a:t>
            </a:r>
            <a:r>
              <a:rPr sz="1400" spc="10" dirty="0">
                <a:solidFill>
                  <a:srgbClr val="5C585B"/>
                </a:solidFill>
                <a:latin typeface="+mj-lt"/>
                <a:cs typeface="Trebuchet MS"/>
              </a:rPr>
              <a:t>CI</a:t>
            </a:r>
            <a:endParaRPr sz="1400" dirty="0">
              <a:latin typeface="+mj-lt"/>
              <a:cs typeface="Trebuchet MS"/>
            </a:endParaRPr>
          </a:p>
        </p:txBody>
      </p:sp>
      <p:sp>
        <p:nvSpPr>
          <p:cNvPr id="19" name="object 52">
            <a:extLst>
              <a:ext uri="{FF2B5EF4-FFF2-40B4-BE49-F238E27FC236}">
                <a16:creationId xmlns:a16="http://schemas.microsoft.com/office/drawing/2014/main" xmlns="" id="{88AA077B-4BBB-49E0-9FD5-7E86E327A500}"/>
              </a:ext>
            </a:extLst>
          </p:cNvPr>
          <p:cNvSpPr txBox="1"/>
          <p:nvPr/>
        </p:nvSpPr>
        <p:spPr>
          <a:xfrm>
            <a:off x="768660" y="6253043"/>
            <a:ext cx="525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ru-RU" sz="1400" spc="15" dirty="0">
                <a:solidFill>
                  <a:srgbClr val="5C585B"/>
                </a:solidFill>
                <a:latin typeface="+mj-lt"/>
                <a:cs typeface="Trebuchet MS"/>
              </a:rPr>
              <a:t>15</a:t>
            </a:r>
            <a:endParaRPr sz="1400" dirty="0">
              <a:latin typeface="+mj-lt"/>
              <a:cs typeface="Trebuchet MS"/>
            </a:endParaRPr>
          </a:p>
        </p:txBody>
      </p:sp>
      <p:sp>
        <p:nvSpPr>
          <p:cNvPr id="20" name="object 52">
            <a:extLst>
              <a:ext uri="{FF2B5EF4-FFF2-40B4-BE49-F238E27FC236}">
                <a16:creationId xmlns:a16="http://schemas.microsoft.com/office/drawing/2014/main" xmlns="" id="{3A16EA62-D9F9-4176-86C5-60385600FA05}"/>
              </a:ext>
            </a:extLst>
          </p:cNvPr>
          <p:cNvSpPr txBox="1"/>
          <p:nvPr/>
        </p:nvSpPr>
        <p:spPr>
          <a:xfrm>
            <a:off x="3446102" y="6253043"/>
            <a:ext cx="525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ru-RU" sz="1400" spc="15" dirty="0">
                <a:solidFill>
                  <a:srgbClr val="5C585B"/>
                </a:solidFill>
                <a:latin typeface="+mj-lt"/>
                <a:cs typeface="Trebuchet MS"/>
              </a:rPr>
              <a:t>35</a:t>
            </a:r>
            <a:endParaRPr sz="1400" dirty="0">
              <a:latin typeface="+mj-lt"/>
              <a:cs typeface="Trebuchet MS"/>
            </a:endParaRPr>
          </a:p>
        </p:txBody>
      </p:sp>
      <p:sp>
        <p:nvSpPr>
          <p:cNvPr id="22" name="object 52">
            <a:extLst>
              <a:ext uri="{FF2B5EF4-FFF2-40B4-BE49-F238E27FC236}">
                <a16:creationId xmlns:a16="http://schemas.microsoft.com/office/drawing/2014/main" xmlns="" id="{49127B7C-57B5-4149-8B70-0D6CEE130426}"/>
              </a:ext>
            </a:extLst>
          </p:cNvPr>
          <p:cNvSpPr txBox="1"/>
          <p:nvPr/>
        </p:nvSpPr>
        <p:spPr>
          <a:xfrm>
            <a:off x="6123544" y="6253043"/>
            <a:ext cx="525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ru-RU" sz="1400" spc="15" dirty="0">
                <a:solidFill>
                  <a:srgbClr val="5C585B"/>
                </a:solidFill>
                <a:latin typeface="+mj-lt"/>
                <a:cs typeface="Trebuchet MS"/>
              </a:rPr>
              <a:t>55</a:t>
            </a:r>
            <a:endParaRPr sz="1400" dirty="0">
              <a:latin typeface="+mj-lt"/>
              <a:cs typeface="Trebuchet MS"/>
            </a:endParaRPr>
          </a:p>
        </p:txBody>
      </p:sp>
      <p:sp>
        <p:nvSpPr>
          <p:cNvPr id="23" name="object 52">
            <a:extLst>
              <a:ext uri="{FF2B5EF4-FFF2-40B4-BE49-F238E27FC236}">
                <a16:creationId xmlns:a16="http://schemas.microsoft.com/office/drawing/2014/main" xmlns="" id="{E5E8EE06-93C0-4154-AAD1-4A2F5A9F33DF}"/>
              </a:ext>
            </a:extLst>
          </p:cNvPr>
          <p:cNvSpPr txBox="1"/>
          <p:nvPr/>
        </p:nvSpPr>
        <p:spPr>
          <a:xfrm>
            <a:off x="8800986" y="6253043"/>
            <a:ext cx="525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ru-RU" sz="1400" spc="15" dirty="0">
                <a:solidFill>
                  <a:srgbClr val="5C585B"/>
                </a:solidFill>
                <a:latin typeface="+mj-lt"/>
                <a:cs typeface="Trebuchet MS"/>
              </a:rPr>
              <a:t>85</a:t>
            </a:r>
            <a:endParaRPr sz="1400" dirty="0">
              <a:latin typeface="+mj-lt"/>
              <a:cs typeface="Trebuchet MS"/>
            </a:endParaRPr>
          </a:p>
        </p:txBody>
      </p:sp>
      <p:sp>
        <p:nvSpPr>
          <p:cNvPr id="24" name="object 52">
            <a:extLst>
              <a:ext uri="{FF2B5EF4-FFF2-40B4-BE49-F238E27FC236}">
                <a16:creationId xmlns:a16="http://schemas.microsoft.com/office/drawing/2014/main" xmlns="" id="{24DB781A-ADBC-43A5-8901-5CCD7BC68B70}"/>
              </a:ext>
            </a:extLst>
          </p:cNvPr>
          <p:cNvSpPr txBox="1"/>
          <p:nvPr/>
        </p:nvSpPr>
        <p:spPr>
          <a:xfrm>
            <a:off x="11204905" y="6253043"/>
            <a:ext cx="525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ru-RU" sz="1400" spc="15" dirty="0">
                <a:solidFill>
                  <a:srgbClr val="5C585B"/>
                </a:solidFill>
                <a:latin typeface="+mj-lt"/>
                <a:cs typeface="Trebuchet MS"/>
              </a:rPr>
              <a:t>100</a:t>
            </a:r>
            <a:endParaRPr sz="1400" dirty="0">
              <a:latin typeface="+mj-lt"/>
              <a:cs typeface="Trebuchet MS"/>
            </a:endParaRPr>
          </a:p>
        </p:txBody>
      </p:sp>
      <p:sp>
        <p:nvSpPr>
          <p:cNvPr id="28" name="object 41">
            <a:extLst>
              <a:ext uri="{FF2B5EF4-FFF2-40B4-BE49-F238E27FC236}">
                <a16:creationId xmlns:a16="http://schemas.microsoft.com/office/drawing/2014/main" xmlns="" id="{5252A838-91B7-405D-86E4-18CC777AAC47}"/>
              </a:ext>
            </a:extLst>
          </p:cNvPr>
          <p:cNvSpPr/>
          <p:nvPr/>
        </p:nvSpPr>
        <p:spPr>
          <a:xfrm>
            <a:off x="913840" y="5505553"/>
            <a:ext cx="216923" cy="58299"/>
          </a:xfrm>
          <a:custGeom>
            <a:avLst/>
            <a:gdLst/>
            <a:ahLst/>
            <a:cxnLst/>
            <a:rect l="l" t="t" r="r" b="b"/>
            <a:pathLst>
              <a:path w="116205" h="35559">
                <a:moveTo>
                  <a:pt x="110794" y="0"/>
                </a:moveTo>
                <a:lnTo>
                  <a:pt x="5308" y="0"/>
                </a:lnTo>
                <a:lnTo>
                  <a:pt x="0" y="5308"/>
                </a:lnTo>
                <a:lnTo>
                  <a:pt x="0" y="29845"/>
                </a:lnTo>
                <a:lnTo>
                  <a:pt x="5308" y="35153"/>
                </a:lnTo>
                <a:lnTo>
                  <a:pt x="110794" y="35153"/>
                </a:lnTo>
                <a:lnTo>
                  <a:pt x="116103" y="29845"/>
                </a:lnTo>
                <a:lnTo>
                  <a:pt x="116103" y="29235"/>
                </a:lnTo>
                <a:lnTo>
                  <a:pt x="8572" y="29235"/>
                </a:lnTo>
                <a:lnTo>
                  <a:pt x="5918" y="26581"/>
                </a:lnTo>
                <a:lnTo>
                  <a:pt x="5918" y="8572"/>
                </a:lnTo>
                <a:lnTo>
                  <a:pt x="8572" y="5918"/>
                </a:lnTo>
                <a:lnTo>
                  <a:pt x="116103" y="5918"/>
                </a:lnTo>
                <a:lnTo>
                  <a:pt x="116103" y="5308"/>
                </a:lnTo>
                <a:lnTo>
                  <a:pt x="110794" y="0"/>
                </a:lnTo>
                <a:close/>
              </a:path>
              <a:path w="116205" h="35559">
                <a:moveTo>
                  <a:pt x="116103" y="5918"/>
                </a:moveTo>
                <a:lnTo>
                  <a:pt x="107530" y="5918"/>
                </a:lnTo>
                <a:lnTo>
                  <a:pt x="110185" y="8572"/>
                </a:lnTo>
                <a:lnTo>
                  <a:pt x="110185" y="26581"/>
                </a:lnTo>
                <a:lnTo>
                  <a:pt x="107530" y="29235"/>
                </a:lnTo>
                <a:lnTo>
                  <a:pt x="116103" y="29235"/>
                </a:lnTo>
                <a:lnTo>
                  <a:pt x="116103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2">
            <a:extLst>
              <a:ext uri="{FF2B5EF4-FFF2-40B4-BE49-F238E27FC236}">
                <a16:creationId xmlns:a16="http://schemas.microsoft.com/office/drawing/2014/main" xmlns="" id="{F4298AEB-A9F4-4B36-A55D-81CAEA748035}"/>
              </a:ext>
            </a:extLst>
          </p:cNvPr>
          <p:cNvSpPr/>
          <p:nvPr/>
        </p:nvSpPr>
        <p:spPr>
          <a:xfrm>
            <a:off x="935918" y="5519056"/>
            <a:ext cx="35562" cy="31232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78" y="0"/>
                </a:moveTo>
                <a:lnTo>
                  <a:pt x="4191" y="0"/>
                </a:lnTo>
                <a:lnTo>
                  <a:pt x="0" y="4178"/>
                </a:lnTo>
                <a:lnTo>
                  <a:pt x="0" y="14490"/>
                </a:lnTo>
                <a:lnTo>
                  <a:pt x="4191" y="18694"/>
                </a:lnTo>
                <a:lnTo>
                  <a:pt x="14478" y="18694"/>
                </a:lnTo>
                <a:lnTo>
                  <a:pt x="18669" y="14490"/>
                </a:lnTo>
                <a:lnTo>
                  <a:pt x="18669" y="12776"/>
                </a:lnTo>
                <a:lnTo>
                  <a:pt x="7442" y="12776"/>
                </a:lnTo>
                <a:lnTo>
                  <a:pt x="5918" y="11226"/>
                </a:lnTo>
                <a:lnTo>
                  <a:pt x="5918" y="7454"/>
                </a:lnTo>
                <a:lnTo>
                  <a:pt x="7442" y="5918"/>
                </a:lnTo>
                <a:lnTo>
                  <a:pt x="18669" y="5918"/>
                </a:lnTo>
                <a:lnTo>
                  <a:pt x="18669" y="4178"/>
                </a:lnTo>
                <a:lnTo>
                  <a:pt x="14478" y="0"/>
                </a:lnTo>
                <a:close/>
              </a:path>
              <a:path w="19050" h="19050">
                <a:moveTo>
                  <a:pt x="18669" y="5918"/>
                </a:moveTo>
                <a:lnTo>
                  <a:pt x="11226" y="5918"/>
                </a:lnTo>
                <a:lnTo>
                  <a:pt x="12750" y="7454"/>
                </a:lnTo>
                <a:lnTo>
                  <a:pt x="12750" y="11226"/>
                </a:lnTo>
                <a:lnTo>
                  <a:pt x="11226" y="12776"/>
                </a:lnTo>
                <a:lnTo>
                  <a:pt x="18669" y="12776"/>
                </a:lnTo>
                <a:lnTo>
                  <a:pt x="18669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3">
            <a:extLst>
              <a:ext uri="{FF2B5EF4-FFF2-40B4-BE49-F238E27FC236}">
                <a16:creationId xmlns:a16="http://schemas.microsoft.com/office/drawing/2014/main" xmlns="" id="{97630D42-6BC6-4B7C-A6B1-4748AFE4755C}"/>
              </a:ext>
            </a:extLst>
          </p:cNvPr>
          <p:cNvSpPr/>
          <p:nvPr/>
        </p:nvSpPr>
        <p:spPr>
          <a:xfrm>
            <a:off x="976981" y="5519056"/>
            <a:ext cx="35562" cy="31232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78" y="0"/>
                </a:moveTo>
                <a:lnTo>
                  <a:pt x="4191" y="0"/>
                </a:lnTo>
                <a:lnTo>
                  <a:pt x="0" y="4178"/>
                </a:lnTo>
                <a:lnTo>
                  <a:pt x="0" y="14490"/>
                </a:lnTo>
                <a:lnTo>
                  <a:pt x="4191" y="18694"/>
                </a:lnTo>
                <a:lnTo>
                  <a:pt x="14478" y="18694"/>
                </a:lnTo>
                <a:lnTo>
                  <a:pt x="18669" y="14490"/>
                </a:lnTo>
                <a:lnTo>
                  <a:pt x="18669" y="12776"/>
                </a:lnTo>
                <a:lnTo>
                  <a:pt x="7454" y="12776"/>
                </a:lnTo>
                <a:lnTo>
                  <a:pt x="5918" y="11226"/>
                </a:lnTo>
                <a:lnTo>
                  <a:pt x="5918" y="7454"/>
                </a:lnTo>
                <a:lnTo>
                  <a:pt x="7454" y="5918"/>
                </a:lnTo>
                <a:lnTo>
                  <a:pt x="18669" y="5918"/>
                </a:lnTo>
                <a:lnTo>
                  <a:pt x="18669" y="4178"/>
                </a:lnTo>
                <a:lnTo>
                  <a:pt x="14478" y="0"/>
                </a:lnTo>
                <a:close/>
              </a:path>
              <a:path w="19050" h="19050">
                <a:moveTo>
                  <a:pt x="18669" y="5918"/>
                </a:moveTo>
                <a:lnTo>
                  <a:pt x="11226" y="5918"/>
                </a:lnTo>
                <a:lnTo>
                  <a:pt x="12750" y="7454"/>
                </a:lnTo>
                <a:lnTo>
                  <a:pt x="12750" y="11226"/>
                </a:lnTo>
                <a:lnTo>
                  <a:pt x="11226" y="12776"/>
                </a:lnTo>
                <a:lnTo>
                  <a:pt x="18669" y="12776"/>
                </a:lnTo>
                <a:lnTo>
                  <a:pt x="18669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4">
            <a:extLst>
              <a:ext uri="{FF2B5EF4-FFF2-40B4-BE49-F238E27FC236}">
                <a16:creationId xmlns:a16="http://schemas.microsoft.com/office/drawing/2014/main" xmlns="" id="{F510210B-89C9-4C3F-BA56-EA2F1039CEC5}"/>
              </a:ext>
            </a:extLst>
          </p:cNvPr>
          <p:cNvSpPr/>
          <p:nvPr/>
        </p:nvSpPr>
        <p:spPr>
          <a:xfrm>
            <a:off x="913840" y="5579030"/>
            <a:ext cx="216923" cy="58299"/>
          </a:xfrm>
          <a:custGeom>
            <a:avLst/>
            <a:gdLst/>
            <a:ahLst/>
            <a:cxnLst/>
            <a:rect l="l" t="t" r="r" b="b"/>
            <a:pathLst>
              <a:path w="116205" h="35559">
                <a:moveTo>
                  <a:pt x="110794" y="0"/>
                </a:moveTo>
                <a:lnTo>
                  <a:pt x="5308" y="0"/>
                </a:lnTo>
                <a:lnTo>
                  <a:pt x="0" y="5308"/>
                </a:lnTo>
                <a:lnTo>
                  <a:pt x="0" y="29845"/>
                </a:lnTo>
                <a:lnTo>
                  <a:pt x="5308" y="35166"/>
                </a:lnTo>
                <a:lnTo>
                  <a:pt x="110794" y="35166"/>
                </a:lnTo>
                <a:lnTo>
                  <a:pt x="116103" y="29845"/>
                </a:lnTo>
                <a:lnTo>
                  <a:pt x="116103" y="29235"/>
                </a:lnTo>
                <a:lnTo>
                  <a:pt x="8572" y="29235"/>
                </a:lnTo>
                <a:lnTo>
                  <a:pt x="5918" y="26581"/>
                </a:lnTo>
                <a:lnTo>
                  <a:pt x="5918" y="8572"/>
                </a:lnTo>
                <a:lnTo>
                  <a:pt x="8572" y="5918"/>
                </a:lnTo>
                <a:lnTo>
                  <a:pt x="116103" y="5918"/>
                </a:lnTo>
                <a:lnTo>
                  <a:pt x="116103" y="5308"/>
                </a:lnTo>
                <a:lnTo>
                  <a:pt x="110794" y="0"/>
                </a:lnTo>
                <a:close/>
              </a:path>
              <a:path w="116205" h="35559">
                <a:moveTo>
                  <a:pt x="116103" y="5918"/>
                </a:moveTo>
                <a:lnTo>
                  <a:pt x="107530" y="5918"/>
                </a:lnTo>
                <a:lnTo>
                  <a:pt x="110185" y="8572"/>
                </a:lnTo>
                <a:lnTo>
                  <a:pt x="110185" y="26581"/>
                </a:lnTo>
                <a:lnTo>
                  <a:pt x="107530" y="29235"/>
                </a:lnTo>
                <a:lnTo>
                  <a:pt x="116103" y="29235"/>
                </a:lnTo>
                <a:lnTo>
                  <a:pt x="116103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45">
            <a:extLst>
              <a:ext uri="{FF2B5EF4-FFF2-40B4-BE49-F238E27FC236}">
                <a16:creationId xmlns:a16="http://schemas.microsoft.com/office/drawing/2014/main" xmlns="" id="{8A053C30-8F1F-4F98-BD90-E672F56A4636}"/>
              </a:ext>
            </a:extLst>
          </p:cNvPr>
          <p:cNvSpPr/>
          <p:nvPr/>
        </p:nvSpPr>
        <p:spPr>
          <a:xfrm>
            <a:off x="1073641" y="5592525"/>
            <a:ext cx="35562" cy="31232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78" y="0"/>
                </a:moveTo>
                <a:lnTo>
                  <a:pt x="4191" y="0"/>
                </a:lnTo>
                <a:lnTo>
                  <a:pt x="0" y="4191"/>
                </a:lnTo>
                <a:lnTo>
                  <a:pt x="0" y="14503"/>
                </a:lnTo>
                <a:lnTo>
                  <a:pt x="4191" y="18694"/>
                </a:lnTo>
                <a:lnTo>
                  <a:pt x="14478" y="18694"/>
                </a:lnTo>
                <a:lnTo>
                  <a:pt x="18681" y="14503"/>
                </a:lnTo>
                <a:lnTo>
                  <a:pt x="18681" y="12763"/>
                </a:lnTo>
                <a:lnTo>
                  <a:pt x="7442" y="12763"/>
                </a:lnTo>
                <a:lnTo>
                  <a:pt x="5918" y="11239"/>
                </a:lnTo>
                <a:lnTo>
                  <a:pt x="5918" y="7454"/>
                </a:lnTo>
                <a:lnTo>
                  <a:pt x="7442" y="5930"/>
                </a:lnTo>
                <a:lnTo>
                  <a:pt x="18681" y="5930"/>
                </a:lnTo>
                <a:lnTo>
                  <a:pt x="18681" y="4191"/>
                </a:lnTo>
                <a:lnTo>
                  <a:pt x="14478" y="0"/>
                </a:lnTo>
                <a:close/>
              </a:path>
              <a:path w="19050" h="19050">
                <a:moveTo>
                  <a:pt x="18681" y="5930"/>
                </a:moveTo>
                <a:lnTo>
                  <a:pt x="11214" y="5930"/>
                </a:lnTo>
                <a:lnTo>
                  <a:pt x="12763" y="7454"/>
                </a:lnTo>
                <a:lnTo>
                  <a:pt x="12763" y="11239"/>
                </a:lnTo>
                <a:lnTo>
                  <a:pt x="11214" y="12763"/>
                </a:lnTo>
                <a:lnTo>
                  <a:pt x="18681" y="12763"/>
                </a:lnTo>
                <a:lnTo>
                  <a:pt x="18681" y="593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6">
            <a:extLst>
              <a:ext uri="{FF2B5EF4-FFF2-40B4-BE49-F238E27FC236}">
                <a16:creationId xmlns:a16="http://schemas.microsoft.com/office/drawing/2014/main" xmlns="" id="{1FE49916-6928-4A19-9C94-D32D2DEE58D8}"/>
              </a:ext>
            </a:extLst>
          </p:cNvPr>
          <p:cNvSpPr/>
          <p:nvPr/>
        </p:nvSpPr>
        <p:spPr>
          <a:xfrm>
            <a:off x="1032580" y="5592525"/>
            <a:ext cx="35562" cy="31232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78" y="0"/>
                </a:moveTo>
                <a:lnTo>
                  <a:pt x="4191" y="0"/>
                </a:lnTo>
                <a:lnTo>
                  <a:pt x="0" y="4191"/>
                </a:lnTo>
                <a:lnTo>
                  <a:pt x="0" y="14503"/>
                </a:lnTo>
                <a:lnTo>
                  <a:pt x="4191" y="18694"/>
                </a:lnTo>
                <a:lnTo>
                  <a:pt x="14478" y="18694"/>
                </a:lnTo>
                <a:lnTo>
                  <a:pt x="18681" y="14503"/>
                </a:lnTo>
                <a:lnTo>
                  <a:pt x="18681" y="12763"/>
                </a:lnTo>
                <a:lnTo>
                  <a:pt x="7442" y="12763"/>
                </a:lnTo>
                <a:lnTo>
                  <a:pt x="5918" y="11239"/>
                </a:lnTo>
                <a:lnTo>
                  <a:pt x="5918" y="7454"/>
                </a:lnTo>
                <a:lnTo>
                  <a:pt x="7442" y="5930"/>
                </a:lnTo>
                <a:lnTo>
                  <a:pt x="18681" y="5930"/>
                </a:lnTo>
                <a:lnTo>
                  <a:pt x="18681" y="4191"/>
                </a:lnTo>
                <a:lnTo>
                  <a:pt x="14478" y="0"/>
                </a:lnTo>
                <a:close/>
              </a:path>
              <a:path w="19050" h="19050">
                <a:moveTo>
                  <a:pt x="18681" y="5930"/>
                </a:moveTo>
                <a:lnTo>
                  <a:pt x="11214" y="5930"/>
                </a:lnTo>
                <a:lnTo>
                  <a:pt x="12763" y="7454"/>
                </a:lnTo>
                <a:lnTo>
                  <a:pt x="12763" y="11239"/>
                </a:lnTo>
                <a:lnTo>
                  <a:pt x="11214" y="12763"/>
                </a:lnTo>
                <a:lnTo>
                  <a:pt x="18681" y="12763"/>
                </a:lnTo>
                <a:lnTo>
                  <a:pt x="18681" y="593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47">
            <a:extLst>
              <a:ext uri="{FF2B5EF4-FFF2-40B4-BE49-F238E27FC236}">
                <a16:creationId xmlns:a16="http://schemas.microsoft.com/office/drawing/2014/main" xmlns="" id="{31840EB9-B6D3-476B-9422-AEE5F7439925}"/>
              </a:ext>
            </a:extLst>
          </p:cNvPr>
          <p:cNvSpPr/>
          <p:nvPr/>
        </p:nvSpPr>
        <p:spPr>
          <a:xfrm>
            <a:off x="913840" y="5653420"/>
            <a:ext cx="216923" cy="58299"/>
          </a:xfrm>
          <a:custGeom>
            <a:avLst/>
            <a:gdLst/>
            <a:ahLst/>
            <a:cxnLst/>
            <a:rect l="l" t="t" r="r" b="b"/>
            <a:pathLst>
              <a:path w="116205" h="35559">
                <a:moveTo>
                  <a:pt x="110794" y="0"/>
                </a:moveTo>
                <a:lnTo>
                  <a:pt x="5308" y="0"/>
                </a:lnTo>
                <a:lnTo>
                  <a:pt x="0" y="5308"/>
                </a:lnTo>
                <a:lnTo>
                  <a:pt x="0" y="29845"/>
                </a:lnTo>
                <a:lnTo>
                  <a:pt x="5308" y="35153"/>
                </a:lnTo>
                <a:lnTo>
                  <a:pt x="110794" y="35153"/>
                </a:lnTo>
                <a:lnTo>
                  <a:pt x="116103" y="29845"/>
                </a:lnTo>
                <a:lnTo>
                  <a:pt x="116103" y="29235"/>
                </a:lnTo>
                <a:lnTo>
                  <a:pt x="8572" y="29235"/>
                </a:lnTo>
                <a:lnTo>
                  <a:pt x="5918" y="26581"/>
                </a:lnTo>
                <a:lnTo>
                  <a:pt x="5918" y="8572"/>
                </a:lnTo>
                <a:lnTo>
                  <a:pt x="8572" y="5918"/>
                </a:lnTo>
                <a:lnTo>
                  <a:pt x="116103" y="5918"/>
                </a:lnTo>
                <a:lnTo>
                  <a:pt x="116103" y="5308"/>
                </a:lnTo>
                <a:lnTo>
                  <a:pt x="110794" y="0"/>
                </a:lnTo>
                <a:close/>
              </a:path>
              <a:path w="116205" h="35559">
                <a:moveTo>
                  <a:pt x="116103" y="5918"/>
                </a:moveTo>
                <a:lnTo>
                  <a:pt x="107530" y="5918"/>
                </a:lnTo>
                <a:lnTo>
                  <a:pt x="110185" y="8572"/>
                </a:lnTo>
                <a:lnTo>
                  <a:pt x="110185" y="26581"/>
                </a:lnTo>
                <a:lnTo>
                  <a:pt x="107530" y="29235"/>
                </a:lnTo>
                <a:lnTo>
                  <a:pt x="116103" y="29235"/>
                </a:lnTo>
                <a:lnTo>
                  <a:pt x="116103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48">
            <a:extLst>
              <a:ext uri="{FF2B5EF4-FFF2-40B4-BE49-F238E27FC236}">
                <a16:creationId xmlns:a16="http://schemas.microsoft.com/office/drawing/2014/main" xmlns="" id="{57CF9291-DE90-4B08-973B-3AD65B56F410}"/>
              </a:ext>
            </a:extLst>
          </p:cNvPr>
          <p:cNvSpPr/>
          <p:nvPr/>
        </p:nvSpPr>
        <p:spPr>
          <a:xfrm>
            <a:off x="935918" y="5666921"/>
            <a:ext cx="35562" cy="31232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78" y="0"/>
                </a:moveTo>
                <a:lnTo>
                  <a:pt x="4191" y="0"/>
                </a:lnTo>
                <a:lnTo>
                  <a:pt x="12" y="4178"/>
                </a:lnTo>
                <a:lnTo>
                  <a:pt x="0" y="14490"/>
                </a:lnTo>
                <a:lnTo>
                  <a:pt x="4191" y="18694"/>
                </a:lnTo>
                <a:lnTo>
                  <a:pt x="14478" y="18694"/>
                </a:lnTo>
                <a:lnTo>
                  <a:pt x="18669" y="14490"/>
                </a:lnTo>
                <a:lnTo>
                  <a:pt x="18669" y="12776"/>
                </a:lnTo>
                <a:lnTo>
                  <a:pt x="7454" y="12776"/>
                </a:lnTo>
                <a:lnTo>
                  <a:pt x="5918" y="11226"/>
                </a:lnTo>
                <a:lnTo>
                  <a:pt x="5918" y="7454"/>
                </a:lnTo>
                <a:lnTo>
                  <a:pt x="7442" y="5918"/>
                </a:lnTo>
                <a:lnTo>
                  <a:pt x="18669" y="5918"/>
                </a:lnTo>
                <a:lnTo>
                  <a:pt x="18669" y="4178"/>
                </a:lnTo>
                <a:lnTo>
                  <a:pt x="14478" y="0"/>
                </a:lnTo>
                <a:close/>
              </a:path>
              <a:path w="19050" h="19050">
                <a:moveTo>
                  <a:pt x="18669" y="5918"/>
                </a:moveTo>
                <a:lnTo>
                  <a:pt x="11226" y="5918"/>
                </a:lnTo>
                <a:lnTo>
                  <a:pt x="12750" y="7454"/>
                </a:lnTo>
                <a:lnTo>
                  <a:pt x="12750" y="11226"/>
                </a:lnTo>
                <a:lnTo>
                  <a:pt x="11214" y="12776"/>
                </a:lnTo>
                <a:lnTo>
                  <a:pt x="18669" y="12776"/>
                </a:lnTo>
                <a:lnTo>
                  <a:pt x="18669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49">
            <a:extLst>
              <a:ext uri="{FF2B5EF4-FFF2-40B4-BE49-F238E27FC236}">
                <a16:creationId xmlns:a16="http://schemas.microsoft.com/office/drawing/2014/main" xmlns="" id="{AF0883E6-48F2-43CD-8B27-970FC979FAD0}"/>
              </a:ext>
            </a:extLst>
          </p:cNvPr>
          <p:cNvSpPr/>
          <p:nvPr/>
        </p:nvSpPr>
        <p:spPr>
          <a:xfrm>
            <a:off x="976981" y="5666921"/>
            <a:ext cx="35562" cy="31232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78" y="0"/>
                </a:moveTo>
                <a:lnTo>
                  <a:pt x="4191" y="0"/>
                </a:lnTo>
                <a:lnTo>
                  <a:pt x="12" y="4178"/>
                </a:lnTo>
                <a:lnTo>
                  <a:pt x="0" y="14490"/>
                </a:lnTo>
                <a:lnTo>
                  <a:pt x="4191" y="18694"/>
                </a:lnTo>
                <a:lnTo>
                  <a:pt x="14478" y="18694"/>
                </a:lnTo>
                <a:lnTo>
                  <a:pt x="18669" y="14490"/>
                </a:lnTo>
                <a:lnTo>
                  <a:pt x="18669" y="12776"/>
                </a:lnTo>
                <a:lnTo>
                  <a:pt x="7454" y="12776"/>
                </a:lnTo>
                <a:lnTo>
                  <a:pt x="5918" y="11226"/>
                </a:lnTo>
                <a:lnTo>
                  <a:pt x="5918" y="7454"/>
                </a:lnTo>
                <a:lnTo>
                  <a:pt x="7454" y="5918"/>
                </a:lnTo>
                <a:lnTo>
                  <a:pt x="18669" y="5918"/>
                </a:lnTo>
                <a:lnTo>
                  <a:pt x="18669" y="4178"/>
                </a:lnTo>
                <a:lnTo>
                  <a:pt x="14478" y="0"/>
                </a:lnTo>
                <a:close/>
              </a:path>
              <a:path w="19050" h="19050">
                <a:moveTo>
                  <a:pt x="18669" y="5918"/>
                </a:moveTo>
                <a:lnTo>
                  <a:pt x="11226" y="5918"/>
                </a:lnTo>
                <a:lnTo>
                  <a:pt x="12750" y="7454"/>
                </a:lnTo>
                <a:lnTo>
                  <a:pt x="12750" y="11226"/>
                </a:lnTo>
                <a:lnTo>
                  <a:pt x="11226" y="12776"/>
                </a:lnTo>
                <a:lnTo>
                  <a:pt x="18669" y="12776"/>
                </a:lnTo>
                <a:lnTo>
                  <a:pt x="18669" y="591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58">
            <a:extLst>
              <a:ext uri="{FF2B5EF4-FFF2-40B4-BE49-F238E27FC236}">
                <a16:creationId xmlns:a16="http://schemas.microsoft.com/office/drawing/2014/main" xmlns="" id="{4C230D9A-8551-49AF-A66E-F16ABA765C6D}"/>
              </a:ext>
            </a:extLst>
          </p:cNvPr>
          <p:cNvSpPr/>
          <p:nvPr/>
        </p:nvSpPr>
        <p:spPr>
          <a:xfrm>
            <a:off x="3566565" y="5084234"/>
            <a:ext cx="270938" cy="155325"/>
          </a:xfrm>
          <a:custGeom>
            <a:avLst/>
            <a:gdLst/>
            <a:ahLst/>
            <a:cxnLst/>
            <a:rect l="l" t="t" r="r" b="b"/>
            <a:pathLst>
              <a:path w="144780" h="95250">
                <a:moveTo>
                  <a:pt x="58796" y="8640"/>
                </a:moveTo>
                <a:lnTo>
                  <a:pt x="48685" y="9489"/>
                </a:lnTo>
                <a:lnTo>
                  <a:pt x="37305" y="14738"/>
                </a:lnTo>
                <a:lnTo>
                  <a:pt x="27636" y="24008"/>
                </a:lnTo>
                <a:lnTo>
                  <a:pt x="19980" y="36400"/>
                </a:lnTo>
                <a:lnTo>
                  <a:pt x="9444" y="43052"/>
                </a:lnTo>
                <a:lnTo>
                  <a:pt x="2372" y="54446"/>
                </a:lnTo>
                <a:lnTo>
                  <a:pt x="0" y="70155"/>
                </a:lnTo>
                <a:lnTo>
                  <a:pt x="5497" y="82926"/>
                </a:lnTo>
                <a:lnTo>
                  <a:pt x="15944" y="91801"/>
                </a:lnTo>
                <a:lnTo>
                  <a:pt x="29688" y="95127"/>
                </a:lnTo>
                <a:lnTo>
                  <a:pt x="116746" y="95127"/>
                </a:lnTo>
                <a:lnTo>
                  <a:pt x="118304" y="95087"/>
                </a:lnTo>
                <a:lnTo>
                  <a:pt x="129424" y="92071"/>
                </a:lnTo>
                <a:lnTo>
                  <a:pt x="135042" y="87075"/>
                </a:lnTo>
                <a:lnTo>
                  <a:pt x="116746" y="87075"/>
                </a:lnTo>
                <a:lnTo>
                  <a:pt x="19249" y="84237"/>
                </a:lnTo>
                <a:lnTo>
                  <a:pt x="11090" y="74594"/>
                </a:lnTo>
                <a:lnTo>
                  <a:pt x="8587" y="58371"/>
                </a:lnTo>
                <a:lnTo>
                  <a:pt x="16474" y="47225"/>
                </a:lnTo>
                <a:lnTo>
                  <a:pt x="29688" y="42828"/>
                </a:lnTo>
                <a:lnTo>
                  <a:pt x="31910" y="42828"/>
                </a:lnTo>
                <a:lnTo>
                  <a:pt x="33701" y="41025"/>
                </a:lnTo>
                <a:lnTo>
                  <a:pt x="34698" y="32222"/>
                </a:lnTo>
                <a:lnTo>
                  <a:pt x="42586" y="21076"/>
                </a:lnTo>
                <a:lnTo>
                  <a:pt x="55799" y="16679"/>
                </a:lnTo>
                <a:lnTo>
                  <a:pt x="69351" y="16679"/>
                </a:lnTo>
                <a:lnTo>
                  <a:pt x="71411" y="14738"/>
                </a:lnTo>
                <a:lnTo>
                  <a:pt x="81306" y="9961"/>
                </a:lnTo>
                <a:lnTo>
                  <a:pt x="64600" y="9961"/>
                </a:lnTo>
                <a:lnTo>
                  <a:pt x="61755" y="9072"/>
                </a:lnTo>
                <a:lnTo>
                  <a:pt x="58796" y="8640"/>
                </a:lnTo>
                <a:close/>
              </a:path>
              <a:path w="144780" h="95250">
                <a:moveTo>
                  <a:pt x="114289" y="8591"/>
                </a:moveTo>
                <a:lnTo>
                  <a:pt x="96867" y="8591"/>
                </a:lnTo>
                <a:lnTo>
                  <a:pt x="109453" y="14410"/>
                </a:lnTo>
                <a:lnTo>
                  <a:pt x="118165" y="25008"/>
                </a:lnTo>
                <a:lnTo>
                  <a:pt x="121420" y="38802"/>
                </a:lnTo>
                <a:lnTo>
                  <a:pt x="121293" y="41927"/>
                </a:lnTo>
                <a:lnTo>
                  <a:pt x="122385" y="43501"/>
                </a:lnTo>
                <a:lnTo>
                  <a:pt x="128913" y="46566"/>
                </a:lnTo>
                <a:lnTo>
                  <a:pt x="135945" y="55838"/>
                </a:lnTo>
                <a:lnTo>
                  <a:pt x="137838" y="71524"/>
                </a:lnTo>
                <a:lnTo>
                  <a:pt x="129953" y="82676"/>
                </a:lnTo>
                <a:lnTo>
                  <a:pt x="116746" y="87075"/>
                </a:lnTo>
                <a:lnTo>
                  <a:pt x="135042" y="87075"/>
                </a:lnTo>
                <a:lnTo>
                  <a:pt x="138253" y="84219"/>
                </a:lnTo>
                <a:lnTo>
                  <a:pt x="143698" y="71524"/>
                </a:lnTo>
                <a:lnTo>
                  <a:pt x="143800" y="70155"/>
                </a:lnTo>
                <a:lnTo>
                  <a:pt x="144763" y="53748"/>
                </a:lnTo>
                <a:lnTo>
                  <a:pt x="138549" y="42678"/>
                </a:lnTo>
                <a:lnTo>
                  <a:pt x="128832" y="31861"/>
                </a:lnTo>
                <a:lnTo>
                  <a:pt x="124077" y="19223"/>
                </a:lnTo>
                <a:lnTo>
                  <a:pt x="115222" y="9102"/>
                </a:lnTo>
                <a:lnTo>
                  <a:pt x="114289" y="8591"/>
                </a:lnTo>
                <a:close/>
              </a:path>
              <a:path w="144780" h="95250">
                <a:moveTo>
                  <a:pt x="69351" y="16679"/>
                </a:moveTo>
                <a:lnTo>
                  <a:pt x="58644" y="16679"/>
                </a:lnTo>
                <a:lnTo>
                  <a:pt x="61438" y="17225"/>
                </a:lnTo>
                <a:lnTo>
                  <a:pt x="65616" y="18940"/>
                </a:lnTo>
                <a:lnTo>
                  <a:pt x="67356" y="18559"/>
                </a:lnTo>
                <a:lnTo>
                  <a:pt x="69351" y="16679"/>
                </a:lnTo>
                <a:close/>
              </a:path>
              <a:path w="144780" h="95250">
                <a:moveTo>
                  <a:pt x="88031" y="0"/>
                </a:moveTo>
                <a:lnTo>
                  <a:pt x="75483" y="2974"/>
                </a:lnTo>
                <a:lnTo>
                  <a:pt x="64600" y="9961"/>
                </a:lnTo>
                <a:lnTo>
                  <a:pt x="81306" y="9961"/>
                </a:lnTo>
                <a:lnTo>
                  <a:pt x="81597" y="9820"/>
                </a:lnTo>
                <a:lnTo>
                  <a:pt x="96867" y="8591"/>
                </a:lnTo>
                <a:lnTo>
                  <a:pt x="114289" y="8591"/>
                </a:lnTo>
                <a:lnTo>
                  <a:pt x="102971" y="2396"/>
                </a:lnTo>
                <a:lnTo>
                  <a:pt x="88031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9">
            <a:extLst>
              <a:ext uri="{FF2B5EF4-FFF2-40B4-BE49-F238E27FC236}">
                <a16:creationId xmlns:a16="http://schemas.microsoft.com/office/drawing/2014/main" xmlns="" id="{973C1D51-EB5D-4C86-90E4-01396B6C73F1}"/>
              </a:ext>
            </a:extLst>
          </p:cNvPr>
          <p:cNvSpPr/>
          <p:nvPr/>
        </p:nvSpPr>
        <p:spPr>
          <a:xfrm>
            <a:off x="3695965" y="5168605"/>
            <a:ext cx="22578" cy="19674"/>
          </a:xfrm>
          <a:custGeom>
            <a:avLst/>
            <a:gdLst/>
            <a:ahLst/>
            <a:cxnLst/>
            <a:rect l="l" t="t" r="r" b="b"/>
            <a:pathLst>
              <a:path w="12064" h="12065">
                <a:moveTo>
                  <a:pt x="9245" y="0"/>
                </a:moveTo>
                <a:lnTo>
                  <a:pt x="2666" y="0"/>
                </a:lnTo>
                <a:lnTo>
                  <a:pt x="0" y="2666"/>
                </a:lnTo>
                <a:lnTo>
                  <a:pt x="0" y="9258"/>
                </a:lnTo>
                <a:lnTo>
                  <a:pt x="2666" y="11925"/>
                </a:lnTo>
                <a:lnTo>
                  <a:pt x="9245" y="11925"/>
                </a:lnTo>
                <a:lnTo>
                  <a:pt x="11912" y="9258"/>
                </a:lnTo>
                <a:lnTo>
                  <a:pt x="11912" y="2666"/>
                </a:lnTo>
                <a:lnTo>
                  <a:pt x="924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60">
            <a:extLst>
              <a:ext uri="{FF2B5EF4-FFF2-40B4-BE49-F238E27FC236}">
                <a16:creationId xmlns:a16="http://schemas.microsoft.com/office/drawing/2014/main" xmlns="" id="{AC30BBDD-3035-441C-9899-FBE943C8FC2B}"/>
              </a:ext>
            </a:extLst>
          </p:cNvPr>
          <p:cNvSpPr/>
          <p:nvPr/>
        </p:nvSpPr>
        <p:spPr>
          <a:xfrm>
            <a:off x="3748961" y="5168605"/>
            <a:ext cx="22578" cy="19674"/>
          </a:xfrm>
          <a:custGeom>
            <a:avLst/>
            <a:gdLst/>
            <a:ahLst/>
            <a:cxnLst/>
            <a:rect l="l" t="t" r="r" b="b"/>
            <a:pathLst>
              <a:path w="12064" h="12065">
                <a:moveTo>
                  <a:pt x="9245" y="0"/>
                </a:moveTo>
                <a:lnTo>
                  <a:pt x="2666" y="0"/>
                </a:lnTo>
                <a:lnTo>
                  <a:pt x="0" y="2666"/>
                </a:lnTo>
                <a:lnTo>
                  <a:pt x="0" y="9258"/>
                </a:lnTo>
                <a:lnTo>
                  <a:pt x="2666" y="11925"/>
                </a:lnTo>
                <a:lnTo>
                  <a:pt x="9245" y="11925"/>
                </a:lnTo>
                <a:lnTo>
                  <a:pt x="11912" y="9258"/>
                </a:lnTo>
                <a:lnTo>
                  <a:pt x="11912" y="2666"/>
                </a:lnTo>
                <a:lnTo>
                  <a:pt x="924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61">
            <a:extLst>
              <a:ext uri="{FF2B5EF4-FFF2-40B4-BE49-F238E27FC236}">
                <a16:creationId xmlns:a16="http://schemas.microsoft.com/office/drawing/2014/main" xmlns="" id="{9E1BAED4-7CCD-4DB1-8C30-0650A56E0546}"/>
              </a:ext>
            </a:extLst>
          </p:cNvPr>
          <p:cNvSpPr/>
          <p:nvPr/>
        </p:nvSpPr>
        <p:spPr>
          <a:xfrm>
            <a:off x="3642971" y="5168605"/>
            <a:ext cx="22578" cy="19674"/>
          </a:xfrm>
          <a:custGeom>
            <a:avLst/>
            <a:gdLst/>
            <a:ahLst/>
            <a:cxnLst/>
            <a:rect l="l" t="t" r="r" b="b"/>
            <a:pathLst>
              <a:path w="12064" h="12065">
                <a:moveTo>
                  <a:pt x="9245" y="0"/>
                </a:moveTo>
                <a:lnTo>
                  <a:pt x="2666" y="0"/>
                </a:lnTo>
                <a:lnTo>
                  <a:pt x="0" y="2666"/>
                </a:lnTo>
                <a:lnTo>
                  <a:pt x="0" y="9258"/>
                </a:lnTo>
                <a:lnTo>
                  <a:pt x="2666" y="11925"/>
                </a:lnTo>
                <a:lnTo>
                  <a:pt x="9245" y="11925"/>
                </a:lnTo>
                <a:lnTo>
                  <a:pt x="11912" y="9258"/>
                </a:lnTo>
                <a:lnTo>
                  <a:pt x="11912" y="2666"/>
                </a:lnTo>
                <a:lnTo>
                  <a:pt x="924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71">
            <a:extLst>
              <a:ext uri="{FF2B5EF4-FFF2-40B4-BE49-F238E27FC236}">
                <a16:creationId xmlns:a16="http://schemas.microsoft.com/office/drawing/2014/main" xmlns="" id="{5A158662-9CEB-4569-AF79-AEE9ACF6B337}"/>
              </a:ext>
            </a:extLst>
          </p:cNvPr>
          <p:cNvSpPr/>
          <p:nvPr/>
        </p:nvSpPr>
        <p:spPr>
          <a:xfrm>
            <a:off x="6277604" y="4721768"/>
            <a:ext cx="51098" cy="80129"/>
          </a:xfrm>
          <a:custGeom>
            <a:avLst/>
            <a:gdLst/>
            <a:ahLst/>
            <a:cxnLst/>
            <a:rect l="l" t="t" r="r" b="b"/>
            <a:pathLst>
              <a:path w="27304" h="48895">
                <a:moveTo>
                  <a:pt x="27254" y="48450"/>
                </a:moveTo>
                <a:lnTo>
                  <a:pt x="0" y="48450"/>
                </a:lnTo>
                <a:lnTo>
                  <a:pt x="0" y="0"/>
                </a:lnTo>
                <a:lnTo>
                  <a:pt x="27254" y="0"/>
                </a:lnTo>
                <a:lnTo>
                  <a:pt x="27254" y="48450"/>
                </a:lnTo>
                <a:close/>
              </a:path>
            </a:pathLst>
          </a:custGeom>
          <a:ln w="6134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72">
            <a:extLst>
              <a:ext uri="{FF2B5EF4-FFF2-40B4-BE49-F238E27FC236}">
                <a16:creationId xmlns:a16="http://schemas.microsoft.com/office/drawing/2014/main" xmlns="" id="{F6C7111D-FBB9-4B50-B982-43E310873FF4}"/>
              </a:ext>
            </a:extLst>
          </p:cNvPr>
          <p:cNvSpPr/>
          <p:nvPr/>
        </p:nvSpPr>
        <p:spPr>
          <a:xfrm>
            <a:off x="6366824" y="4642368"/>
            <a:ext cx="51098" cy="159216"/>
          </a:xfrm>
          <a:custGeom>
            <a:avLst/>
            <a:gdLst/>
            <a:ahLst/>
            <a:cxnLst/>
            <a:rect l="l" t="t" r="r" b="b"/>
            <a:pathLst>
              <a:path w="27304" h="97154">
                <a:moveTo>
                  <a:pt x="27254" y="96901"/>
                </a:moveTo>
                <a:lnTo>
                  <a:pt x="0" y="96901"/>
                </a:lnTo>
                <a:lnTo>
                  <a:pt x="0" y="0"/>
                </a:lnTo>
                <a:lnTo>
                  <a:pt x="27254" y="0"/>
                </a:lnTo>
                <a:lnTo>
                  <a:pt x="27254" y="96901"/>
                </a:lnTo>
                <a:close/>
              </a:path>
            </a:pathLst>
          </a:custGeom>
          <a:ln w="6134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73">
            <a:extLst>
              <a:ext uri="{FF2B5EF4-FFF2-40B4-BE49-F238E27FC236}">
                <a16:creationId xmlns:a16="http://schemas.microsoft.com/office/drawing/2014/main" xmlns="" id="{DA27ADA6-5D74-4C31-A32C-F93EC7D428B2}"/>
              </a:ext>
            </a:extLst>
          </p:cNvPr>
          <p:cNvSpPr/>
          <p:nvPr/>
        </p:nvSpPr>
        <p:spPr>
          <a:xfrm>
            <a:off x="6456066" y="4682414"/>
            <a:ext cx="51098" cy="119673"/>
          </a:xfrm>
          <a:custGeom>
            <a:avLst/>
            <a:gdLst/>
            <a:ahLst/>
            <a:cxnLst/>
            <a:rect l="l" t="t" r="r" b="b"/>
            <a:pathLst>
              <a:path w="27304" h="73025">
                <a:moveTo>
                  <a:pt x="27254" y="72466"/>
                </a:moveTo>
                <a:lnTo>
                  <a:pt x="0" y="72466"/>
                </a:lnTo>
                <a:lnTo>
                  <a:pt x="0" y="0"/>
                </a:lnTo>
                <a:lnTo>
                  <a:pt x="27254" y="0"/>
                </a:lnTo>
                <a:lnTo>
                  <a:pt x="27254" y="72466"/>
                </a:lnTo>
                <a:close/>
              </a:path>
            </a:pathLst>
          </a:custGeom>
          <a:ln w="6134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80">
            <a:extLst>
              <a:ext uri="{FF2B5EF4-FFF2-40B4-BE49-F238E27FC236}">
                <a16:creationId xmlns:a16="http://schemas.microsoft.com/office/drawing/2014/main" xmlns="" id="{3C6EE9C1-4923-4C45-94FF-2B8377F15D79}"/>
              </a:ext>
            </a:extLst>
          </p:cNvPr>
          <p:cNvSpPr/>
          <p:nvPr/>
        </p:nvSpPr>
        <p:spPr>
          <a:xfrm>
            <a:off x="8218695" y="4614212"/>
            <a:ext cx="257205" cy="246221"/>
          </a:xfrm>
          <a:custGeom>
            <a:avLst/>
            <a:gdLst/>
            <a:ahLst/>
            <a:cxnLst/>
            <a:rect l="l" t="t" r="r" b="b"/>
            <a:pathLst>
              <a:path w="138429" h="133984">
                <a:moveTo>
                  <a:pt x="73876" y="0"/>
                </a:moveTo>
                <a:lnTo>
                  <a:pt x="57979" y="374"/>
                </a:lnTo>
                <a:lnTo>
                  <a:pt x="47794" y="2333"/>
                </a:lnTo>
                <a:lnTo>
                  <a:pt x="43535" y="3663"/>
                </a:lnTo>
                <a:lnTo>
                  <a:pt x="41274" y="4235"/>
                </a:lnTo>
                <a:lnTo>
                  <a:pt x="33324" y="7702"/>
                </a:lnTo>
                <a:lnTo>
                  <a:pt x="28091" y="11232"/>
                </a:lnTo>
                <a:lnTo>
                  <a:pt x="21360" y="16820"/>
                </a:lnTo>
                <a:lnTo>
                  <a:pt x="19430" y="18332"/>
                </a:lnTo>
                <a:lnTo>
                  <a:pt x="106" y="53650"/>
                </a:lnTo>
                <a:lnTo>
                  <a:pt x="0" y="72141"/>
                </a:lnTo>
                <a:lnTo>
                  <a:pt x="1466" y="83656"/>
                </a:lnTo>
                <a:lnTo>
                  <a:pt x="26748" y="120849"/>
                </a:lnTo>
                <a:lnTo>
                  <a:pt x="64125" y="133600"/>
                </a:lnTo>
                <a:lnTo>
                  <a:pt x="69189" y="133622"/>
                </a:lnTo>
                <a:lnTo>
                  <a:pt x="72376" y="133114"/>
                </a:lnTo>
                <a:lnTo>
                  <a:pt x="77990" y="132289"/>
                </a:lnTo>
                <a:lnTo>
                  <a:pt x="80339" y="131831"/>
                </a:lnTo>
                <a:lnTo>
                  <a:pt x="82651" y="131222"/>
                </a:lnTo>
                <a:lnTo>
                  <a:pt x="94974" y="126717"/>
                </a:lnTo>
                <a:lnTo>
                  <a:pt x="103977" y="121278"/>
                </a:lnTo>
                <a:lnTo>
                  <a:pt x="65874" y="121278"/>
                </a:lnTo>
                <a:lnTo>
                  <a:pt x="52272" y="119543"/>
                </a:lnTo>
                <a:lnTo>
                  <a:pt x="39956" y="114638"/>
                </a:lnTo>
                <a:lnTo>
                  <a:pt x="29325" y="107013"/>
                </a:lnTo>
                <a:lnTo>
                  <a:pt x="20783" y="97116"/>
                </a:lnTo>
                <a:lnTo>
                  <a:pt x="20382" y="92398"/>
                </a:lnTo>
                <a:lnTo>
                  <a:pt x="22186" y="91166"/>
                </a:lnTo>
                <a:lnTo>
                  <a:pt x="24040" y="89998"/>
                </a:lnTo>
                <a:lnTo>
                  <a:pt x="49885" y="89998"/>
                </a:lnTo>
                <a:lnTo>
                  <a:pt x="50583" y="89299"/>
                </a:lnTo>
                <a:lnTo>
                  <a:pt x="33311" y="89299"/>
                </a:lnTo>
                <a:lnTo>
                  <a:pt x="31165" y="88321"/>
                </a:lnTo>
                <a:lnTo>
                  <a:pt x="29982" y="87280"/>
                </a:lnTo>
                <a:lnTo>
                  <a:pt x="15277" y="87280"/>
                </a:lnTo>
                <a:lnTo>
                  <a:pt x="12661" y="80879"/>
                </a:lnTo>
                <a:lnTo>
                  <a:pt x="11269" y="74402"/>
                </a:lnTo>
                <a:lnTo>
                  <a:pt x="11162" y="66579"/>
                </a:lnTo>
                <a:lnTo>
                  <a:pt x="12831" y="53257"/>
                </a:lnTo>
                <a:lnTo>
                  <a:pt x="17547" y="41152"/>
                </a:lnTo>
                <a:lnTo>
                  <a:pt x="24876" y="30629"/>
                </a:lnTo>
                <a:lnTo>
                  <a:pt x="45949" y="30629"/>
                </a:lnTo>
                <a:lnTo>
                  <a:pt x="40562" y="26131"/>
                </a:lnTo>
                <a:lnTo>
                  <a:pt x="38188" y="19284"/>
                </a:lnTo>
                <a:lnTo>
                  <a:pt x="42150" y="17239"/>
                </a:lnTo>
                <a:lnTo>
                  <a:pt x="46341" y="15626"/>
                </a:lnTo>
                <a:lnTo>
                  <a:pt x="55641" y="15626"/>
                </a:lnTo>
                <a:lnTo>
                  <a:pt x="57289" y="12515"/>
                </a:lnTo>
                <a:lnTo>
                  <a:pt x="61492" y="11855"/>
                </a:lnTo>
                <a:lnTo>
                  <a:pt x="103921" y="11855"/>
                </a:lnTo>
                <a:lnTo>
                  <a:pt x="99785" y="8802"/>
                </a:lnTo>
                <a:lnTo>
                  <a:pt x="87433" y="3096"/>
                </a:lnTo>
                <a:lnTo>
                  <a:pt x="73876" y="0"/>
                </a:lnTo>
                <a:close/>
              </a:path>
              <a:path w="138429" h="133984">
                <a:moveTo>
                  <a:pt x="102452" y="77336"/>
                </a:moveTo>
                <a:lnTo>
                  <a:pt x="62254" y="77336"/>
                </a:lnTo>
                <a:lnTo>
                  <a:pt x="70408" y="77463"/>
                </a:lnTo>
                <a:lnTo>
                  <a:pt x="74128" y="89299"/>
                </a:lnTo>
                <a:lnTo>
                  <a:pt x="76479" y="101834"/>
                </a:lnTo>
                <a:lnTo>
                  <a:pt x="77163" y="114432"/>
                </a:lnTo>
                <a:lnTo>
                  <a:pt x="77225" y="116795"/>
                </a:lnTo>
                <a:lnTo>
                  <a:pt x="77088" y="118242"/>
                </a:lnTo>
                <a:lnTo>
                  <a:pt x="76974" y="120147"/>
                </a:lnTo>
                <a:lnTo>
                  <a:pt x="73392" y="120884"/>
                </a:lnTo>
                <a:lnTo>
                  <a:pt x="69671" y="121278"/>
                </a:lnTo>
                <a:lnTo>
                  <a:pt x="103977" y="121278"/>
                </a:lnTo>
                <a:lnTo>
                  <a:pt x="106035" y="120035"/>
                </a:lnTo>
                <a:lnTo>
                  <a:pt x="108277" y="118001"/>
                </a:lnTo>
                <a:lnTo>
                  <a:pt x="83882" y="118001"/>
                </a:lnTo>
                <a:lnTo>
                  <a:pt x="84060" y="114432"/>
                </a:lnTo>
                <a:lnTo>
                  <a:pt x="83359" y="102799"/>
                </a:lnTo>
                <a:lnTo>
                  <a:pt x="83235" y="101224"/>
                </a:lnTo>
                <a:lnTo>
                  <a:pt x="81028" y="88955"/>
                </a:lnTo>
                <a:lnTo>
                  <a:pt x="90855" y="82733"/>
                </a:lnTo>
                <a:lnTo>
                  <a:pt x="115503" y="82733"/>
                </a:lnTo>
                <a:lnTo>
                  <a:pt x="115886" y="82225"/>
                </a:lnTo>
                <a:lnTo>
                  <a:pt x="117068" y="81120"/>
                </a:lnTo>
                <a:lnTo>
                  <a:pt x="118549" y="80485"/>
                </a:lnTo>
                <a:lnTo>
                  <a:pt x="109651" y="80485"/>
                </a:lnTo>
                <a:lnTo>
                  <a:pt x="102452" y="77336"/>
                </a:lnTo>
                <a:close/>
              </a:path>
              <a:path w="138429" h="133984">
                <a:moveTo>
                  <a:pt x="115503" y="82733"/>
                </a:moveTo>
                <a:lnTo>
                  <a:pt x="90855" y="82733"/>
                </a:lnTo>
                <a:lnTo>
                  <a:pt x="101833" y="84668"/>
                </a:lnTo>
                <a:lnTo>
                  <a:pt x="106933" y="87877"/>
                </a:lnTo>
                <a:lnTo>
                  <a:pt x="106706" y="88321"/>
                </a:lnTo>
                <a:lnTo>
                  <a:pt x="106603" y="92842"/>
                </a:lnTo>
                <a:lnTo>
                  <a:pt x="108012" y="95967"/>
                </a:lnTo>
                <a:lnTo>
                  <a:pt x="109894" y="98443"/>
                </a:lnTo>
                <a:lnTo>
                  <a:pt x="109925" y="98710"/>
                </a:lnTo>
                <a:lnTo>
                  <a:pt x="101304" y="107998"/>
                </a:lnTo>
                <a:lnTo>
                  <a:pt x="90615" y="115114"/>
                </a:lnTo>
                <a:lnTo>
                  <a:pt x="83882" y="118001"/>
                </a:lnTo>
                <a:lnTo>
                  <a:pt x="108277" y="118001"/>
                </a:lnTo>
                <a:lnTo>
                  <a:pt x="115553" y="111401"/>
                </a:lnTo>
                <a:lnTo>
                  <a:pt x="121386" y="104793"/>
                </a:lnTo>
                <a:lnTo>
                  <a:pt x="125660" y="104793"/>
                </a:lnTo>
                <a:lnTo>
                  <a:pt x="126643" y="104577"/>
                </a:lnTo>
                <a:lnTo>
                  <a:pt x="130796" y="102799"/>
                </a:lnTo>
                <a:lnTo>
                  <a:pt x="132638" y="101224"/>
                </a:lnTo>
                <a:lnTo>
                  <a:pt x="134626" y="98888"/>
                </a:lnTo>
                <a:lnTo>
                  <a:pt x="118376" y="98888"/>
                </a:lnTo>
                <a:lnTo>
                  <a:pt x="114947" y="96411"/>
                </a:lnTo>
                <a:lnTo>
                  <a:pt x="113302" y="92398"/>
                </a:lnTo>
                <a:lnTo>
                  <a:pt x="113185" y="91445"/>
                </a:lnTo>
                <a:lnTo>
                  <a:pt x="113067" y="90772"/>
                </a:lnTo>
                <a:lnTo>
                  <a:pt x="113004" y="90264"/>
                </a:lnTo>
                <a:lnTo>
                  <a:pt x="112870" y="89998"/>
                </a:lnTo>
                <a:lnTo>
                  <a:pt x="112775" y="87064"/>
                </a:lnTo>
                <a:lnTo>
                  <a:pt x="113651" y="85134"/>
                </a:lnTo>
                <a:lnTo>
                  <a:pt x="115503" y="82733"/>
                </a:lnTo>
                <a:close/>
              </a:path>
              <a:path w="138429" h="133984">
                <a:moveTo>
                  <a:pt x="125660" y="104793"/>
                </a:moveTo>
                <a:lnTo>
                  <a:pt x="121386" y="104793"/>
                </a:lnTo>
                <a:lnTo>
                  <a:pt x="121843" y="105034"/>
                </a:lnTo>
                <a:lnTo>
                  <a:pt x="124561" y="105034"/>
                </a:lnTo>
                <a:lnTo>
                  <a:pt x="125660" y="104793"/>
                </a:lnTo>
                <a:close/>
              </a:path>
              <a:path w="138429" h="133984">
                <a:moveTo>
                  <a:pt x="135288" y="79673"/>
                </a:moveTo>
                <a:lnTo>
                  <a:pt x="125729" y="79673"/>
                </a:lnTo>
                <a:lnTo>
                  <a:pt x="128561" y="81527"/>
                </a:lnTo>
                <a:lnTo>
                  <a:pt x="131253" y="85667"/>
                </a:lnTo>
                <a:lnTo>
                  <a:pt x="131846" y="87064"/>
                </a:lnTo>
                <a:lnTo>
                  <a:pt x="131942" y="91496"/>
                </a:lnTo>
                <a:lnTo>
                  <a:pt x="131101" y="93363"/>
                </a:lnTo>
                <a:lnTo>
                  <a:pt x="128548" y="96729"/>
                </a:lnTo>
                <a:lnTo>
                  <a:pt x="126694" y="97935"/>
                </a:lnTo>
                <a:lnTo>
                  <a:pt x="123735" y="98634"/>
                </a:lnTo>
                <a:lnTo>
                  <a:pt x="122998" y="98710"/>
                </a:lnTo>
                <a:lnTo>
                  <a:pt x="122719" y="98888"/>
                </a:lnTo>
                <a:lnTo>
                  <a:pt x="134626" y="98888"/>
                </a:lnTo>
                <a:lnTo>
                  <a:pt x="136549" y="96627"/>
                </a:lnTo>
                <a:lnTo>
                  <a:pt x="138037" y="93363"/>
                </a:lnTo>
                <a:lnTo>
                  <a:pt x="138124" y="84219"/>
                </a:lnTo>
                <a:lnTo>
                  <a:pt x="135584" y="79901"/>
                </a:lnTo>
                <a:lnTo>
                  <a:pt x="135288" y="79673"/>
                </a:lnTo>
                <a:close/>
              </a:path>
              <a:path w="138429" h="133984">
                <a:moveTo>
                  <a:pt x="49885" y="89998"/>
                </a:moveTo>
                <a:lnTo>
                  <a:pt x="24040" y="89998"/>
                </a:lnTo>
                <a:lnTo>
                  <a:pt x="26923" y="93274"/>
                </a:lnTo>
                <a:lnTo>
                  <a:pt x="31038" y="95459"/>
                </a:lnTo>
                <a:lnTo>
                  <a:pt x="44424" y="95459"/>
                </a:lnTo>
                <a:lnTo>
                  <a:pt x="49885" y="89998"/>
                </a:lnTo>
                <a:close/>
              </a:path>
              <a:path w="138429" h="133984">
                <a:moveTo>
                  <a:pt x="48131" y="70084"/>
                </a:moveTo>
                <a:lnTo>
                  <a:pt x="38734" y="70084"/>
                </a:lnTo>
                <a:lnTo>
                  <a:pt x="41325" y="71570"/>
                </a:lnTo>
                <a:lnTo>
                  <a:pt x="44432" y="75438"/>
                </a:lnTo>
                <a:lnTo>
                  <a:pt x="45303" y="77336"/>
                </a:lnTo>
                <a:lnTo>
                  <a:pt x="45338" y="80015"/>
                </a:lnTo>
                <a:lnTo>
                  <a:pt x="45173" y="80282"/>
                </a:lnTo>
                <a:lnTo>
                  <a:pt x="44678" y="85438"/>
                </a:lnTo>
                <a:lnTo>
                  <a:pt x="40715" y="89299"/>
                </a:lnTo>
                <a:lnTo>
                  <a:pt x="50583" y="89299"/>
                </a:lnTo>
                <a:lnTo>
                  <a:pt x="51497" y="88385"/>
                </a:lnTo>
                <a:lnTo>
                  <a:pt x="51497" y="79457"/>
                </a:lnTo>
                <a:lnTo>
                  <a:pt x="51370" y="79241"/>
                </a:lnTo>
                <a:lnTo>
                  <a:pt x="51358" y="78999"/>
                </a:lnTo>
                <a:lnTo>
                  <a:pt x="56717" y="77907"/>
                </a:lnTo>
                <a:lnTo>
                  <a:pt x="62254" y="77336"/>
                </a:lnTo>
                <a:lnTo>
                  <a:pt x="102452" y="77336"/>
                </a:lnTo>
                <a:lnTo>
                  <a:pt x="98114" y="75438"/>
                </a:lnTo>
                <a:lnTo>
                  <a:pt x="86193" y="72141"/>
                </a:lnTo>
                <a:lnTo>
                  <a:pt x="49288" y="72141"/>
                </a:lnTo>
                <a:lnTo>
                  <a:pt x="48131" y="70084"/>
                </a:lnTo>
                <a:close/>
              </a:path>
              <a:path w="138429" h="133984">
                <a:moveTo>
                  <a:pt x="41630" y="63937"/>
                </a:moveTo>
                <a:lnTo>
                  <a:pt x="27050" y="63937"/>
                </a:lnTo>
                <a:lnTo>
                  <a:pt x="20090" y="70897"/>
                </a:lnTo>
                <a:lnTo>
                  <a:pt x="19985" y="81120"/>
                </a:lnTo>
                <a:lnTo>
                  <a:pt x="20433" y="82340"/>
                </a:lnTo>
                <a:lnTo>
                  <a:pt x="20606" y="82987"/>
                </a:lnTo>
                <a:lnTo>
                  <a:pt x="20722" y="83656"/>
                </a:lnTo>
                <a:lnTo>
                  <a:pt x="18897" y="84778"/>
                </a:lnTo>
                <a:lnTo>
                  <a:pt x="17068" y="85984"/>
                </a:lnTo>
                <a:lnTo>
                  <a:pt x="15277" y="87280"/>
                </a:lnTo>
                <a:lnTo>
                  <a:pt x="29982" y="87280"/>
                </a:lnTo>
                <a:lnTo>
                  <a:pt x="27660" y="85235"/>
                </a:lnTo>
                <a:lnTo>
                  <a:pt x="26504" y="82987"/>
                </a:lnTo>
                <a:lnTo>
                  <a:pt x="26288" y="80435"/>
                </a:lnTo>
                <a:lnTo>
                  <a:pt x="26163" y="80015"/>
                </a:lnTo>
                <a:lnTo>
                  <a:pt x="26148" y="74402"/>
                </a:lnTo>
                <a:lnTo>
                  <a:pt x="30454" y="70084"/>
                </a:lnTo>
                <a:lnTo>
                  <a:pt x="48131" y="70084"/>
                </a:lnTo>
                <a:lnTo>
                  <a:pt x="46583" y="67328"/>
                </a:lnTo>
                <a:lnTo>
                  <a:pt x="41630" y="63937"/>
                </a:lnTo>
                <a:close/>
              </a:path>
              <a:path w="138429" h="133984">
                <a:moveTo>
                  <a:pt x="131313" y="52634"/>
                </a:moveTo>
                <a:lnTo>
                  <a:pt x="98437" y="52634"/>
                </a:lnTo>
                <a:lnTo>
                  <a:pt x="105231" y="54908"/>
                </a:lnTo>
                <a:lnTo>
                  <a:pt x="112330" y="56520"/>
                </a:lnTo>
                <a:lnTo>
                  <a:pt x="119646" y="57409"/>
                </a:lnTo>
                <a:lnTo>
                  <a:pt x="120154" y="60407"/>
                </a:lnTo>
                <a:lnTo>
                  <a:pt x="120573" y="63442"/>
                </a:lnTo>
                <a:lnTo>
                  <a:pt x="120573" y="69132"/>
                </a:lnTo>
                <a:lnTo>
                  <a:pt x="120087" y="72141"/>
                </a:lnTo>
                <a:lnTo>
                  <a:pt x="119823" y="74034"/>
                </a:lnTo>
                <a:lnTo>
                  <a:pt x="115569" y="74758"/>
                </a:lnTo>
                <a:lnTo>
                  <a:pt x="112013" y="77069"/>
                </a:lnTo>
                <a:lnTo>
                  <a:pt x="109651" y="80485"/>
                </a:lnTo>
                <a:lnTo>
                  <a:pt x="118549" y="80485"/>
                </a:lnTo>
                <a:lnTo>
                  <a:pt x="119788" y="79965"/>
                </a:lnTo>
                <a:lnTo>
                  <a:pt x="121017" y="79673"/>
                </a:lnTo>
                <a:lnTo>
                  <a:pt x="135288" y="79673"/>
                </a:lnTo>
                <a:lnTo>
                  <a:pt x="131863" y="77031"/>
                </a:lnTo>
                <a:lnTo>
                  <a:pt x="132804" y="70897"/>
                </a:lnTo>
                <a:lnTo>
                  <a:pt x="132864" y="63442"/>
                </a:lnTo>
                <a:lnTo>
                  <a:pt x="132438" y="61104"/>
                </a:lnTo>
                <a:lnTo>
                  <a:pt x="131779" y="55885"/>
                </a:lnTo>
                <a:lnTo>
                  <a:pt x="131570" y="53882"/>
                </a:lnTo>
                <a:lnTo>
                  <a:pt x="131313" y="52634"/>
                </a:lnTo>
                <a:close/>
              </a:path>
              <a:path w="138429" h="133984">
                <a:moveTo>
                  <a:pt x="45949" y="30629"/>
                </a:moveTo>
                <a:lnTo>
                  <a:pt x="24876" y="30629"/>
                </a:lnTo>
                <a:lnTo>
                  <a:pt x="37438" y="36041"/>
                </a:lnTo>
                <a:lnTo>
                  <a:pt x="48032" y="43594"/>
                </a:lnTo>
                <a:lnTo>
                  <a:pt x="56816" y="52913"/>
                </a:lnTo>
                <a:lnTo>
                  <a:pt x="63827" y="63442"/>
                </a:lnTo>
                <a:lnTo>
                  <a:pt x="63899" y="63734"/>
                </a:lnTo>
                <a:lnTo>
                  <a:pt x="61149" y="70249"/>
                </a:lnTo>
                <a:lnTo>
                  <a:pt x="55117" y="70897"/>
                </a:lnTo>
                <a:lnTo>
                  <a:pt x="49288" y="72141"/>
                </a:lnTo>
                <a:lnTo>
                  <a:pt x="86193" y="72141"/>
                </a:lnTo>
                <a:lnTo>
                  <a:pt x="85810" y="72036"/>
                </a:lnTo>
                <a:lnTo>
                  <a:pt x="75905" y="61016"/>
                </a:lnTo>
                <a:lnTo>
                  <a:pt x="66770" y="50958"/>
                </a:lnTo>
                <a:lnTo>
                  <a:pt x="58083" y="41833"/>
                </a:lnTo>
                <a:lnTo>
                  <a:pt x="49421" y="33528"/>
                </a:lnTo>
                <a:lnTo>
                  <a:pt x="45949" y="30629"/>
                </a:lnTo>
                <a:close/>
              </a:path>
              <a:path w="138429" h="133984">
                <a:moveTo>
                  <a:pt x="55641" y="15626"/>
                </a:moveTo>
                <a:lnTo>
                  <a:pt x="46341" y="15626"/>
                </a:lnTo>
                <a:lnTo>
                  <a:pt x="54696" y="25250"/>
                </a:lnTo>
                <a:lnTo>
                  <a:pt x="64078" y="33861"/>
                </a:lnTo>
                <a:lnTo>
                  <a:pt x="71386" y="40404"/>
                </a:lnTo>
                <a:lnTo>
                  <a:pt x="71045" y="41152"/>
                </a:lnTo>
                <a:lnTo>
                  <a:pt x="71065" y="51031"/>
                </a:lnTo>
                <a:lnTo>
                  <a:pt x="78053" y="58032"/>
                </a:lnTo>
                <a:lnTo>
                  <a:pt x="91452" y="58032"/>
                </a:lnTo>
                <a:lnTo>
                  <a:pt x="95528" y="55885"/>
                </a:lnTo>
                <a:lnTo>
                  <a:pt x="98437" y="52634"/>
                </a:lnTo>
                <a:lnTo>
                  <a:pt x="131313" y="52634"/>
                </a:lnTo>
                <a:lnTo>
                  <a:pt x="131142" y="51885"/>
                </a:lnTo>
                <a:lnTo>
                  <a:pt x="81698" y="51885"/>
                </a:lnTo>
                <a:lnTo>
                  <a:pt x="77659" y="47910"/>
                </a:lnTo>
                <a:lnTo>
                  <a:pt x="77339" y="43594"/>
                </a:lnTo>
                <a:lnTo>
                  <a:pt x="77164" y="39985"/>
                </a:lnTo>
                <a:lnTo>
                  <a:pt x="78079" y="37966"/>
                </a:lnTo>
                <a:lnTo>
                  <a:pt x="81190" y="34143"/>
                </a:lnTo>
                <a:lnTo>
                  <a:pt x="83114" y="33038"/>
                </a:lnTo>
                <a:lnTo>
                  <a:pt x="74332" y="33038"/>
                </a:lnTo>
                <a:lnTo>
                  <a:pt x="64341" y="25134"/>
                </a:lnTo>
                <a:lnTo>
                  <a:pt x="55401" y="16080"/>
                </a:lnTo>
                <a:lnTo>
                  <a:pt x="55641" y="15626"/>
                </a:lnTo>
                <a:close/>
              </a:path>
              <a:path w="138429" h="133984">
                <a:moveTo>
                  <a:pt x="101599" y="32670"/>
                </a:moveTo>
                <a:lnTo>
                  <a:pt x="92049" y="32670"/>
                </a:lnTo>
                <a:lnTo>
                  <a:pt x="96330" y="36964"/>
                </a:lnTo>
                <a:lnTo>
                  <a:pt x="96354" y="43071"/>
                </a:lnTo>
                <a:lnTo>
                  <a:pt x="96062" y="43808"/>
                </a:lnTo>
                <a:lnTo>
                  <a:pt x="95312" y="46907"/>
                </a:lnTo>
                <a:lnTo>
                  <a:pt x="93877" y="48900"/>
                </a:lnTo>
                <a:lnTo>
                  <a:pt x="90347" y="51186"/>
                </a:lnTo>
                <a:lnTo>
                  <a:pt x="88670" y="51885"/>
                </a:lnTo>
                <a:lnTo>
                  <a:pt x="131142" y="51885"/>
                </a:lnTo>
                <a:lnTo>
                  <a:pt x="131038" y="51428"/>
                </a:lnTo>
                <a:lnTo>
                  <a:pt x="130355" y="49447"/>
                </a:lnTo>
                <a:lnTo>
                  <a:pt x="112280" y="49447"/>
                </a:lnTo>
                <a:lnTo>
                  <a:pt x="106857" y="48265"/>
                </a:lnTo>
                <a:lnTo>
                  <a:pt x="101650" y="46602"/>
                </a:lnTo>
                <a:lnTo>
                  <a:pt x="102056" y="45192"/>
                </a:lnTo>
                <a:lnTo>
                  <a:pt x="102526" y="43808"/>
                </a:lnTo>
                <a:lnTo>
                  <a:pt x="102457" y="33528"/>
                </a:lnTo>
                <a:lnTo>
                  <a:pt x="101599" y="32670"/>
                </a:lnTo>
                <a:close/>
              </a:path>
              <a:path w="138429" h="133984">
                <a:moveTo>
                  <a:pt x="103921" y="11855"/>
                </a:moveTo>
                <a:lnTo>
                  <a:pt x="65874" y="11855"/>
                </a:lnTo>
                <a:lnTo>
                  <a:pt x="79762" y="13658"/>
                </a:lnTo>
                <a:lnTo>
                  <a:pt x="92300" y="18756"/>
                </a:lnTo>
                <a:lnTo>
                  <a:pt x="103052" y="26681"/>
                </a:lnTo>
                <a:lnTo>
                  <a:pt x="111591" y="36988"/>
                </a:lnTo>
                <a:lnTo>
                  <a:pt x="117446" y="49138"/>
                </a:lnTo>
                <a:lnTo>
                  <a:pt x="112280" y="49447"/>
                </a:lnTo>
                <a:lnTo>
                  <a:pt x="130355" y="49447"/>
                </a:lnTo>
                <a:lnTo>
                  <a:pt x="126558" y="38430"/>
                </a:lnTo>
                <a:lnTo>
                  <a:pt x="119652" y="26784"/>
                </a:lnTo>
                <a:lnTo>
                  <a:pt x="110626" y="16803"/>
                </a:lnTo>
                <a:lnTo>
                  <a:pt x="103921" y="11855"/>
                </a:lnTo>
                <a:close/>
              </a:path>
              <a:path w="138429" h="133984">
                <a:moveTo>
                  <a:pt x="95452" y="26523"/>
                </a:moveTo>
                <a:lnTo>
                  <a:pt x="81584" y="26523"/>
                </a:lnTo>
                <a:lnTo>
                  <a:pt x="77202" y="29190"/>
                </a:lnTo>
                <a:lnTo>
                  <a:pt x="74332" y="33038"/>
                </a:lnTo>
                <a:lnTo>
                  <a:pt x="83114" y="33038"/>
                </a:lnTo>
                <a:lnTo>
                  <a:pt x="83755" y="32670"/>
                </a:lnTo>
                <a:lnTo>
                  <a:pt x="101599" y="32670"/>
                </a:lnTo>
                <a:lnTo>
                  <a:pt x="95452" y="2652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66">
            <a:extLst>
              <a:ext uri="{FF2B5EF4-FFF2-40B4-BE49-F238E27FC236}">
                <a16:creationId xmlns:a16="http://schemas.microsoft.com/office/drawing/2014/main" xmlns="" id="{FA68421F-708C-45C3-89C9-0F0C673DA51A}"/>
              </a:ext>
            </a:extLst>
          </p:cNvPr>
          <p:cNvSpPr/>
          <p:nvPr/>
        </p:nvSpPr>
        <p:spPr>
          <a:xfrm>
            <a:off x="902881" y="5903918"/>
            <a:ext cx="250789" cy="250688"/>
          </a:xfrm>
          <a:custGeom>
            <a:avLst/>
            <a:gdLst/>
            <a:ahLst/>
            <a:cxnLst/>
            <a:rect l="l" t="t" r="r" b="b"/>
            <a:pathLst>
              <a:path w="133984" h="127634">
                <a:moveTo>
                  <a:pt x="18307" y="61188"/>
                </a:moveTo>
                <a:lnTo>
                  <a:pt x="15074" y="61188"/>
                </a:lnTo>
                <a:lnTo>
                  <a:pt x="28359" y="102108"/>
                </a:lnTo>
                <a:lnTo>
                  <a:pt x="23317" y="103873"/>
                </a:lnTo>
                <a:lnTo>
                  <a:pt x="19659" y="108534"/>
                </a:lnTo>
                <a:lnTo>
                  <a:pt x="19659" y="121310"/>
                </a:lnTo>
                <a:lnTo>
                  <a:pt x="25438" y="127088"/>
                </a:lnTo>
                <a:lnTo>
                  <a:pt x="39598" y="127088"/>
                </a:lnTo>
                <a:lnTo>
                  <a:pt x="45250" y="121450"/>
                </a:lnTo>
                <a:lnTo>
                  <a:pt x="45415" y="114465"/>
                </a:lnTo>
                <a:lnTo>
                  <a:pt x="112077" y="114465"/>
                </a:lnTo>
                <a:lnTo>
                  <a:pt x="112077" y="111404"/>
                </a:lnTo>
                <a:lnTo>
                  <a:pt x="44907" y="111404"/>
                </a:lnTo>
                <a:lnTo>
                  <a:pt x="43611" y="105651"/>
                </a:lnTo>
                <a:lnTo>
                  <a:pt x="38964" y="101485"/>
                </a:lnTo>
                <a:lnTo>
                  <a:pt x="31369" y="101485"/>
                </a:lnTo>
                <a:lnTo>
                  <a:pt x="18307" y="61188"/>
                </a:lnTo>
                <a:close/>
              </a:path>
              <a:path w="133984" h="127634">
                <a:moveTo>
                  <a:pt x="112077" y="114465"/>
                </a:moveTo>
                <a:lnTo>
                  <a:pt x="86321" y="114465"/>
                </a:lnTo>
                <a:lnTo>
                  <a:pt x="86487" y="121450"/>
                </a:lnTo>
                <a:lnTo>
                  <a:pt x="92151" y="127088"/>
                </a:lnTo>
                <a:lnTo>
                  <a:pt x="106286" y="127088"/>
                </a:lnTo>
                <a:lnTo>
                  <a:pt x="112077" y="121310"/>
                </a:lnTo>
                <a:lnTo>
                  <a:pt x="112077" y="114465"/>
                </a:lnTo>
                <a:close/>
              </a:path>
              <a:path w="133984" h="127634">
                <a:moveTo>
                  <a:pt x="100203" y="101257"/>
                </a:moveTo>
                <a:lnTo>
                  <a:pt x="93027" y="101257"/>
                </a:lnTo>
                <a:lnTo>
                  <a:pt x="88125" y="105651"/>
                </a:lnTo>
                <a:lnTo>
                  <a:pt x="86829" y="111404"/>
                </a:lnTo>
                <a:lnTo>
                  <a:pt x="112077" y="111404"/>
                </a:lnTo>
                <a:lnTo>
                  <a:pt x="112077" y="109169"/>
                </a:lnTo>
                <a:lnTo>
                  <a:pt x="109143" y="104940"/>
                </a:lnTo>
                <a:lnTo>
                  <a:pt x="104978" y="102793"/>
                </a:lnTo>
                <a:lnTo>
                  <a:pt x="105287" y="101841"/>
                </a:lnTo>
                <a:lnTo>
                  <a:pt x="102069" y="101841"/>
                </a:lnTo>
                <a:lnTo>
                  <a:pt x="101117" y="101612"/>
                </a:lnTo>
                <a:lnTo>
                  <a:pt x="100203" y="101257"/>
                </a:lnTo>
                <a:close/>
              </a:path>
              <a:path w="133984" h="127634">
                <a:moveTo>
                  <a:pt x="82549" y="19900"/>
                </a:moveTo>
                <a:lnTo>
                  <a:pt x="77355" y="19900"/>
                </a:lnTo>
                <a:lnTo>
                  <a:pt x="109181" y="43053"/>
                </a:lnTo>
                <a:lnTo>
                  <a:pt x="108331" y="44780"/>
                </a:lnTo>
                <a:lnTo>
                  <a:pt x="107759" y="46659"/>
                </a:lnTo>
                <a:lnTo>
                  <a:pt x="107759" y="54000"/>
                </a:lnTo>
                <a:lnTo>
                  <a:pt x="110934" y="58508"/>
                </a:lnTo>
                <a:lnTo>
                  <a:pt x="115468" y="60502"/>
                </a:lnTo>
                <a:lnTo>
                  <a:pt x="102069" y="101841"/>
                </a:lnTo>
                <a:lnTo>
                  <a:pt x="105287" y="101841"/>
                </a:lnTo>
                <a:lnTo>
                  <a:pt x="118478" y="61188"/>
                </a:lnTo>
                <a:lnTo>
                  <a:pt x="128219" y="61188"/>
                </a:lnTo>
                <a:lnTo>
                  <a:pt x="133565" y="55841"/>
                </a:lnTo>
                <a:lnTo>
                  <a:pt x="133565" y="41579"/>
                </a:lnTo>
                <a:lnTo>
                  <a:pt x="132514" y="40525"/>
                </a:lnTo>
                <a:lnTo>
                  <a:pt x="110866" y="40513"/>
                </a:lnTo>
                <a:lnTo>
                  <a:pt x="82549" y="19900"/>
                </a:lnTo>
                <a:close/>
              </a:path>
              <a:path w="133984" h="127634">
                <a:moveTo>
                  <a:pt x="38709" y="101257"/>
                </a:moveTo>
                <a:lnTo>
                  <a:pt x="32143" y="101257"/>
                </a:lnTo>
                <a:lnTo>
                  <a:pt x="31788" y="101447"/>
                </a:lnTo>
                <a:lnTo>
                  <a:pt x="31369" y="101485"/>
                </a:lnTo>
                <a:lnTo>
                  <a:pt x="38964" y="101485"/>
                </a:lnTo>
                <a:lnTo>
                  <a:pt x="38709" y="101257"/>
                </a:lnTo>
                <a:close/>
              </a:path>
              <a:path w="133984" h="127634">
                <a:moveTo>
                  <a:pt x="16865" y="35788"/>
                </a:moveTo>
                <a:lnTo>
                  <a:pt x="5765" y="35788"/>
                </a:lnTo>
                <a:lnTo>
                  <a:pt x="0" y="41579"/>
                </a:lnTo>
                <a:lnTo>
                  <a:pt x="0" y="55841"/>
                </a:lnTo>
                <a:lnTo>
                  <a:pt x="5765" y="61620"/>
                </a:lnTo>
                <a:lnTo>
                  <a:pt x="13665" y="61620"/>
                </a:lnTo>
                <a:lnTo>
                  <a:pt x="14351" y="61315"/>
                </a:lnTo>
                <a:lnTo>
                  <a:pt x="15074" y="61188"/>
                </a:lnTo>
                <a:lnTo>
                  <a:pt x="18307" y="61188"/>
                </a:lnTo>
                <a:lnTo>
                  <a:pt x="18084" y="60502"/>
                </a:lnTo>
                <a:lnTo>
                  <a:pt x="22618" y="58508"/>
                </a:lnTo>
                <a:lnTo>
                  <a:pt x="25806" y="54000"/>
                </a:lnTo>
                <a:lnTo>
                  <a:pt x="25806" y="46659"/>
                </a:lnTo>
                <a:lnTo>
                  <a:pt x="25222" y="44780"/>
                </a:lnTo>
                <a:lnTo>
                  <a:pt x="24371" y="43053"/>
                </a:lnTo>
                <a:lnTo>
                  <a:pt x="27862" y="40513"/>
                </a:lnTo>
                <a:lnTo>
                  <a:pt x="22656" y="40513"/>
                </a:lnTo>
                <a:lnTo>
                  <a:pt x="20281" y="37680"/>
                </a:lnTo>
                <a:lnTo>
                  <a:pt x="16865" y="35788"/>
                </a:lnTo>
                <a:close/>
              </a:path>
              <a:path w="133984" h="127634">
                <a:moveTo>
                  <a:pt x="128219" y="61188"/>
                </a:moveTo>
                <a:lnTo>
                  <a:pt x="118478" y="61188"/>
                </a:lnTo>
                <a:lnTo>
                  <a:pt x="119214" y="61315"/>
                </a:lnTo>
                <a:lnTo>
                  <a:pt x="119888" y="61620"/>
                </a:lnTo>
                <a:lnTo>
                  <a:pt x="127787" y="61620"/>
                </a:lnTo>
                <a:lnTo>
                  <a:pt x="128219" y="61188"/>
                </a:lnTo>
                <a:close/>
              </a:path>
              <a:path w="133984" h="127634">
                <a:moveTo>
                  <a:pt x="127787" y="35788"/>
                </a:moveTo>
                <a:lnTo>
                  <a:pt x="116687" y="35788"/>
                </a:lnTo>
                <a:lnTo>
                  <a:pt x="113258" y="37693"/>
                </a:lnTo>
                <a:lnTo>
                  <a:pt x="110883" y="40525"/>
                </a:lnTo>
                <a:lnTo>
                  <a:pt x="132514" y="40525"/>
                </a:lnTo>
                <a:lnTo>
                  <a:pt x="127787" y="35788"/>
                </a:lnTo>
                <a:close/>
              </a:path>
              <a:path w="133984" h="127634">
                <a:moveTo>
                  <a:pt x="73914" y="0"/>
                </a:moveTo>
                <a:lnTo>
                  <a:pt x="59651" y="0"/>
                </a:lnTo>
                <a:lnTo>
                  <a:pt x="53873" y="5778"/>
                </a:lnTo>
                <a:lnTo>
                  <a:pt x="53873" y="14427"/>
                </a:lnTo>
                <a:lnTo>
                  <a:pt x="54254" y="15836"/>
                </a:lnTo>
                <a:lnTo>
                  <a:pt x="54737" y="17183"/>
                </a:lnTo>
                <a:lnTo>
                  <a:pt x="22656" y="40513"/>
                </a:lnTo>
                <a:lnTo>
                  <a:pt x="27862" y="40513"/>
                </a:lnTo>
                <a:lnTo>
                  <a:pt x="56197" y="19900"/>
                </a:lnTo>
                <a:lnTo>
                  <a:pt x="82549" y="19900"/>
                </a:lnTo>
                <a:lnTo>
                  <a:pt x="78816" y="17183"/>
                </a:lnTo>
                <a:lnTo>
                  <a:pt x="79298" y="15836"/>
                </a:lnTo>
                <a:lnTo>
                  <a:pt x="79679" y="14427"/>
                </a:lnTo>
                <a:lnTo>
                  <a:pt x="79679" y="5778"/>
                </a:lnTo>
                <a:lnTo>
                  <a:pt x="73914" y="0"/>
                </a:lnTo>
                <a:close/>
              </a:path>
              <a:path w="133984" h="127634">
                <a:moveTo>
                  <a:pt x="77355" y="19900"/>
                </a:moveTo>
                <a:lnTo>
                  <a:pt x="56197" y="19900"/>
                </a:lnTo>
                <a:lnTo>
                  <a:pt x="58521" y="23393"/>
                </a:lnTo>
                <a:lnTo>
                  <a:pt x="62280" y="25844"/>
                </a:lnTo>
                <a:lnTo>
                  <a:pt x="71272" y="25844"/>
                </a:lnTo>
                <a:lnTo>
                  <a:pt x="75031" y="23393"/>
                </a:lnTo>
                <a:lnTo>
                  <a:pt x="77355" y="199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7">
            <a:extLst>
              <a:ext uri="{FF2B5EF4-FFF2-40B4-BE49-F238E27FC236}">
                <a16:creationId xmlns:a16="http://schemas.microsoft.com/office/drawing/2014/main" xmlns="" id="{AFA243DC-D745-4DF3-AC94-CF00D70F1376}"/>
              </a:ext>
            </a:extLst>
          </p:cNvPr>
          <p:cNvSpPr/>
          <p:nvPr/>
        </p:nvSpPr>
        <p:spPr>
          <a:xfrm>
            <a:off x="1005501" y="6003068"/>
            <a:ext cx="55863" cy="77817"/>
          </a:xfrm>
          <a:custGeom>
            <a:avLst/>
            <a:gdLst/>
            <a:ahLst/>
            <a:cxnLst/>
            <a:rect l="l" t="t" r="r" b="b"/>
            <a:pathLst>
              <a:path w="29844" h="50165">
                <a:moveTo>
                  <a:pt x="22186" y="0"/>
                </a:moveTo>
                <a:lnTo>
                  <a:pt x="21653" y="165"/>
                </a:lnTo>
                <a:lnTo>
                  <a:pt x="21361" y="609"/>
                </a:lnTo>
                <a:lnTo>
                  <a:pt x="0" y="30086"/>
                </a:lnTo>
                <a:lnTo>
                  <a:pt x="114" y="30797"/>
                </a:lnTo>
                <a:lnTo>
                  <a:pt x="825" y="31292"/>
                </a:lnTo>
                <a:lnTo>
                  <a:pt x="12242" y="31381"/>
                </a:lnTo>
                <a:lnTo>
                  <a:pt x="6832" y="49263"/>
                </a:lnTo>
                <a:lnTo>
                  <a:pt x="7162" y="49898"/>
                </a:lnTo>
                <a:lnTo>
                  <a:pt x="7759" y="50088"/>
                </a:lnTo>
                <a:lnTo>
                  <a:pt x="8559" y="50063"/>
                </a:lnTo>
                <a:lnTo>
                  <a:pt x="8839" y="49898"/>
                </a:lnTo>
                <a:lnTo>
                  <a:pt x="29806" y="20154"/>
                </a:lnTo>
                <a:lnTo>
                  <a:pt x="29692" y="19443"/>
                </a:lnTo>
                <a:lnTo>
                  <a:pt x="28981" y="18948"/>
                </a:lnTo>
                <a:lnTo>
                  <a:pt x="28524" y="18872"/>
                </a:lnTo>
                <a:lnTo>
                  <a:pt x="17614" y="18872"/>
                </a:lnTo>
                <a:lnTo>
                  <a:pt x="23571" y="1041"/>
                </a:lnTo>
                <a:lnTo>
                  <a:pt x="23266" y="393"/>
                </a:lnTo>
                <a:lnTo>
                  <a:pt x="22694" y="165"/>
                </a:lnTo>
                <a:lnTo>
                  <a:pt x="2218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A40FDFF6-16B3-4F75-9843-8F954BD81E50}"/>
              </a:ext>
            </a:extLst>
          </p:cNvPr>
          <p:cNvGrpSpPr/>
          <p:nvPr/>
        </p:nvGrpSpPr>
        <p:grpSpPr>
          <a:xfrm>
            <a:off x="8842046" y="4110300"/>
            <a:ext cx="455337" cy="362407"/>
            <a:chOff x="4540825" y="5365383"/>
            <a:chExt cx="551882" cy="428132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10209F45-1163-427A-A1F8-6C77AF3BFA48}"/>
                </a:ext>
              </a:extLst>
            </p:cNvPr>
            <p:cNvGrpSpPr/>
            <p:nvPr/>
          </p:nvGrpSpPr>
          <p:grpSpPr>
            <a:xfrm>
              <a:off x="4540825" y="5365383"/>
              <a:ext cx="551882" cy="428132"/>
              <a:chOff x="5437804" y="5233666"/>
              <a:chExt cx="551882" cy="428132"/>
            </a:xfrm>
            <a:solidFill>
              <a:srgbClr val="2868A4"/>
            </a:solidFill>
          </p:grpSpPr>
          <p:sp>
            <p:nvSpPr>
              <p:cNvPr id="70" name="object 77">
                <a:extLst>
                  <a:ext uri="{FF2B5EF4-FFF2-40B4-BE49-F238E27FC236}">
                    <a16:creationId xmlns:a16="http://schemas.microsoft.com/office/drawing/2014/main" xmlns="" id="{A4D027C9-B0FA-4640-997C-3E53EF45D355}"/>
                  </a:ext>
                </a:extLst>
              </p:cNvPr>
              <p:cNvSpPr/>
              <p:nvPr/>
            </p:nvSpPr>
            <p:spPr>
              <a:xfrm>
                <a:off x="5438766" y="5233666"/>
                <a:ext cx="550920" cy="427590"/>
              </a:xfrm>
              <a:custGeom>
                <a:avLst/>
                <a:gdLst/>
                <a:ahLst/>
                <a:cxnLst/>
                <a:rect l="l" t="t" r="r" b="b"/>
                <a:pathLst>
                  <a:path w="245110" h="220979">
                    <a:moveTo>
                      <a:pt x="124307" y="0"/>
                    </a:moveTo>
                    <a:lnTo>
                      <a:pt x="120751" y="0"/>
                    </a:lnTo>
                    <a:lnTo>
                      <a:pt x="117652" y="1574"/>
                    </a:lnTo>
                    <a:lnTo>
                      <a:pt x="9448" y="61264"/>
                    </a:lnTo>
                    <a:lnTo>
                      <a:pt x="3708" y="64185"/>
                    </a:lnTo>
                    <a:lnTo>
                      <a:pt x="0" y="70624"/>
                    </a:lnTo>
                    <a:lnTo>
                      <a:pt x="0" y="201502"/>
                    </a:lnTo>
                    <a:lnTo>
                      <a:pt x="4948" y="214924"/>
                    </a:lnTo>
                    <a:lnTo>
                      <a:pt x="16878" y="220484"/>
                    </a:lnTo>
                    <a:lnTo>
                      <a:pt x="245059" y="220484"/>
                    </a:lnTo>
                    <a:lnTo>
                      <a:pt x="245059" y="70624"/>
                    </a:lnTo>
                    <a:lnTo>
                      <a:pt x="241363" y="64185"/>
                    </a:lnTo>
                    <a:lnTo>
                      <a:pt x="235610" y="61264"/>
                    </a:lnTo>
                    <a:lnTo>
                      <a:pt x="127419" y="1574"/>
                    </a:lnTo>
                    <a:lnTo>
                      <a:pt x="124307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78">
                <a:extLst>
                  <a:ext uri="{FF2B5EF4-FFF2-40B4-BE49-F238E27FC236}">
                    <a16:creationId xmlns:a16="http://schemas.microsoft.com/office/drawing/2014/main" xmlns="" id="{8DDDA197-D22B-4E68-8909-C984B225B8AC}"/>
                  </a:ext>
                </a:extLst>
              </p:cNvPr>
              <p:cNvSpPr/>
              <p:nvPr/>
            </p:nvSpPr>
            <p:spPr>
              <a:xfrm>
                <a:off x="5437804" y="5387794"/>
                <a:ext cx="534983" cy="274004"/>
              </a:xfrm>
              <a:custGeom>
                <a:avLst/>
                <a:gdLst/>
                <a:ahLst/>
                <a:cxnLst/>
                <a:rect l="l" t="t" r="r" b="b"/>
                <a:pathLst>
                  <a:path w="245110" h="141604">
                    <a:moveTo>
                      <a:pt x="0" y="0"/>
                    </a:moveTo>
                    <a:lnTo>
                      <a:pt x="0" y="141033"/>
                    </a:lnTo>
                    <a:lnTo>
                      <a:pt x="245059" y="141033"/>
                    </a:lnTo>
                    <a:lnTo>
                      <a:pt x="245059" y="13994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9D7FA372-8261-425C-8168-7A6DC2943926}"/>
                </a:ext>
              </a:extLst>
            </p:cNvPr>
            <p:cNvGrpSpPr/>
            <p:nvPr/>
          </p:nvGrpSpPr>
          <p:grpSpPr>
            <a:xfrm>
              <a:off x="4658990" y="5467529"/>
              <a:ext cx="329792" cy="271961"/>
              <a:chOff x="5053620" y="5669469"/>
              <a:chExt cx="329792" cy="271961"/>
            </a:xfrm>
            <a:solidFill>
              <a:schemeClr val="bg1"/>
            </a:solidFill>
          </p:grpSpPr>
          <p:sp>
            <p:nvSpPr>
              <p:cNvPr id="63" name="object 81">
                <a:extLst>
                  <a:ext uri="{FF2B5EF4-FFF2-40B4-BE49-F238E27FC236}">
                    <a16:creationId xmlns:a16="http://schemas.microsoft.com/office/drawing/2014/main" xmlns="" id="{76CE7B60-23BC-43D0-BA5D-F14F9DD84326}"/>
                  </a:ext>
                </a:extLst>
              </p:cNvPr>
              <p:cNvSpPr/>
              <p:nvPr/>
            </p:nvSpPr>
            <p:spPr>
              <a:xfrm>
                <a:off x="5263523" y="5861275"/>
                <a:ext cx="119889" cy="79866"/>
              </a:xfrm>
              <a:custGeom>
                <a:avLst/>
                <a:gdLst/>
                <a:ahLst/>
                <a:cxnLst/>
                <a:rect l="l" t="t" r="r" b="b"/>
                <a:pathLst>
                  <a:path w="53339" h="41275">
                    <a:moveTo>
                      <a:pt x="4495" y="0"/>
                    </a:moveTo>
                    <a:lnTo>
                      <a:pt x="1308" y="0"/>
                    </a:lnTo>
                    <a:lnTo>
                      <a:pt x="0" y="1295"/>
                    </a:lnTo>
                    <a:lnTo>
                      <a:pt x="12" y="7073"/>
                    </a:lnTo>
                    <a:lnTo>
                      <a:pt x="23177" y="14795"/>
                    </a:lnTo>
                    <a:lnTo>
                      <a:pt x="23241" y="40817"/>
                    </a:lnTo>
                    <a:lnTo>
                      <a:pt x="29083" y="40817"/>
                    </a:lnTo>
                    <a:lnTo>
                      <a:pt x="28968" y="16725"/>
                    </a:lnTo>
                    <a:lnTo>
                      <a:pt x="40005" y="16725"/>
                    </a:lnTo>
                    <a:lnTo>
                      <a:pt x="37846" y="14600"/>
                    </a:lnTo>
                    <a:lnTo>
                      <a:pt x="5803" y="2895"/>
                    </a:lnTo>
                    <a:lnTo>
                      <a:pt x="5791" y="1295"/>
                    </a:lnTo>
                    <a:lnTo>
                      <a:pt x="4495" y="0"/>
                    </a:lnTo>
                    <a:close/>
                  </a:path>
                  <a:path w="53339" h="41275">
                    <a:moveTo>
                      <a:pt x="47506" y="24599"/>
                    </a:moveTo>
                    <a:lnTo>
                      <a:pt x="40551" y="24599"/>
                    </a:lnTo>
                    <a:lnTo>
                      <a:pt x="43522" y="28117"/>
                    </a:lnTo>
                    <a:lnTo>
                      <a:pt x="45554" y="32410"/>
                    </a:lnTo>
                    <a:lnTo>
                      <a:pt x="46964" y="40817"/>
                    </a:lnTo>
                    <a:lnTo>
                      <a:pt x="52895" y="40817"/>
                    </a:lnTo>
                    <a:lnTo>
                      <a:pt x="52057" y="36182"/>
                    </a:lnTo>
                    <a:lnTo>
                      <a:pt x="47506" y="24599"/>
                    </a:lnTo>
                    <a:close/>
                  </a:path>
                  <a:path w="53339" h="41275">
                    <a:moveTo>
                      <a:pt x="40005" y="16725"/>
                    </a:moveTo>
                    <a:lnTo>
                      <a:pt x="28968" y="16725"/>
                    </a:lnTo>
                    <a:lnTo>
                      <a:pt x="31038" y="17424"/>
                    </a:lnTo>
                    <a:lnTo>
                      <a:pt x="32969" y="18389"/>
                    </a:lnTo>
                    <a:lnTo>
                      <a:pt x="34759" y="19532"/>
                    </a:lnTo>
                    <a:lnTo>
                      <a:pt x="34759" y="38430"/>
                    </a:lnTo>
                    <a:lnTo>
                      <a:pt x="36042" y="39725"/>
                    </a:lnTo>
                    <a:lnTo>
                      <a:pt x="39243" y="39725"/>
                    </a:lnTo>
                    <a:lnTo>
                      <a:pt x="40538" y="38430"/>
                    </a:lnTo>
                    <a:lnTo>
                      <a:pt x="40551" y="24599"/>
                    </a:lnTo>
                    <a:lnTo>
                      <a:pt x="47506" y="24599"/>
                    </a:lnTo>
                    <a:lnTo>
                      <a:pt x="47193" y="23802"/>
                    </a:lnTo>
                    <a:lnTo>
                      <a:pt x="40005" y="16725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82">
                <a:extLst>
                  <a:ext uri="{FF2B5EF4-FFF2-40B4-BE49-F238E27FC236}">
                    <a16:creationId xmlns:a16="http://schemas.microsoft.com/office/drawing/2014/main" xmlns="" id="{580AB67F-8063-4C5D-88B5-F7A66D2CB90D}"/>
                  </a:ext>
                </a:extLst>
              </p:cNvPr>
              <p:cNvSpPr/>
              <p:nvPr/>
            </p:nvSpPr>
            <p:spPr>
              <a:xfrm>
                <a:off x="5053620" y="5861271"/>
                <a:ext cx="119889" cy="79866"/>
              </a:xfrm>
              <a:custGeom>
                <a:avLst/>
                <a:gdLst/>
                <a:ahLst/>
                <a:cxnLst/>
                <a:rect l="l" t="t" r="r" b="b"/>
                <a:pathLst>
                  <a:path w="53339" h="41275">
                    <a:moveTo>
                      <a:pt x="51587" y="0"/>
                    </a:moveTo>
                    <a:lnTo>
                      <a:pt x="48387" y="0"/>
                    </a:lnTo>
                    <a:lnTo>
                      <a:pt x="47078" y="1308"/>
                    </a:lnTo>
                    <a:lnTo>
                      <a:pt x="47078" y="2908"/>
                    </a:lnTo>
                    <a:lnTo>
                      <a:pt x="22186" y="11201"/>
                    </a:lnTo>
                    <a:lnTo>
                      <a:pt x="10719" y="17937"/>
                    </a:lnTo>
                    <a:lnTo>
                      <a:pt x="3088" y="28602"/>
                    </a:lnTo>
                    <a:lnTo>
                      <a:pt x="0" y="40830"/>
                    </a:lnTo>
                    <a:lnTo>
                      <a:pt x="5930" y="40830"/>
                    </a:lnTo>
                    <a:lnTo>
                      <a:pt x="7340" y="32410"/>
                    </a:lnTo>
                    <a:lnTo>
                      <a:pt x="9372" y="28105"/>
                    </a:lnTo>
                    <a:lnTo>
                      <a:pt x="12344" y="24599"/>
                    </a:lnTo>
                    <a:lnTo>
                      <a:pt x="18128" y="24599"/>
                    </a:lnTo>
                    <a:lnTo>
                      <a:pt x="18135" y="19545"/>
                    </a:lnTo>
                    <a:lnTo>
                      <a:pt x="19926" y="18389"/>
                    </a:lnTo>
                    <a:lnTo>
                      <a:pt x="21856" y="17437"/>
                    </a:lnTo>
                    <a:lnTo>
                      <a:pt x="23926" y="16725"/>
                    </a:lnTo>
                    <a:lnTo>
                      <a:pt x="29716" y="16725"/>
                    </a:lnTo>
                    <a:lnTo>
                      <a:pt x="29718" y="14795"/>
                    </a:lnTo>
                    <a:lnTo>
                      <a:pt x="52882" y="7073"/>
                    </a:lnTo>
                    <a:lnTo>
                      <a:pt x="52870" y="1308"/>
                    </a:lnTo>
                    <a:lnTo>
                      <a:pt x="51587" y="0"/>
                    </a:lnTo>
                    <a:close/>
                  </a:path>
                  <a:path w="53339" h="41275">
                    <a:moveTo>
                      <a:pt x="29716" y="16725"/>
                    </a:moveTo>
                    <a:lnTo>
                      <a:pt x="23926" y="16725"/>
                    </a:lnTo>
                    <a:lnTo>
                      <a:pt x="23825" y="40830"/>
                    </a:lnTo>
                    <a:lnTo>
                      <a:pt x="29654" y="40830"/>
                    </a:lnTo>
                    <a:lnTo>
                      <a:pt x="29692" y="39992"/>
                    </a:lnTo>
                    <a:lnTo>
                      <a:pt x="29716" y="16725"/>
                    </a:lnTo>
                    <a:close/>
                  </a:path>
                  <a:path w="53339" h="41275">
                    <a:moveTo>
                      <a:pt x="18128" y="24599"/>
                    </a:moveTo>
                    <a:lnTo>
                      <a:pt x="12344" y="24599"/>
                    </a:lnTo>
                    <a:lnTo>
                      <a:pt x="12319" y="38430"/>
                    </a:lnTo>
                    <a:lnTo>
                      <a:pt x="13627" y="39725"/>
                    </a:lnTo>
                    <a:lnTo>
                      <a:pt x="16827" y="39725"/>
                    </a:lnTo>
                    <a:lnTo>
                      <a:pt x="18110" y="38430"/>
                    </a:lnTo>
                    <a:lnTo>
                      <a:pt x="18128" y="24599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83">
                <a:extLst>
                  <a:ext uri="{FF2B5EF4-FFF2-40B4-BE49-F238E27FC236}">
                    <a16:creationId xmlns:a16="http://schemas.microsoft.com/office/drawing/2014/main" xmlns="" id="{34E41597-0E77-4A69-ACA7-ED79A2F3ED65}"/>
                  </a:ext>
                </a:extLst>
              </p:cNvPr>
              <p:cNvSpPr/>
              <p:nvPr/>
            </p:nvSpPr>
            <p:spPr>
              <a:xfrm>
                <a:off x="5107397" y="5669469"/>
                <a:ext cx="221224" cy="196594"/>
              </a:xfrm>
              <a:custGeom>
                <a:avLst/>
                <a:gdLst/>
                <a:ahLst/>
                <a:cxnLst/>
                <a:rect l="l" t="t" r="r" b="b"/>
                <a:pathLst>
                  <a:path w="98425" h="101600">
                    <a:moveTo>
                      <a:pt x="52024" y="0"/>
                    </a:moveTo>
                    <a:lnTo>
                      <a:pt x="16178" y="19673"/>
                    </a:lnTo>
                    <a:lnTo>
                      <a:pt x="11582" y="37818"/>
                    </a:lnTo>
                    <a:lnTo>
                      <a:pt x="4978" y="39164"/>
                    </a:lnTo>
                    <a:lnTo>
                      <a:pt x="0" y="45019"/>
                    </a:lnTo>
                    <a:lnTo>
                      <a:pt x="0" y="59052"/>
                    </a:lnTo>
                    <a:lnTo>
                      <a:pt x="5054" y="64907"/>
                    </a:lnTo>
                    <a:lnTo>
                      <a:pt x="11722" y="66202"/>
                    </a:lnTo>
                    <a:lnTo>
                      <a:pt x="12420" y="73568"/>
                    </a:lnTo>
                    <a:lnTo>
                      <a:pt x="15620" y="80388"/>
                    </a:lnTo>
                    <a:lnTo>
                      <a:pt x="34924" y="99718"/>
                    </a:lnTo>
                    <a:lnTo>
                      <a:pt x="38569" y="101216"/>
                    </a:lnTo>
                    <a:lnTo>
                      <a:pt x="59867" y="101216"/>
                    </a:lnTo>
                    <a:lnTo>
                      <a:pt x="63499" y="99718"/>
                    </a:lnTo>
                    <a:lnTo>
                      <a:pt x="67777" y="95438"/>
                    </a:lnTo>
                    <a:lnTo>
                      <a:pt x="40106" y="95438"/>
                    </a:lnTo>
                    <a:lnTo>
                      <a:pt x="37922" y="94523"/>
                    </a:lnTo>
                    <a:lnTo>
                      <a:pt x="20078" y="76667"/>
                    </a:lnTo>
                    <a:lnTo>
                      <a:pt x="17373" y="70127"/>
                    </a:lnTo>
                    <a:lnTo>
                      <a:pt x="17373" y="60157"/>
                    </a:lnTo>
                    <a:lnTo>
                      <a:pt x="11582" y="60157"/>
                    </a:lnTo>
                    <a:lnTo>
                      <a:pt x="8216" y="58963"/>
                    </a:lnTo>
                    <a:lnTo>
                      <a:pt x="5791" y="55776"/>
                    </a:lnTo>
                    <a:lnTo>
                      <a:pt x="5791" y="48232"/>
                    </a:lnTo>
                    <a:lnTo>
                      <a:pt x="8216" y="45057"/>
                    </a:lnTo>
                    <a:lnTo>
                      <a:pt x="11582" y="43850"/>
                    </a:lnTo>
                    <a:lnTo>
                      <a:pt x="17373" y="43850"/>
                    </a:lnTo>
                    <a:lnTo>
                      <a:pt x="17373" y="37526"/>
                    </a:lnTo>
                    <a:lnTo>
                      <a:pt x="20142" y="24553"/>
                    </a:lnTo>
                    <a:lnTo>
                      <a:pt x="27634" y="14145"/>
                    </a:lnTo>
                    <a:lnTo>
                      <a:pt x="34743" y="14145"/>
                    </a:lnTo>
                    <a:lnTo>
                      <a:pt x="34747" y="9205"/>
                    </a:lnTo>
                    <a:lnTo>
                      <a:pt x="36575" y="8252"/>
                    </a:lnTo>
                    <a:lnTo>
                      <a:pt x="38506" y="7490"/>
                    </a:lnTo>
                    <a:lnTo>
                      <a:pt x="40538" y="6919"/>
                    </a:lnTo>
                    <a:lnTo>
                      <a:pt x="46316" y="6919"/>
                    </a:lnTo>
                    <a:lnTo>
                      <a:pt x="46316" y="5826"/>
                    </a:lnTo>
                    <a:lnTo>
                      <a:pt x="48234" y="5687"/>
                    </a:lnTo>
                    <a:lnTo>
                      <a:pt x="68371" y="5687"/>
                    </a:lnTo>
                    <a:lnTo>
                      <a:pt x="65670" y="3686"/>
                    </a:lnTo>
                    <a:lnTo>
                      <a:pt x="52024" y="0"/>
                    </a:lnTo>
                    <a:close/>
                  </a:path>
                  <a:path w="98425" h="101600">
                    <a:moveTo>
                      <a:pt x="77441" y="12989"/>
                    </a:moveTo>
                    <a:lnTo>
                      <a:pt x="69481" y="12989"/>
                    </a:lnTo>
                    <a:lnTo>
                      <a:pt x="77529" y="22955"/>
                    </a:lnTo>
                    <a:lnTo>
                      <a:pt x="81009" y="35648"/>
                    </a:lnTo>
                    <a:lnTo>
                      <a:pt x="81064" y="70127"/>
                    </a:lnTo>
                    <a:lnTo>
                      <a:pt x="78346" y="76667"/>
                    </a:lnTo>
                    <a:lnTo>
                      <a:pt x="60490" y="94523"/>
                    </a:lnTo>
                    <a:lnTo>
                      <a:pt x="58331" y="95438"/>
                    </a:lnTo>
                    <a:lnTo>
                      <a:pt x="67777" y="95438"/>
                    </a:lnTo>
                    <a:lnTo>
                      <a:pt x="82816" y="80388"/>
                    </a:lnTo>
                    <a:lnTo>
                      <a:pt x="86017" y="73568"/>
                    </a:lnTo>
                    <a:lnTo>
                      <a:pt x="86702" y="66202"/>
                    </a:lnTo>
                    <a:lnTo>
                      <a:pt x="93370" y="64907"/>
                    </a:lnTo>
                    <a:lnTo>
                      <a:pt x="97481" y="60157"/>
                    </a:lnTo>
                    <a:lnTo>
                      <a:pt x="86855" y="60157"/>
                    </a:lnTo>
                    <a:lnTo>
                      <a:pt x="86855" y="43850"/>
                    </a:lnTo>
                    <a:lnTo>
                      <a:pt x="97441" y="43850"/>
                    </a:lnTo>
                    <a:lnTo>
                      <a:pt x="93446" y="39164"/>
                    </a:lnTo>
                    <a:lnTo>
                      <a:pt x="86855" y="37818"/>
                    </a:lnTo>
                    <a:lnTo>
                      <a:pt x="86855" y="37526"/>
                    </a:lnTo>
                    <a:lnTo>
                      <a:pt x="84147" y="23509"/>
                    </a:lnTo>
                    <a:lnTo>
                      <a:pt x="77441" y="12989"/>
                    </a:lnTo>
                    <a:close/>
                  </a:path>
                  <a:path w="98425" h="101600">
                    <a:moveTo>
                      <a:pt x="17373" y="43850"/>
                    </a:moveTo>
                    <a:lnTo>
                      <a:pt x="11582" y="43850"/>
                    </a:lnTo>
                    <a:lnTo>
                      <a:pt x="11582" y="60157"/>
                    </a:lnTo>
                    <a:lnTo>
                      <a:pt x="17373" y="60157"/>
                    </a:lnTo>
                    <a:lnTo>
                      <a:pt x="17373" y="43850"/>
                    </a:lnTo>
                    <a:close/>
                  </a:path>
                  <a:path w="98425" h="101600">
                    <a:moveTo>
                      <a:pt x="97441" y="43850"/>
                    </a:moveTo>
                    <a:lnTo>
                      <a:pt x="86855" y="43850"/>
                    </a:lnTo>
                    <a:lnTo>
                      <a:pt x="90208" y="45057"/>
                    </a:lnTo>
                    <a:lnTo>
                      <a:pt x="92624" y="48232"/>
                    </a:lnTo>
                    <a:lnTo>
                      <a:pt x="92633" y="55776"/>
                    </a:lnTo>
                    <a:lnTo>
                      <a:pt x="90208" y="58963"/>
                    </a:lnTo>
                    <a:lnTo>
                      <a:pt x="86855" y="60157"/>
                    </a:lnTo>
                    <a:lnTo>
                      <a:pt x="97481" y="60157"/>
                    </a:lnTo>
                    <a:lnTo>
                      <a:pt x="98437" y="59052"/>
                    </a:lnTo>
                    <a:lnTo>
                      <a:pt x="98437" y="45019"/>
                    </a:lnTo>
                    <a:lnTo>
                      <a:pt x="97441" y="43850"/>
                    </a:lnTo>
                    <a:close/>
                  </a:path>
                  <a:path w="98425" h="101600">
                    <a:moveTo>
                      <a:pt x="34743" y="14145"/>
                    </a:moveTo>
                    <a:lnTo>
                      <a:pt x="27634" y="14145"/>
                    </a:lnTo>
                    <a:lnTo>
                      <a:pt x="28871" y="21752"/>
                    </a:lnTo>
                    <a:lnTo>
                      <a:pt x="28955" y="27747"/>
                    </a:lnTo>
                    <a:lnTo>
                      <a:pt x="30251" y="29029"/>
                    </a:lnTo>
                    <a:lnTo>
                      <a:pt x="33451" y="29029"/>
                    </a:lnTo>
                    <a:lnTo>
                      <a:pt x="34734" y="27747"/>
                    </a:lnTo>
                    <a:lnTo>
                      <a:pt x="34743" y="14145"/>
                    </a:lnTo>
                    <a:close/>
                  </a:path>
                  <a:path w="98425" h="101600">
                    <a:moveTo>
                      <a:pt x="70035" y="6919"/>
                    </a:moveTo>
                    <a:lnTo>
                      <a:pt x="57899" y="6919"/>
                    </a:lnTo>
                    <a:lnTo>
                      <a:pt x="59931" y="7490"/>
                    </a:lnTo>
                    <a:lnTo>
                      <a:pt x="61848" y="8252"/>
                    </a:lnTo>
                    <a:lnTo>
                      <a:pt x="63703" y="9205"/>
                    </a:lnTo>
                    <a:lnTo>
                      <a:pt x="63703" y="27747"/>
                    </a:lnTo>
                    <a:lnTo>
                      <a:pt x="64985" y="29029"/>
                    </a:lnTo>
                    <a:lnTo>
                      <a:pt x="68186" y="29029"/>
                    </a:lnTo>
                    <a:lnTo>
                      <a:pt x="69481" y="27747"/>
                    </a:lnTo>
                    <a:lnTo>
                      <a:pt x="69481" y="12989"/>
                    </a:lnTo>
                    <a:lnTo>
                      <a:pt x="77441" y="12989"/>
                    </a:lnTo>
                    <a:lnTo>
                      <a:pt x="76731" y="11876"/>
                    </a:lnTo>
                    <a:lnTo>
                      <a:pt x="70035" y="6919"/>
                    </a:lnTo>
                    <a:close/>
                  </a:path>
                  <a:path w="98425" h="101600">
                    <a:moveTo>
                      <a:pt x="46316" y="6919"/>
                    </a:moveTo>
                    <a:lnTo>
                      <a:pt x="40538" y="6919"/>
                    </a:lnTo>
                    <a:lnTo>
                      <a:pt x="40538" y="24940"/>
                    </a:lnTo>
                    <a:lnTo>
                      <a:pt x="44424" y="28852"/>
                    </a:lnTo>
                    <a:lnTo>
                      <a:pt x="54013" y="28852"/>
                    </a:lnTo>
                    <a:lnTo>
                      <a:pt x="57899" y="24940"/>
                    </a:lnTo>
                    <a:lnTo>
                      <a:pt x="57899" y="23048"/>
                    </a:lnTo>
                    <a:lnTo>
                      <a:pt x="47612" y="23048"/>
                    </a:lnTo>
                    <a:lnTo>
                      <a:pt x="46316" y="21752"/>
                    </a:lnTo>
                    <a:lnTo>
                      <a:pt x="46316" y="6919"/>
                    </a:lnTo>
                    <a:close/>
                  </a:path>
                  <a:path w="98425" h="101600">
                    <a:moveTo>
                      <a:pt x="68371" y="5687"/>
                    </a:moveTo>
                    <a:lnTo>
                      <a:pt x="48234" y="5687"/>
                    </a:lnTo>
                    <a:lnTo>
                      <a:pt x="52120" y="5826"/>
                    </a:lnTo>
                    <a:lnTo>
                      <a:pt x="52120" y="21752"/>
                    </a:lnTo>
                    <a:lnTo>
                      <a:pt x="50812" y="23048"/>
                    </a:lnTo>
                    <a:lnTo>
                      <a:pt x="57899" y="23048"/>
                    </a:lnTo>
                    <a:lnTo>
                      <a:pt x="57899" y="6919"/>
                    </a:lnTo>
                    <a:lnTo>
                      <a:pt x="70035" y="6919"/>
                    </a:lnTo>
                    <a:lnTo>
                      <a:pt x="68371" y="5687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84">
                <a:extLst>
                  <a:ext uri="{FF2B5EF4-FFF2-40B4-BE49-F238E27FC236}">
                    <a16:creationId xmlns:a16="http://schemas.microsoft.com/office/drawing/2014/main" xmlns="" id="{269BAE86-3072-4B5A-8643-A3B5370D8962}"/>
                  </a:ext>
                </a:extLst>
              </p:cNvPr>
              <p:cNvSpPr/>
              <p:nvPr/>
            </p:nvSpPr>
            <p:spPr>
              <a:xfrm>
                <a:off x="5159450" y="5742093"/>
                <a:ext cx="39963" cy="34404"/>
              </a:xfrm>
              <a:custGeom>
                <a:avLst/>
                <a:gdLst/>
                <a:ahLst/>
                <a:cxnLst/>
                <a:rect l="l" t="t" r="r" b="b"/>
                <a:pathLst>
                  <a:path w="17779" h="17779">
                    <a:moveTo>
                      <a:pt x="13474" y="0"/>
                    </a:moveTo>
                    <a:lnTo>
                      <a:pt x="3898" y="0"/>
                    </a:lnTo>
                    <a:lnTo>
                      <a:pt x="0" y="3898"/>
                    </a:lnTo>
                    <a:lnTo>
                      <a:pt x="0" y="13474"/>
                    </a:lnTo>
                    <a:lnTo>
                      <a:pt x="3898" y="17373"/>
                    </a:lnTo>
                    <a:lnTo>
                      <a:pt x="13474" y="17373"/>
                    </a:lnTo>
                    <a:lnTo>
                      <a:pt x="17373" y="13474"/>
                    </a:lnTo>
                    <a:lnTo>
                      <a:pt x="17373" y="11582"/>
                    </a:lnTo>
                    <a:lnTo>
                      <a:pt x="7086" y="11582"/>
                    </a:lnTo>
                    <a:lnTo>
                      <a:pt x="5791" y="10274"/>
                    </a:lnTo>
                    <a:lnTo>
                      <a:pt x="5791" y="7086"/>
                    </a:lnTo>
                    <a:lnTo>
                      <a:pt x="7086" y="5791"/>
                    </a:lnTo>
                    <a:lnTo>
                      <a:pt x="17373" y="5791"/>
                    </a:lnTo>
                    <a:lnTo>
                      <a:pt x="17373" y="3898"/>
                    </a:lnTo>
                    <a:lnTo>
                      <a:pt x="13474" y="0"/>
                    </a:lnTo>
                    <a:close/>
                  </a:path>
                  <a:path w="17779" h="17779">
                    <a:moveTo>
                      <a:pt x="17373" y="5791"/>
                    </a:moveTo>
                    <a:lnTo>
                      <a:pt x="10287" y="5791"/>
                    </a:lnTo>
                    <a:lnTo>
                      <a:pt x="11582" y="7086"/>
                    </a:lnTo>
                    <a:lnTo>
                      <a:pt x="11582" y="10274"/>
                    </a:lnTo>
                    <a:lnTo>
                      <a:pt x="10287" y="11582"/>
                    </a:lnTo>
                    <a:lnTo>
                      <a:pt x="17373" y="11582"/>
                    </a:lnTo>
                    <a:lnTo>
                      <a:pt x="17373" y="579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85">
                <a:extLst>
                  <a:ext uri="{FF2B5EF4-FFF2-40B4-BE49-F238E27FC236}">
                    <a16:creationId xmlns:a16="http://schemas.microsoft.com/office/drawing/2014/main" xmlns="" id="{62DAE38B-5435-4DBE-B99C-21090B4DD363}"/>
                  </a:ext>
                </a:extLst>
              </p:cNvPr>
              <p:cNvSpPr/>
              <p:nvPr/>
            </p:nvSpPr>
            <p:spPr>
              <a:xfrm>
                <a:off x="5237533" y="5742103"/>
                <a:ext cx="39963" cy="34404"/>
              </a:xfrm>
              <a:custGeom>
                <a:avLst/>
                <a:gdLst/>
                <a:ahLst/>
                <a:cxnLst/>
                <a:rect l="l" t="t" r="r" b="b"/>
                <a:pathLst>
                  <a:path w="17779" h="17779">
                    <a:moveTo>
                      <a:pt x="13474" y="0"/>
                    </a:moveTo>
                    <a:lnTo>
                      <a:pt x="3898" y="0"/>
                    </a:lnTo>
                    <a:lnTo>
                      <a:pt x="0" y="3898"/>
                    </a:lnTo>
                    <a:lnTo>
                      <a:pt x="0" y="13474"/>
                    </a:lnTo>
                    <a:lnTo>
                      <a:pt x="3898" y="17373"/>
                    </a:lnTo>
                    <a:lnTo>
                      <a:pt x="13474" y="17373"/>
                    </a:lnTo>
                    <a:lnTo>
                      <a:pt x="17373" y="13474"/>
                    </a:lnTo>
                    <a:lnTo>
                      <a:pt x="17373" y="11582"/>
                    </a:lnTo>
                    <a:lnTo>
                      <a:pt x="7086" y="11582"/>
                    </a:lnTo>
                    <a:lnTo>
                      <a:pt x="5791" y="10274"/>
                    </a:lnTo>
                    <a:lnTo>
                      <a:pt x="5791" y="7086"/>
                    </a:lnTo>
                    <a:lnTo>
                      <a:pt x="7086" y="5791"/>
                    </a:lnTo>
                    <a:lnTo>
                      <a:pt x="17373" y="5791"/>
                    </a:lnTo>
                    <a:lnTo>
                      <a:pt x="17373" y="3898"/>
                    </a:lnTo>
                    <a:lnTo>
                      <a:pt x="13474" y="0"/>
                    </a:lnTo>
                    <a:close/>
                  </a:path>
                  <a:path w="17779" h="17779">
                    <a:moveTo>
                      <a:pt x="17373" y="5791"/>
                    </a:moveTo>
                    <a:lnTo>
                      <a:pt x="10287" y="5791"/>
                    </a:lnTo>
                    <a:lnTo>
                      <a:pt x="11582" y="7086"/>
                    </a:lnTo>
                    <a:lnTo>
                      <a:pt x="11582" y="10274"/>
                    </a:lnTo>
                    <a:lnTo>
                      <a:pt x="10287" y="11582"/>
                    </a:lnTo>
                    <a:lnTo>
                      <a:pt x="17373" y="11582"/>
                    </a:lnTo>
                    <a:lnTo>
                      <a:pt x="17373" y="579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86">
                <a:extLst>
                  <a:ext uri="{FF2B5EF4-FFF2-40B4-BE49-F238E27FC236}">
                    <a16:creationId xmlns:a16="http://schemas.microsoft.com/office/drawing/2014/main" xmlns="" id="{00735CAA-0A64-42BF-8D85-53F41796804C}"/>
                  </a:ext>
                </a:extLst>
              </p:cNvPr>
              <p:cNvSpPr/>
              <p:nvPr/>
            </p:nvSpPr>
            <p:spPr>
              <a:xfrm>
                <a:off x="5133418" y="5904569"/>
                <a:ext cx="169843" cy="36861"/>
              </a:xfrm>
              <a:custGeom>
                <a:avLst/>
                <a:gdLst/>
                <a:ahLst/>
                <a:cxnLst/>
                <a:rect l="l" t="t" r="r" b="b"/>
                <a:pathLst>
                  <a:path w="75564" h="19050">
                    <a:moveTo>
                      <a:pt x="68783" y="0"/>
                    </a:moveTo>
                    <a:lnTo>
                      <a:pt x="6489" y="0"/>
                    </a:lnTo>
                    <a:lnTo>
                      <a:pt x="0" y="6502"/>
                    </a:lnTo>
                    <a:lnTo>
                      <a:pt x="0" y="18465"/>
                    </a:lnTo>
                    <a:lnTo>
                      <a:pt x="5791" y="18465"/>
                    </a:lnTo>
                    <a:lnTo>
                      <a:pt x="5791" y="9690"/>
                    </a:lnTo>
                    <a:lnTo>
                      <a:pt x="9690" y="5791"/>
                    </a:lnTo>
                    <a:lnTo>
                      <a:pt x="74563" y="5791"/>
                    </a:lnTo>
                    <a:lnTo>
                      <a:pt x="68783" y="0"/>
                    </a:lnTo>
                    <a:close/>
                  </a:path>
                  <a:path w="75564" h="19050">
                    <a:moveTo>
                      <a:pt x="74563" y="5791"/>
                    </a:moveTo>
                    <a:lnTo>
                      <a:pt x="65582" y="5791"/>
                    </a:lnTo>
                    <a:lnTo>
                      <a:pt x="69481" y="9690"/>
                    </a:lnTo>
                    <a:lnTo>
                      <a:pt x="69481" y="18465"/>
                    </a:lnTo>
                    <a:lnTo>
                      <a:pt x="75272" y="18465"/>
                    </a:lnTo>
                    <a:lnTo>
                      <a:pt x="75272" y="6502"/>
                    </a:lnTo>
                    <a:lnTo>
                      <a:pt x="74563" y="579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87">
                <a:extLst>
                  <a:ext uri="{FF2B5EF4-FFF2-40B4-BE49-F238E27FC236}">
                    <a16:creationId xmlns:a16="http://schemas.microsoft.com/office/drawing/2014/main" xmlns="" id="{F8485B3F-A59E-45A6-9ACC-F42F853A7270}"/>
                  </a:ext>
                </a:extLst>
              </p:cNvPr>
              <p:cNvSpPr/>
              <p:nvPr/>
            </p:nvSpPr>
            <p:spPr>
              <a:xfrm>
                <a:off x="5179050" y="5797482"/>
                <a:ext cx="78499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34925" h="12700">
                    <a:moveTo>
                      <a:pt x="4673" y="0"/>
                    </a:moveTo>
                    <a:lnTo>
                      <a:pt x="2578" y="0"/>
                    </a:lnTo>
                    <a:lnTo>
                      <a:pt x="0" y="2590"/>
                    </a:lnTo>
                    <a:lnTo>
                      <a:pt x="0" y="4686"/>
                    </a:lnTo>
                    <a:lnTo>
                      <a:pt x="5676" y="10363"/>
                    </a:lnTo>
                    <a:lnTo>
                      <a:pt x="11429" y="12560"/>
                    </a:lnTo>
                    <a:lnTo>
                      <a:pt x="22961" y="12560"/>
                    </a:lnTo>
                    <a:lnTo>
                      <a:pt x="28714" y="10363"/>
                    </a:lnTo>
                    <a:lnTo>
                      <a:pt x="33144" y="5933"/>
                    </a:lnTo>
                    <a:lnTo>
                      <a:pt x="17094" y="5933"/>
                    </a:lnTo>
                    <a:lnTo>
                      <a:pt x="5981" y="1295"/>
                    </a:lnTo>
                    <a:lnTo>
                      <a:pt x="4673" y="0"/>
                    </a:lnTo>
                    <a:close/>
                  </a:path>
                  <a:path w="34925" h="12700">
                    <a:moveTo>
                      <a:pt x="31813" y="0"/>
                    </a:moveTo>
                    <a:lnTo>
                      <a:pt x="29717" y="0"/>
                    </a:lnTo>
                    <a:lnTo>
                      <a:pt x="28254" y="1448"/>
                    </a:lnTo>
                    <a:lnTo>
                      <a:pt x="17094" y="5933"/>
                    </a:lnTo>
                    <a:lnTo>
                      <a:pt x="33144" y="5933"/>
                    </a:lnTo>
                    <a:lnTo>
                      <a:pt x="34391" y="4686"/>
                    </a:lnTo>
                    <a:lnTo>
                      <a:pt x="34391" y="2590"/>
                    </a:lnTo>
                    <a:lnTo>
                      <a:pt x="31813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E30F564-46CB-4F42-8C3D-FBAE4BB2D777}"/>
              </a:ext>
            </a:extLst>
          </p:cNvPr>
          <p:cNvSpPr txBox="1"/>
          <p:nvPr/>
        </p:nvSpPr>
        <p:spPr>
          <a:xfrm>
            <a:off x="1250457" y="5850926"/>
            <a:ext cx="10232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Широкополосная сеть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FTTH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3G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			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4G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					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    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5G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1DCA9678-6E56-4AF5-94A6-D6A43B5F5CD8}"/>
              </a:ext>
            </a:extLst>
          </p:cNvPr>
          <p:cNvSpPr txBox="1"/>
          <p:nvPr/>
        </p:nvSpPr>
        <p:spPr>
          <a:xfrm>
            <a:off x="1273075" y="5485030"/>
            <a:ext cx="2246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Центры обработки данных</a:t>
            </a:r>
            <a:endParaRPr lang="en-US" sz="1200" dirty="0" err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AAA86EB5-38DC-42F4-A03A-9C7BCC374FCA}"/>
              </a:ext>
            </a:extLst>
          </p:cNvPr>
          <p:cNvSpPr txBox="1"/>
          <p:nvPr/>
        </p:nvSpPr>
        <p:spPr>
          <a:xfrm>
            <a:off x="3904938" y="5045494"/>
            <a:ext cx="826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Облако</a:t>
            </a:r>
            <a:endParaRPr lang="en-US" sz="1200" dirty="0" err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8C569A8D-3A31-45BF-969D-042B56DD6351}"/>
              </a:ext>
            </a:extLst>
          </p:cNvPr>
          <p:cNvSpPr txBox="1"/>
          <p:nvPr/>
        </p:nvSpPr>
        <p:spPr>
          <a:xfrm>
            <a:off x="6583337" y="4490935"/>
            <a:ext cx="81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Большие данные</a:t>
            </a:r>
            <a:endParaRPr lang="en-US" sz="1200" dirty="0" err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4F48A6BB-DEC6-4952-B175-2FA1D3CB6762}"/>
              </a:ext>
            </a:extLst>
          </p:cNvPr>
          <p:cNvSpPr txBox="1"/>
          <p:nvPr/>
        </p:nvSpPr>
        <p:spPr>
          <a:xfrm>
            <a:off x="8460988" y="4583434"/>
            <a:ext cx="43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IoT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F01E5248-D694-45D2-BD55-5E04ED402215}"/>
              </a:ext>
            </a:extLst>
          </p:cNvPr>
          <p:cNvSpPr txBox="1"/>
          <p:nvPr/>
        </p:nvSpPr>
        <p:spPr>
          <a:xfrm>
            <a:off x="9240699" y="4192416"/>
            <a:ext cx="43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AI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CEC42B39-51B0-49A9-9F80-ED26FBD318AF}"/>
              </a:ext>
            </a:extLst>
          </p:cNvPr>
          <p:cNvGrpSpPr/>
          <p:nvPr/>
        </p:nvGrpSpPr>
        <p:grpSpPr>
          <a:xfrm>
            <a:off x="922805" y="1494600"/>
            <a:ext cx="389890" cy="393707"/>
            <a:chOff x="1050361" y="1126748"/>
            <a:chExt cx="389890" cy="393707"/>
          </a:xfrm>
        </p:grpSpPr>
        <p:sp>
          <p:nvSpPr>
            <p:cNvPr id="81" name="object 60">
              <a:extLst>
                <a:ext uri="{FF2B5EF4-FFF2-40B4-BE49-F238E27FC236}">
                  <a16:creationId xmlns:a16="http://schemas.microsoft.com/office/drawing/2014/main" xmlns="" id="{BE4D1BC1-94A6-42EC-8360-907D4C088AD3}"/>
                </a:ext>
              </a:extLst>
            </p:cNvPr>
            <p:cNvSpPr/>
            <p:nvPr/>
          </p:nvSpPr>
          <p:spPr>
            <a:xfrm>
              <a:off x="1050361" y="1126748"/>
              <a:ext cx="389890" cy="393707"/>
            </a:xfrm>
            <a:custGeom>
              <a:avLst/>
              <a:gdLst/>
              <a:ahLst/>
              <a:cxnLst/>
              <a:rect l="l" t="t" r="r" b="b"/>
              <a:pathLst>
                <a:path w="389889" h="389889">
                  <a:moveTo>
                    <a:pt x="194805" y="0"/>
                  </a:moveTo>
                  <a:lnTo>
                    <a:pt x="147997" y="5661"/>
                  </a:lnTo>
                  <a:lnTo>
                    <a:pt x="105289" y="21743"/>
                  </a:lnTo>
                  <a:lnTo>
                    <a:pt x="68035" y="46893"/>
                  </a:lnTo>
                  <a:lnTo>
                    <a:pt x="37591" y="79758"/>
                  </a:lnTo>
                  <a:lnTo>
                    <a:pt x="15311" y="118986"/>
                  </a:lnTo>
                  <a:lnTo>
                    <a:pt x="2550" y="163223"/>
                  </a:lnTo>
                  <a:lnTo>
                    <a:pt x="0" y="194830"/>
                  </a:lnTo>
                  <a:lnTo>
                    <a:pt x="645" y="210805"/>
                  </a:lnTo>
                  <a:lnTo>
                    <a:pt x="9933" y="256395"/>
                  </a:lnTo>
                  <a:lnTo>
                    <a:pt x="29191" y="297433"/>
                  </a:lnTo>
                  <a:lnTo>
                    <a:pt x="57064" y="332565"/>
                  </a:lnTo>
                  <a:lnTo>
                    <a:pt x="92198" y="360436"/>
                  </a:lnTo>
                  <a:lnTo>
                    <a:pt x="133240" y="379691"/>
                  </a:lnTo>
                  <a:lnTo>
                    <a:pt x="178836" y="388977"/>
                  </a:lnTo>
                  <a:lnTo>
                    <a:pt x="194808" y="389623"/>
                  </a:lnTo>
                  <a:lnTo>
                    <a:pt x="210783" y="388977"/>
                  </a:lnTo>
                  <a:lnTo>
                    <a:pt x="256381" y="379691"/>
                  </a:lnTo>
                  <a:lnTo>
                    <a:pt x="297424" y="360435"/>
                  </a:lnTo>
                  <a:lnTo>
                    <a:pt x="332555" y="332565"/>
                  </a:lnTo>
                  <a:lnTo>
                    <a:pt x="360426" y="297432"/>
                  </a:lnTo>
                  <a:lnTo>
                    <a:pt x="379679" y="256395"/>
                  </a:lnTo>
                  <a:lnTo>
                    <a:pt x="388964" y="210805"/>
                  </a:lnTo>
                  <a:lnTo>
                    <a:pt x="389610" y="194830"/>
                  </a:lnTo>
                  <a:lnTo>
                    <a:pt x="388964" y="178849"/>
                  </a:lnTo>
                  <a:lnTo>
                    <a:pt x="379679" y="133242"/>
                  </a:lnTo>
                  <a:lnTo>
                    <a:pt x="360425" y="92194"/>
                  </a:lnTo>
                  <a:lnTo>
                    <a:pt x="332555" y="57057"/>
                  </a:lnTo>
                  <a:lnTo>
                    <a:pt x="297423" y="29185"/>
                  </a:lnTo>
                  <a:lnTo>
                    <a:pt x="256381" y="9930"/>
                  </a:lnTo>
                  <a:lnTo>
                    <a:pt x="210783" y="645"/>
                  </a:lnTo>
                  <a:lnTo>
                    <a:pt x="194805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61">
              <a:extLst>
                <a:ext uri="{FF2B5EF4-FFF2-40B4-BE49-F238E27FC236}">
                  <a16:creationId xmlns:a16="http://schemas.microsoft.com/office/drawing/2014/main" xmlns="" id="{AC1CD1CA-36A7-470F-BF90-D2353D0E3B2F}"/>
                </a:ext>
              </a:extLst>
            </p:cNvPr>
            <p:cNvSpPr/>
            <p:nvPr/>
          </p:nvSpPr>
          <p:spPr>
            <a:xfrm>
              <a:off x="1161943" y="1231938"/>
              <a:ext cx="35560" cy="119266"/>
            </a:xfrm>
            <a:custGeom>
              <a:avLst/>
              <a:gdLst/>
              <a:ahLst/>
              <a:cxnLst/>
              <a:rect l="l" t="t" r="r" b="b"/>
              <a:pathLst>
                <a:path w="35559" h="118110">
                  <a:moveTo>
                    <a:pt x="24296" y="0"/>
                  </a:moveTo>
                  <a:lnTo>
                    <a:pt x="1387" y="43310"/>
                  </a:lnTo>
                  <a:lnTo>
                    <a:pt x="0" y="55318"/>
                  </a:lnTo>
                  <a:lnTo>
                    <a:pt x="348" y="67388"/>
                  </a:lnTo>
                  <a:lnTo>
                    <a:pt x="19100" y="112174"/>
                  </a:lnTo>
                  <a:lnTo>
                    <a:pt x="24296" y="117868"/>
                  </a:lnTo>
                  <a:lnTo>
                    <a:pt x="35015" y="107149"/>
                  </a:lnTo>
                  <a:lnTo>
                    <a:pt x="26879" y="97337"/>
                  </a:lnTo>
                  <a:lnTo>
                    <a:pt x="20864" y="86501"/>
                  </a:lnTo>
                  <a:lnTo>
                    <a:pt x="16970" y="74947"/>
                  </a:lnTo>
                  <a:lnTo>
                    <a:pt x="15198" y="62983"/>
                  </a:lnTo>
                  <a:lnTo>
                    <a:pt x="15548" y="50915"/>
                  </a:lnTo>
                  <a:lnTo>
                    <a:pt x="18019" y="39052"/>
                  </a:lnTo>
                  <a:lnTo>
                    <a:pt x="22612" y="27701"/>
                  </a:lnTo>
                  <a:lnTo>
                    <a:pt x="29326" y="17168"/>
                  </a:lnTo>
                  <a:lnTo>
                    <a:pt x="242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62">
              <a:extLst>
                <a:ext uri="{FF2B5EF4-FFF2-40B4-BE49-F238E27FC236}">
                  <a16:creationId xmlns:a16="http://schemas.microsoft.com/office/drawing/2014/main" xmlns="" id="{4075F8D0-C1E4-475A-B17A-865851EDE4F5}"/>
                </a:ext>
              </a:extLst>
            </p:cNvPr>
            <p:cNvSpPr/>
            <p:nvPr/>
          </p:nvSpPr>
          <p:spPr>
            <a:xfrm>
              <a:off x="1271959" y="1260940"/>
              <a:ext cx="26034" cy="68610"/>
            </a:xfrm>
            <a:custGeom>
              <a:avLst/>
              <a:gdLst/>
              <a:ahLst/>
              <a:cxnLst/>
              <a:rect l="l" t="t" r="r" b="b"/>
              <a:pathLst>
                <a:path w="26034" h="67944">
                  <a:moveTo>
                    <a:pt x="16791" y="0"/>
                  </a:moveTo>
                  <a:lnTo>
                    <a:pt x="0" y="3457"/>
                  </a:lnTo>
                  <a:lnTo>
                    <a:pt x="7285" y="13690"/>
                  </a:lnTo>
                  <a:lnTo>
                    <a:pt x="10750" y="25322"/>
                  </a:lnTo>
                  <a:lnTo>
                    <a:pt x="10397" y="37359"/>
                  </a:lnTo>
                  <a:lnTo>
                    <a:pt x="6225" y="48808"/>
                  </a:lnTo>
                  <a:lnTo>
                    <a:pt x="10718" y="67731"/>
                  </a:lnTo>
                  <a:lnTo>
                    <a:pt x="18549" y="57760"/>
                  </a:lnTo>
                  <a:lnTo>
                    <a:pt x="23652" y="46583"/>
                  </a:lnTo>
                  <a:lnTo>
                    <a:pt x="26028" y="34711"/>
                  </a:lnTo>
                  <a:lnTo>
                    <a:pt x="25676" y="22650"/>
                  </a:lnTo>
                  <a:lnTo>
                    <a:pt x="22597" y="10910"/>
                  </a:lnTo>
                  <a:lnTo>
                    <a:pt x="16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63">
              <a:extLst>
                <a:ext uri="{FF2B5EF4-FFF2-40B4-BE49-F238E27FC236}">
                  <a16:creationId xmlns:a16="http://schemas.microsoft.com/office/drawing/2014/main" xmlns="" id="{B6C9E968-B12D-4D69-95A8-0461DFBA1C5E}"/>
                </a:ext>
              </a:extLst>
            </p:cNvPr>
            <p:cNvSpPr/>
            <p:nvPr/>
          </p:nvSpPr>
          <p:spPr>
            <a:xfrm>
              <a:off x="1192362" y="1253579"/>
              <a:ext cx="26034" cy="76305"/>
            </a:xfrm>
            <a:custGeom>
              <a:avLst/>
              <a:gdLst/>
              <a:ahLst/>
              <a:cxnLst/>
              <a:rect l="l" t="t" r="r" b="b"/>
              <a:pathLst>
                <a:path w="26034" h="75564">
                  <a:moveTo>
                    <a:pt x="15308" y="0"/>
                  </a:moveTo>
                  <a:lnTo>
                    <a:pt x="7479" y="9974"/>
                  </a:lnTo>
                  <a:lnTo>
                    <a:pt x="2376" y="21150"/>
                  </a:lnTo>
                  <a:lnTo>
                    <a:pt x="0" y="33022"/>
                  </a:lnTo>
                  <a:lnTo>
                    <a:pt x="350" y="45081"/>
                  </a:lnTo>
                  <a:lnTo>
                    <a:pt x="3427" y="56820"/>
                  </a:lnTo>
                  <a:lnTo>
                    <a:pt x="9230" y="67733"/>
                  </a:lnTo>
                  <a:lnTo>
                    <a:pt x="15308" y="75006"/>
                  </a:lnTo>
                  <a:lnTo>
                    <a:pt x="26027" y="64287"/>
                  </a:lnTo>
                  <a:lnTo>
                    <a:pt x="18734" y="54061"/>
                  </a:lnTo>
                  <a:lnTo>
                    <a:pt x="15260" y="42434"/>
                  </a:lnTo>
                  <a:lnTo>
                    <a:pt x="15607" y="30400"/>
                  </a:lnTo>
                  <a:lnTo>
                    <a:pt x="19773" y="18950"/>
                  </a:lnTo>
                  <a:lnTo>
                    <a:pt x="15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64">
              <a:extLst>
                <a:ext uri="{FF2B5EF4-FFF2-40B4-BE49-F238E27FC236}">
                  <a16:creationId xmlns:a16="http://schemas.microsoft.com/office/drawing/2014/main" xmlns="" id="{BCEEB31E-E621-4702-9F9B-46DF0C1CB020}"/>
                </a:ext>
              </a:extLst>
            </p:cNvPr>
            <p:cNvSpPr/>
            <p:nvPr/>
          </p:nvSpPr>
          <p:spPr>
            <a:xfrm>
              <a:off x="1293392" y="1237720"/>
              <a:ext cx="35560" cy="113495"/>
            </a:xfrm>
            <a:custGeom>
              <a:avLst/>
              <a:gdLst/>
              <a:ahLst/>
              <a:cxnLst/>
              <a:rect l="l" t="t" r="r" b="b"/>
              <a:pathLst>
                <a:path w="35560" h="112394">
                  <a:moveTo>
                    <a:pt x="15914" y="0"/>
                  </a:moveTo>
                  <a:lnTo>
                    <a:pt x="0" y="5013"/>
                  </a:lnTo>
                  <a:lnTo>
                    <a:pt x="8135" y="14824"/>
                  </a:lnTo>
                  <a:lnTo>
                    <a:pt x="14150" y="25660"/>
                  </a:lnTo>
                  <a:lnTo>
                    <a:pt x="18043" y="37213"/>
                  </a:lnTo>
                  <a:lnTo>
                    <a:pt x="19816" y="49176"/>
                  </a:lnTo>
                  <a:lnTo>
                    <a:pt x="19467" y="61243"/>
                  </a:lnTo>
                  <a:lnTo>
                    <a:pt x="16998" y="73107"/>
                  </a:lnTo>
                  <a:lnTo>
                    <a:pt x="12407" y="84460"/>
                  </a:lnTo>
                  <a:lnTo>
                    <a:pt x="5695" y="94996"/>
                  </a:lnTo>
                  <a:lnTo>
                    <a:pt x="0" y="101457"/>
                  </a:lnTo>
                  <a:lnTo>
                    <a:pt x="10718" y="112176"/>
                  </a:lnTo>
                  <a:lnTo>
                    <a:pt x="33627" y="68856"/>
                  </a:lnTo>
                  <a:lnTo>
                    <a:pt x="35015" y="56847"/>
                  </a:lnTo>
                  <a:lnTo>
                    <a:pt x="34667" y="44778"/>
                  </a:lnTo>
                  <a:lnTo>
                    <a:pt x="32582" y="32853"/>
                  </a:lnTo>
                  <a:lnTo>
                    <a:pt x="28762" y="21278"/>
                  </a:lnTo>
                  <a:lnTo>
                    <a:pt x="23206" y="10259"/>
                  </a:lnTo>
                  <a:lnTo>
                    <a:pt x="15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65">
              <a:extLst>
                <a:ext uri="{FF2B5EF4-FFF2-40B4-BE49-F238E27FC236}">
                  <a16:creationId xmlns:a16="http://schemas.microsoft.com/office/drawing/2014/main" xmlns="" id="{9B599E91-D06C-46A3-AD50-80EF2459AD69}"/>
                </a:ext>
              </a:extLst>
            </p:cNvPr>
            <p:cNvSpPr/>
            <p:nvPr/>
          </p:nvSpPr>
          <p:spPr>
            <a:xfrm>
              <a:off x="1314824" y="1214599"/>
              <a:ext cx="44450" cy="158381"/>
            </a:xfrm>
            <a:custGeom>
              <a:avLst/>
              <a:gdLst/>
              <a:ahLst/>
              <a:cxnLst/>
              <a:rect l="l" t="t" r="r" b="b"/>
              <a:pathLst>
                <a:path w="44450" h="156844">
                  <a:moveTo>
                    <a:pt x="14770" y="0"/>
                  </a:moveTo>
                  <a:lnTo>
                    <a:pt x="0" y="6452"/>
                  </a:lnTo>
                  <a:lnTo>
                    <a:pt x="8460" y="16091"/>
                  </a:lnTo>
                  <a:lnTo>
                    <a:pt x="15453" y="26504"/>
                  </a:lnTo>
                  <a:lnTo>
                    <a:pt x="20977" y="37543"/>
                  </a:lnTo>
                  <a:lnTo>
                    <a:pt x="25034" y="49060"/>
                  </a:lnTo>
                  <a:lnTo>
                    <a:pt x="27622" y="60911"/>
                  </a:lnTo>
                  <a:lnTo>
                    <a:pt x="28743" y="72946"/>
                  </a:lnTo>
                  <a:lnTo>
                    <a:pt x="28395" y="85020"/>
                  </a:lnTo>
                  <a:lnTo>
                    <a:pt x="12326" y="130756"/>
                  </a:lnTo>
                  <a:lnTo>
                    <a:pt x="0" y="145784"/>
                  </a:lnTo>
                  <a:lnTo>
                    <a:pt x="10718" y="156503"/>
                  </a:lnTo>
                  <a:lnTo>
                    <a:pt x="37324" y="114506"/>
                  </a:lnTo>
                  <a:lnTo>
                    <a:pt x="43918" y="78875"/>
                  </a:lnTo>
                  <a:lnTo>
                    <a:pt x="43571" y="66800"/>
                  </a:lnTo>
                  <a:lnTo>
                    <a:pt x="29460" y="20454"/>
                  </a:lnTo>
                  <a:lnTo>
                    <a:pt x="22751" y="9908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66">
              <a:extLst>
                <a:ext uri="{FF2B5EF4-FFF2-40B4-BE49-F238E27FC236}">
                  <a16:creationId xmlns:a16="http://schemas.microsoft.com/office/drawing/2014/main" xmlns="" id="{E6ED6E71-D495-4382-8099-49B53242C480}"/>
                </a:ext>
              </a:extLst>
            </p:cNvPr>
            <p:cNvSpPr/>
            <p:nvPr/>
          </p:nvSpPr>
          <p:spPr>
            <a:xfrm>
              <a:off x="1131606" y="1210291"/>
              <a:ext cx="44450" cy="158381"/>
            </a:xfrm>
            <a:custGeom>
              <a:avLst/>
              <a:gdLst/>
              <a:ahLst/>
              <a:cxnLst/>
              <a:rect l="l" t="t" r="r" b="b"/>
              <a:pathLst>
                <a:path w="44450" h="156844">
                  <a:moveTo>
                    <a:pt x="33199" y="0"/>
                  </a:moveTo>
                  <a:lnTo>
                    <a:pt x="6594" y="41996"/>
                  </a:lnTo>
                  <a:lnTo>
                    <a:pt x="0" y="77627"/>
                  </a:lnTo>
                  <a:lnTo>
                    <a:pt x="346" y="89702"/>
                  </a:lnTo>
                  <a:lnTo>
                    <a:pt x="14458" y="136048"/>
                  </a:lnTo>
                  <a:lnTo>
                    <a:pt x="29148" y="156503"/>
                  </a:lnTo>
                  <a:lnTo>
                    <a:pt x="43918" y="150050"/>
                  </a:lnTo>
                  <a:lnTo>
                    <a:pt x="35458" y="140411"/>
                  </a:lnTo>
                  <a:lnTo>
                    <a:pt x="28465" y="129997"/>
                  </a:lnTo>
                  <a:lnTo>
                    <a:pt x="22941" y="118958"/>
                  </a:lnTo>
                  <a:lnTo>
                    <a:pt x="18884" y="107439"/>
                  </a:lnTo>
                  <a:lnTo>
                    <a:pt x="16295" y="95588"/>
                  </a:lnTo>
                  <a:lnTo>
                    <a:pt x="15175" y="83552"/>
                  </a:lnTo>
                  <a:lnTo>
                    <a:pt x="15522" y="71477"/>
                  </a:lnTo>
                  <a:lnTo>
                    <a:pt x="31592" y="25742"/>
                  </a:lnTo>
                  <a:lnTo>
                    <a:pt x="39279" y="15685"/>
                  </a:lnTo>
                  <a:lnTo>
                    <a:pt x="331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67">
              <a:extLst>
                <a:ext uri="{FF2B5EF4-FFF2-40B4-BE49-F238E27FC236}">
                  <a16:creationId xmlns:a16="http://schemas.microsoft.com/office/drawing/2014/main" xmlns="" id="{2D74EFEB-62E2-4F20-B7D9-23EBFFAF2E78}"/>
                </a:ext>
              </a:extLst>
            </p:cNvPr>
            <p:cNvSpPr/>
            <p:nvPr/>
          </p:nvSpPr>
          <p:spPr>
            <a:xfrm>
              <a:off x="1159849" y="1270558"/>
              <a:ext cx="170815" cy="237250"/>
            </a:xfrm>
            <a:custGeom>
              <a:avLst/>
              <a:gdLst/>
              <a:ahLst/>
              <a:cxnLst/>
              <a:rect l="l" t="t" r="r" b="b"/>
              <a:pathLst>
                <a:path w="170814" h="234950">
                  <a:moveTo>
                    <a:pt x="92844" y="0"/>
                  </a:moveTo>
                  <a:lnTo>
                    <a:pt x="76259" y="2137"/>
                  </a:lnTo>
                  <a:lnTo>
                    <a:pt x="66158" y="9768"/>
                  </a:lnTo>
                  <a:lnTo>
                    <a:pt x="62599" y="20953"/>
                  </a:lnTo>
                  <a:lnTo>
                    <a:pt x="62593" y="28443"/>
                  </a:lnTo>
                  <a:lnTo>
                    <a:pt x="65794" y="34603"/>
                  </a:lnTo>
                  <a:lnTo>
                    <a:pt x="70734" y="38781"/>
                  </a:lnTo>
                  <a:lnTo>
                    <a:pt x="0" y="227435"/>
                  </a:lnTo>
                  <a:lnTo>
                    <a:pt x="9497" y="231898"/>
                  </a:lnTo>
                  <a:lnTo>
                    <a:pt x="16578" y="234569"/>
                  </a:lnTo>
                  <a:lnTo>
                    <a:pt x="48179" y="150287"/>
                  </a:lnTo>
                  <a:lnTo>
                    <a:pt x="141732" y="150287"/>
                  </a:lnTo>
                  <a:lnTo>
                    <a:pt x="136046" y="135123"/>
                  </a:lnTo>
                  <a:lnTo>
                    <a:pt x="50795" y="135123"/>
                  </a:lnTo>
                  <a:lnTo>
                    <a:pt x="65286" y="96477"/>
                  </a:lnTo>
                  <a:lnTo>
                    <a:pt x="121554" y="96477"/>
                  </a:lnTo>
                  <a:lnTo>
                    <a:pt x="115868" y="81313"/>
                  </a:lnTo>
                  <a:lnTo>
                    <a:pt x="70963" y="81313"/>
                  </a:lnTo>
                  <a:lnTo>
                    <a:pt x="84920" y="44153"/>
                  </a:lnTo>
                  <a:lnTo>
                    <a:pt x="101933" y="44153"/>
                  </a:lnTo>
                  <a:lnTo>
                    <a:pt x="99919" y="38781"/>
                  </a:lnTo>
                  <a:lnTo>
                    <a:pt x="104846" y="34603"/>
                  </a:lnTo>
                  <a:lnTo>
                    <a:pt x="108046" y="28443"/>
                  </a:lnTo>
                  <a:lnTo>
                    <a:pt x="108059" y="21458"/>
                  </a:lnTo>
                  <a:lnTo>
                    <a:pt x="103773" y="8176"/>
                  </a:lnTo>
                  <a:lnTo>
                    <a:pt x="92844" y="0"/>
                  </a:lnTo>
                  <a:close/>
                </a:path>
                <a:path w="170814" h="234950">
                  <a:moveTo>
                    <a:pt x="141732" y="150287"/>
                  </a:moveTo>
                  <a:lnTo>
                    <a:pt x="125458" y="150287"/>
                  </a:lnTo>
                  <a:lnTo>
                    <a:pt x="156688" y="233579"/>
                  </a:lnTo>
                  <a:lnTo>
                    <a:pt x="161146" y="231898"/>
                  </a:lnTo>
                  <a:lnTo>
                    <a:pt x="170659" y="227428"/>
                  </a:lnTo>
                  <a:lnTo>
                    <a:pt x="141732" y="150287"/>
                  </a:lnTo>
                  <a:close/>
                </a:path>
                <a:path w="170814" h="234950">
                  <a:moveTo>
                    <a:pt x="121554" y="96477"/>
                  </a:moveTo>
                  <a:lnTo>
                    <a:pt x="105367" y="96477"/>
                  </a:lnTo>
                  <a:lnTo>
                    <a:pt x="119845" y="135123"/>
                  </a:lnTo>
                  <a:lnTo>
                    <a:pt x="136046" y="135123"/>
                  </a:lnTo>
                  <a:lnTo>
                    <a:pt x="121554" y="96477"/>
                  </a:lnTo>
                  <a:close/>
                </a:path>
                <a:path w="170814" h="234950">
                  <a:moveTo>
                    <a:pt x="101933" y="44153"/>
                  </a:moveTo>
                  <a:lnTo>
                    <a:pt x="85745" y="44153"/>
                  </a:lnTo>
                  <a:lnTo>
                    <a:pt x="99677" y="81313"/>
                  </a:lnTo>
                  <a:lnTo>
                    <a:pt x="115868" y="81313"/>
                  </a:lnTo>
                  <a:lnTo>
                    <a:pt x="101933" y="441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D6CE33ED-310D-46FC-8257-553C320B6A1B}"/>
              </a:ext>
            </a:extLst>
          </p:cNvPr>
          <p:cNvSpPr/>
          <p:nvPr/>
        </p:nvSpPr>
        <p:spPr>
          <a:xfrm>
            <a:off x="918620" y="2170126"/>
            <a:ext cx="2277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Страны на данном этапе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все еще строят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инфраструктурную базу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ИКТ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D583DE4E-F9E2-497E-A2FC-88510841ACE0}"/>
              </a:ext>
            </a:extLst>
          </p:cNvPr>
          <p:cNvSpPr/>
          <p:nvPr/>
        </p:nvSpPr>
        <p:spPr>
          <a:xfrm>
            <a:off x="1402113" y="1543163"/>
            <a:ext cx="1958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868A4"/>
                </a:solidFill>
                <a:latin typeface="+mj-lt"/>
              </a:rPr>
              <a:t>Строительство </a:t>
            </a:r>
            <a:endParaRPr lang="ru-RU" sz="1200" dirty="0">
              <a:solidFill>
                <a:srgbClr val="2868A4"/>
              </a:solidFill>
              <a:latin typeface="+mj-lt"/>
            </a:endParaRPr>
          </a:p>
          <a:p>
            <a:r>
              <a:rPr lang="ru-RU" sz="1200" dirty="0">
                <a:solidFill>
                  <a:srgbClr val="2868A4"/>
                </a:solidFill>
                <a:latin typeface="+mj-lt"/>
              </a:rPr>
              <a:t>инфраструктурной базы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30F39999-53D5-4828-BAF6-F199BCDFE6A2}"/>
              </a:ext>
            </a:extLst>
          </p:cNvPr>
          <p:cNvSpPr/>
          <p:nvPr/>
        </p:nvSpPr>
        <p:spPr>
          <a:xfrm>
            <a:off x="3654260" y="2189324"/>
            <a:ext cx="2362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Страны на данном этапе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инвести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ровали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 подключение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технологи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й далее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стимулир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уют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внедрение облачных технологий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4CCECB67-5EAA-4DFF-8FBC-840D7DA6027B}"/>
              </a:ext>
            </a:extLst>
          </p:cNvPr>
          <p:cNvSpPr/>
          <p:nvPr/>
        </p:nvSpPr>
        <p:spPr>
          <a:xfrm>
            <a:off x="4079486" y="1470822"/>
            <a:ext cx="998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868A4"/>
                </a:solidFill>
                <a:latin typeface="+mj-lt"/>
              </a:rPr>
              <a:t>Интернет</a:t>
            </a:r>
            <a:endParaRPr lang="ru-RU" sz="1200" dirty="0">
              <a:solidFill>
                <a:srgbClr val="2868A4"/>
              </a:solidFill>
              <a:latin typeface="+mj-lt"/>
            </a:endParaRPr>
          </a:p>
          <a:p>
            <a:r>
              <a:rPr lang="ru-RU" sz="1200" dirty="0">
                <a:solidFill>
                  <a:srgbClr val="2868A4"/>
                </a:solidFill>
                <a:latin typeface="+mj-lt"/>
              </a:rPr>
              <a:t>и</a:t>
            </a:r>
            <a:r>
              <a:rPr lang="en-US" sz="1200" dirty="0">
                <a:solidFill>
                  <a:srgbClr val="2868A4"/>
                </a:solidFill>
                <a:latin typeface="+mj-lt"/>
              </a:rPr>
              <a:t>нновации</a:t>
            </a:r>
            <a:endParaRPr lang="ru-RU" sz="1200" dirty="0">
              <a:solidFill>
                <a:srgbClr val="2868A4"/>
              </a:solidFill>
              <a:latin typeface="+mj-lt"/>
            </a:endParaRPr>
          </a:p>
        </p:txBody>
      </p:sp>
      <p:sp>
        <p:nvSpPr>
          <p:cNvPr id="94" name="object 15">
            <a:extLst>
              <a:ext uri="{FF2B5EF4-FFF2-40B4-BE49-F238E27FC236}">
                <a16:creationId xmlns:a16="http://schemas.microsoft.com/office/drawing/2014/main" xmlns="" id="{5707505F-7745-4D4C-AC2E-554274497F97}"/>
              </a:ext>
            </a:extLst>
          </p:cNvPr>
          <p:cNvSpPr/>
          <p:nvPr/>
        </p:nvSpPr>
        <p:spPr>
          <a:xfrm>
            <a:off x="3584096" y="1494682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89" h="389889">
                <a:moveTo>
                  <a:pt x="194818" y="0"/>
                </a:moveTo>
                <a:lnTo>
                  <a:pt x="148005" y="5661"/>
                </a:lnTo>
                <a:lnTo>
                  <a:pt x="105293" y="21745"/>
                </a:lnTo>
                <a:lnTo>
                  <a:pt x="68037" y="46896"/>
                </a:lnTo>
                <a:lnTo>
                  <a:pt x="37592" y="79761"/>
                </a:lnTo>
                <a:lnTo>
                  <a:pt x="15311" y="118986"/>
                </a:lnTo>
                <a:lnTo>
                  <a:pt x="2550" y="163217"/>
                </a:lnTo>
                <a:lnTo>
                  <a:pt x="0" y="194817"/>
                </a:lnTo>
                <a:lnTo>
                  <a:pt x="645" y="210796"/>
                </a:lnTo>
                <a:lnTo>
                  <a:pt x="9933" y="256395"/>
                </a:lnTo>
                <a:lnTo>
                  <a:pt x="29191" y="297439"/>
                </a:lnTo>
                <a:lnTo>
                  <a:pt x="57065" y="332574"/>
                </a:lnTo>
                <a:lnTo>
                  <a:pt x="92202" y="360447"/>
                </a:lnTo>
                <a:lnTo>
                  <a:pt x="133245" y="379703"/>
                </a:lnTo>
                <a:lnTo>
                  <a:pt x="178841" y="388990"/>
                </a:lnTo>
                <a:lnTo>
                  <a:pt x="194818" y="389635"/>
                </a:lnTo>
                <a:lnTo>
                  <a:pt x="210794" y="388990"/>
                </a:lnTo>
                <a:lnTo>
                  <a:pt x="256390" y="379703"/>
                </a:lnTo>
                <a:lnTo>
                  <a:pt x="297433" y="360447"/>
                </a:lnTo>
                <a:lnTo>
                  <a:pt x="332570" y="332574"/>
                </a:lnTo>
                <a:lnTo>
                  <a:pt x="360444" y="297439"/>
                </a:lnTo>
                <a:lnTo>
                  <a:pt x="379702" y="256395"/>
                </a:lnTo>
                <a:lnTo>
                  <a:pt x="388990" y="210796"/>
                </a:lnTo>
                <a:lnTo>
                  <a:pt x="389636" y="194817"/>
                </a:lnTo>
                <a:lnTo>
                  <a:pt x="388990" y="178839"/>
                </a:lnTo>
                <a:lnTo>
                  <a:pt x="379702" y="133240"/>
                </a:lnTo>
                <a:lnTo>
                  <a:pt x="360444" y="92196"/>
                </a:lnTo>
                <a:lnTo>
                  <a:pt x="332570" y="57061"/>
                </a:lnTo>
                <a:lnTo>
                  <a:pt x="297433" y="29188"/>
                </a:lnTo>
                <a:lnTo>
                  <a:pt x="256390" y="9932"/>
                </a:lnTo>
                <a:lnTo>
                  <a:pt x="210794" y="645"/>
                </a:lnTo>
                <a:lnTo>
                  <a:pt x="194818" y="0"/>
                </a:lnTo>
                <a:close/>
              </a:path>
            </a:pathLst>
          </a:custGeom>
          <a:solidFill>
            <a:srgbClr val="2868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16">
            <a:extLst>
              <a:ext uri="{FF2B5EF4-FFF2-40B4-BE49-F238E27FC236}">
                <a16:creationId xmlns:a16="http://schemas.microsoft.com/office/drawing/2014/main" xmlns="" id="{01672012-8629-490E-A837-E2A391B0424B}"/>
              </a:ext>
            </a:extLst>
          </p:cNvPr>
          <p:cNvSpPr/>
          <p:nvPr/>
        </p:nvSpPr>
        <p:spPr>
          <a:xfrm>
            <a:off x="3632339" y="1553593"/>
            <a:ext cx="301625" cy="266700"/>
          </a:xfrm>
          <a:custGeom>
            <a:avLst/>
            <a:gdLst/>
            <a:ahLst/>
            <a:cxnLst/>
            <a:rect l="l" t="t" r="r" b="b"/>
            <a:pathLst>
              <a:path w="301625" h="266700">
                <a:moveTo>
                  <a:pt x="89341" y="1640"/>
                </a:moveTo>
                <a:lnTo>
                  <a:pt x="71873" y="2861"/>
                </a:lnTo>
                <a:lnTo>
                  <a:pt x="58446" y="8095"/>
                </a:lnTo>
                <a:lnTo>
                  <a:pt x="49154" y="16526"/>
                </a:lnTo>
                <a:lnTo>
                  <a:pt x="44089" y="27334"/>
                </a:lnTo>
                <a:lnTo>
                  <a:pt x="44850" y="43564"/>
                </a:lnTo>
                <a:lnTo>
                  <a:pt x="48770" y="54516"/>
                </a:lnTo>
                <a:lnTo>
                  <a:pt x="31105" y="97768"/>
                </a:lnTo>
                <a:lnTo>
                  <a:pt x="17602" y="101511"/>
                </a:lnTo>
                <a:lnTo>
                  <a:pt x="6845" y="109905"/>
                </a:lnTo>
                <a:lnTo>
                  <a:pt x="0" y="121789"/>
                </a:lnTo>
                <a:lnTo>
                  <a:pt x="981" y="139368"/>
                </a:lnTo>
                <a:lnTo>
                  <a:pt x="5857" y="152800"/>
                </a:lnTo>
                <a:lnTo>
                  <a:pt x="13845" y="162126"/>
                </a:lnTo>
                <a:lnTo>
                  <a:pt x="24164" y="167388"/>
                </a:lnTo>
                <a:lnTo>
                  <a:pt x="53419" y="205896"/>
                </a:lnTo>
                <a:lnTo>
                  <a:pt x="46204" y="216388"/>
                </a:lnTo>
                <a:lnTo>
                  <a:pt x="43148" y="229132"/>
                </a:lnTo>
                <a:lnTo>
                  <a:pt x="45846" y="243763"/>
                </a:lnTo>
                <a:lnTo>
                  <a:pt x="53262" y="255482"/>
                </a:lnTo>
                <a:lnTo>
                  <a:pt x="64289" y="263340"/>
                </a:lnTo>
                <a:lnTo>
                  <a:pt x="77820" y="266389"/>
                </a:lnTo>
                <a:lnTo>
                  <a:pt x="91441" y="263914"/>
                </a:lnTo>
                <a:lnTo>
                  <a:pt x="102511" y="257113"/>
                </a:lnTo>
                <a:lnTo>
                  <a:pt x="189969" y="248631"/>
                </a:lnTo>
                <a:lnTo>
                  <a:pt x="68836" y="248631"/>
                </a:lnTo>
                <a:lnTo>
                  <a:pt x="60873" y="240668"/>
                </a:lnTo>
                <a:lnTo>
                  <a:pt x="60873" y="221085"/>
                </a:lnTo>
                <a:lnTo>
                  <a:pt x="68836" y="213109"/>
                </a:lnTo>
                <a:lnTo>
                  <a:pt x="109721" y="213109"/>
                </a:lnTo>
                <a:lnTo>
                  <a:pt x="106924" y="209426"/>
                </a:lnTo>
                <a:lnTo>
                  <a:pt x="114684" y="198390"/>
                </a:lnTo>
                <a:lnTo>
                  <a:pt x="92979" y="198390"/>
                </a:lnTo>
                <a:lnTo>
                  <a:pt x="89336" y="196777"/>
                </a:lnTo>
                <a:lnTo>
                  <a:pt x="68671" y="196777"/>
                </a:lnTo>
                <a:lnTo>
                  <a:pt x="49583" y="164913"/>
                </a:lnTo>
                <a:lnTo>
                  <a:pt x="59904" y="157068"/>
                </a:lnTo>
                <a:lnTo>
                  <a:pt x="63706" y="150943"/>
                </a:lnTo>
                <a:lnTo>
                  <a:pt x="23840" y="150943"/>
                </a:lnTo>
                <a:lnTo>
                  <a:pt x="15877" y="142980"/>
                </a:lnTo>
                <a:lnTo>
                  <a:pt x="15877" y="123396"/>
                </a:lnTo>
                <a:lnTo>
                  <a:pt x="23840" y="115433"/>
                </a:lnTo>
                <a:lnTo>
                  <a:pt x="63861" y="115433"/>
                </a:lnTo>
                <a:lnTo>
                  <a:pt x="62466" y="112467"/>
                </a:lnTo>
                <a:lnTo>
                  <a:pt x="53119" y="103515"/>
                </a:lnTo>
                <a:lnTo>
                  <a:pt x="68671" y="69599"/>
                </a:lnTo>
                <a:lnTo>
                  <a:pt x="89350" y="69599"/>
                </a:lnTo>
                <a:lnTo>
                  <a:pt x="92979" y="67986"/>
                </a:lnTo>
                <a:lnTo>
                  <a:pt x="114682" y="67986"/>
                </a:lnTo>
                <a:lnTo>
                  <a:pt x="106924" y="56950"/>
                </a:lnTo>
                <a:lnTo>
                  <a:pt x="109727" y="53267"/>
                </a:lnTo>
                <a:lnTo>
                  <a:pt x="68836" y="53267"/>
                </a:lnTo>
                <a:lnTo>
                  <a:pt x="60873" y="45304"/>
                </a:lnTo>
                <a:lnTo>
                  <a:pt x="60873" y="25708"/>
                </a:lnTo>
                <a:lnTo>
                  <a:pt x="68836" y="17745"/>
                </a:lnTo>
                <a:lnTo>
                  <a:pt x="109375" y="17745"/>
                </a:lnTo>
                <a:lnTo>
                  <a:pt x="100892" y="7858"/>
                </a:lnTo>
                <a:lnTo>
                  <a:pt x="89341" y="1640"/>
                </a:lnTo>
                <a:close/>
              </a:path>
              <a:path w="301625" h="266700">
                <a:moveTo>
                  <a:pt x="251025" y="213109"/>
                </a:moveTo>
                <a:lnTo>
                  <a:pt x="230507" y="213109"/>
                </a:lnTo>
                <a:lnTo>
                  <a:pt x="238483" y="221085"/>
                </a:lnTo>
                <a:lnTo>
                  <a:pt x="238483" y="240668"/>
                </a:lnTo>
                <a:lnTo>
                  <a:pt x="230507" y="248631"/>
                </a:lnTo>
                <a:lnTo>
                  <a:pt x="189969" y="248631"/>
                </a:lnTo>
                <a:lnTo>
                  <a:pt x="198447" y="258518"/>
                </a:lnTo>
                <a:lnTo>
                  <a:pt x="209995" y="264742"/>
                </a:lnTo>
                <a:lnTo>
                  <a:pt x="227467" y="263525"/>
                </a:lnTo>
                <a:lnTo>
                  <a:pt x="240894" y="258291"/>
                </a:lnTo>
                <a:lnTo>
                  <a:pt x="250186" y="249862"/>
                </a:lnTo>
                <a:lnTo>
                  <a:pt x="255252" y="239057"/>
                </a:lnTo>
                <a:lnTo>
                  <a:pt x="254492" y="222812"/>
                </a:lnTo>
                <a:lnTo>
                  <a:pt x="251025" y="213109"/>
                </a:lnTo>
                <a:close/>
              </a:path>
              <a:path w="301625" h="266700">
                <a:moveTo>
                  <a:pt x="109721" y="213109"/>
                </a:moveTo>
                <a:lnTo>
                  <a:pt x="88420" y="213109"/>
                </a:lnTo>
                <a:lnTo>
                  <a:pt x="96395" y="221085"/>
                </a:lnTo>
                <a:lnTo>
                  <a:pt x="96395" y="240668"/>
                </a:lnTo>
                <a:lnTo>
                  <a:pt x="88420" y="248631"/>
                </a:lnTo>
                <a:lnTo>
                  <a:pt x="210924" y="248631"/>
                </a:lnTo>
                <a:lnTo>
                  <a:pt x="202948" y="240668"/>
                </a:lnTo>
                <a:lnTo>
                  <a:pt x="202948" y="230864"/>
                </a:lnTo>
                <a:lnTo>
                  <a:pt x="114150" y="230864"/>
                </a:lnTo>
                <a:lnTo>
                  <a:pt x="114150" y="222812"/>
                </a:lnTo>
                <a:lnTo>
                  <a:pt x="111458" y="215395"/>
                </a:lnTo>
                <a:lnTo>
                  <a:pt x="109721" y="213109"/>
                </a:lnTo>
                <a:close/>
              </a:path>
              <a:path w="301625" h="266700">
                <a:moveTo>
                  <a:pt x="171384" y="148631"/>
                </a:moveTo>
                <a:lnTo>
                  <a:pt x="149672" y="148631"/>
                </a:lnTo>
                <a:lnTo>
                  <a:pt x="192420" y="209426"/>
                </a:lnTo>
                <a:lnTo>
                  <a:pt x="187886" y="215395"/>
                </a:lnTo>
                <a:lnTo>
                  <a:pt x="185194" y="222812"/>
                </a:lnTo>
                <a:lnTo>
                  <a:pt x="185194" y="230864"/>
                </a:lnTo>
                <a:lnTo>
                  <a:pt x="202948" y="230864"/>
                </a:lnTo>
                <a:lnTo>
                  <a:pt x="202948" y="221085"/>
                </a:lnTo>
                <a:lnTo>
                  <a:pt x="210924" y="213109"/>
                </a:lnTo>
                <a:lnTo>
                  <a:pt x="251025" y="213109"/>
                </a:lnTo>
                <a:lnTo>
                  <a:pt x="250583" y="211873"/>
                </a:lnTo>
                <a:lnTo>
                  <a:pt x="256089" y="198390"/>
                </a:lnTo>
                <a:lnTo>
                  <a:pt x="206377" y="198390"/>
                </a:lnTo>
                <a:lnTo>
                  <a:pt x="171384" y="148631"/>
                </a:lnTo>
                <a:close/>
              </a:path>
              <a:path w="301625" h="266700">
                <a:moveTo>
                  <a:pt x="166766" y="142065"/>
                </a:moveTo>
                <a:lnTo>
                  <a:pt x="132565" y="142065"/>
                </a:lnTo>
                <a:lnTo>
                  <a:pt x="92979" y="198390"/>
                </a:lnTo>
                <a:lnTo>
                  <a:pt x="114684" y="198390"/>
                </a:lnTo>
                <a:lnTo>
                  <a:pt x="149672" y="148631"/>
                </a:lnTo>
                <a:lnTo>
                  <a:pt x="171384" y="148631"/>
                </a:lnTo>
                <a:lnTo>
                  <a:pt x="166766" y="142065"/>
                </a:lnTo>
                <a:close/>
              </a:path>
              <a:path w="301625" h="266700">
                <a:moveTo>
                  <a:pt x="222621" y="194415"/>
                </a:moveTo>
                <a:lnTo>
                  <a:pt x="213994" y="194999"/>
                </a:lnTo>
                <a:lnTo>
                  <a:pt x="206377" y="198390"/>
                </a:lnTo>
                <a:lnTo>
                  <a:pt x="256089" y="198390"/>
                </a:lnTo>
                <a:lnTo>
                  <a:pt x="256748" y="196777"/>
                </a:lnTo>
                <a:lnTo>
                  <a:pt x="230685" y="196777"/>
                </a:lnTo>
                <a:lnTo>
                  <a:pt x="222621" y="194415"/>
                </a:lnTo>
                <a:close/>
              </a:path>
              <a:path w="301625" h="266700">
                <a:moveTo>
                  <a:pt x="76736" y="194415"/>
                </a:moveTo>
                <a:lnTo>
                  <a:pt x="68671" y="196777"/>
                </a:lnTo>
                <a:lnTo>
                  <a:pt x="89336" y="196777"/>
                </a:lnTo>
                <a:lnTo>
                  <a:pt x="85321" y="194999"/>
                </a:lnTo>
                <a:lnTo>
                  <a:pt x="76736" y="194415"/>
                </a:lnTo>
                <a:close/>
              </a:path>
              <a:path w="301625" h="266700">
                <a:moveTo>
                  <a:pt x="247944" y="142065"/>
                </a:moveTo>
                <a:lnTo>
                  <a:pt x="231307" y="142065"/>
                </a:lnTo>
                <a:lnTo>
                  <a:pt x="236883" y="153913"/>
                </a:lnTo>
                <a:lnTo>
                  <a:pt x="246225" y="162865"/>
                </a:lnTo>
                <a:lnTo>
                  <a:pt x="230685" y="196777"/>
                </a:lnTo>
                <a:lnTo>
                  <a:pt x="256748" y="196777"/>
                </a:lnTo>
                <a:lnTo>
                  <a:pt x="268252" y="168608"/>
                </a:lnTo>
                <a:lnTo>
                  <a:pt x="281754" y="164865"/>
                </a:lnTo>
                <a:lnTo>
                  <a:pt x="292511" y="156471"/>
                </a:lnTo>
                <a:lnTo>
                  <a:pt x="295696" y="150943"/>
                </a:lnTo>
                <a:lnTo>
                  <a:pt x="255920" y="150943"/>
                </a:lnTo>
                <a:lnTo>
                  <a:pt x="247944" y="142980"/>
                </a:lnTo>
                <a:lnTo>
                  <a:pt x="247944" y="142065"/>
                </a:lnTo>
                <a:close/>
              </a:path>
              <a:path w="301625" h="266700">
                <a:moveTo>
                  <a:pt x="63861" y="115433"/>
                </a:moveTo>
                <a:lnTo>
                  <a:pt x="43436" y="115433"/>
                </a:lnTo>
                <a:lnTo>
                  <a:pt x="51399" y="123396"/>
                </a:lnTo>
                <a:lnTo>
                  <a:pt x="51399" y="142980"/>
                </a:lnTo>
                <a:lnTo>
                  <a:pt x="43436" y="150943"/>
                </a:lnTo>
                <a:lnTo>
                  <a:pt x="63706" y="150943"/>
                </a:lnTo>
                <a:lnTo>
                  <a:pt x="66763" y="146019"/>
                </a:lnTo>
                <a:lnTo>
                  <a:pt x="132565" y="142065"/>
                </a:lnTo>
                <a:lnTo>
                  <a:pt x="247944" y="142065"/>
                </a:lnTo>
                <a:lnTo>
                  <a:pt x="247944" y="124311"/>
                </a:lnTo>
                <a:lnTo>
                  <a:pt x="68036" y="124311"/>
                </a:lnTo>
                <a:lnTo>
                  <a:pt x="63861" y="115433"/>
                </a:lnTo>
                <a:close/>
              </a:path>
              <a:path w="301625" h="266700">
                <a:moveTo>
                  <a:pt x="295774" y="115433"/>
                </a:moveTo>
                <a:lnTo>
                  <a:pt x="275491" y="115433"/>
                </a:lnTo>
                <a:lnTo>
                  <a:pt x="283466" y="123396"/>
                </a:lnTo>
                <a:lnTo>
                  <a:pt x="283466" y="142980"/>
                </a:lnTo>
                <a:lnTo>
                  <a:pt x="275491" y="150943"/>
                </a:lnTo>
                <a:lnTo>
                  <a:pt x="295696" y="150943"/>
                </a:lnTo>
                <a:lnTo>
                  <a:pt x="299357" y="144587"/>
                </a:lnTo>
                <a:lnTo>
                  <a:pt x="301234" y="133188"/>
                </a:lnTo>
                <a:lnTo>
                  <a:pt x="298416" y="119328"/>
                </a:lnTo>
                <a:lnTo>
                  <a:pt x="295774" y="115433"/>
                </a:lnTo>
                <a:close/>
              </a:path>
              <a:path w="301625" h="266700">
                <a:moveTo>
                  <a:pt x="114682" y="67986"/>
                </a:moveTo>
                <a:lnTo>
                  <a:pt x="92979" y="67986"/>
                </a:lnTo>
                <a:lnTo>
                  <a:pt x="132565" y="124311"/>
                </a:lnTo>
                <a:lnTo>
                  <a:pt x="166766" y="124311"/>
                </a:lnTo>
                <a:lnTo>
                  <a:pt x="171375" y="117758"/>
                </a:lnTo>
                <a:lnTo>
                  <a:pt x="149672" y="117758"/>
                </a:lnTo>
                <a:lnTo>
                  <a:pt x="114682" y="67986"/>
                </a:lnTo>
                <a:close/>
              </a:path>
              <a:path w="301625" h="266700">
                <a:moveTo>
                  <a:pt x="253566" y="69599"/>
                </a:moveTo>
                <a:lnTo>
                  <a:pt x="230685" y="69599"/>
                </a:lnTo>
                <a:lnTo>
                  <a:pt x="249761" y="101463"/>
                </a:lnTo>
                <a:lnTo>
                  <a:pt x="239444" y="109314"/>
                </a:lnTo>
                <a:lnTo>
                  <a:pt x="232585" y="120358"/>
                </a:lnTo>
                <a:lnTo>
                  <a:pt x="166766" y="124311"/>
                </a:lnTo>
                <a:lnTo>
                  <a:pt x="247944" y="124311"/>
                </a:lnTo>
                <a:lnTo>
                  <a:pt x="247944" y="123396"/>
                </a:lnTo>
                <a:lnTo>
                  <a:pt x="255920" y="115433"/>
                </a:lnTo>
                <a:lnTo>
                  <a:pt x="295774" y="115433"/>
                </a:lnTo>
                <a:lnTo>
                  <a:pt x="290742" y="108015"/>
                </a:lnTo>
                <a:lnTo>
                  <a:pt x="279376" y="100411"/>
                </a:lnTo>
                <a:lnTo>
                  <a:pt x="253566" y="69599"/>
                </a:lnTo>
                <a:close/>
              </a:path>
              <a:path w="301625" h="266700">
                <a:moveTo>
                  <a:pt x="202948" y="35512"/>
                </a:moveTo>
                <a:lnTo>
                  <a:pt x="185194" y="35512"/>
                </a:lnTo>
                <a:lnTo>
                  <a:pt x="185194" y="43564"/>
                </a:lnTo>
                <a:lnTo>
                  <a:pt x="187886" y="50994"/>
                </a:lnTo>
                <a:lnTo>
                  <a:pt x="192420" y="56950"/>
                </a:lnTo>
                <a:lnTo>
                  <a:pt x="149672" y="117758"/>
                </a:lnTo>
                <a:lnTo>
                  <a:pt x="171375" y="117758"/>
                </a:lnTo>
                <a:lnTo>
                  <a:pt x="206377" y="67986"/>
                </a:lnTo>
                <a:lnTo>
                  <a:pt x="252215" y="67986"/>
                </a:lnTo>
                <a:lnTo>
                  <a:pt x="245938" y="60493"/>
                </a:lnTo>
                <a:lnTo>
                  <a:pt x="250902" y="53267"/>
                </a:lnTo>
                <a:lnTo>
                  <a:pt x="210924" y="53267"/>
                </a:lnTo>
                <a:lnTo>
                  <a:pt x="202948" y="45304"/>
                </a:lnTo>
                <a:lnTo>
                  <a:pt x="202948" y="35512"/>
                </a:lnTo>
                <a:close/>
              </a:path>
              <a:path w="301625" h="266700">
                <a:moveTo>
                  <a:pt x="89350" y="69599"/>
                </a:moveTo>
                <a:lnTo>
                  <a:pt x="68671" y="69599"/>
                </a:lnTo>
                <a:lnTo>
                  <a:pt x="76736" y="71961"/>
                </a:lnTo>
                <a:lnTo>
                  <a:pt x="85321" y="71390"/>
                </a:lnTo>
                <a:lnTo>
                  <a:pt x="89350" y="69599"/>
                </a:lnTo>
                <a:close/>
              </a:path>
              <a:path w="301625" h="266700">
                <a:moveTo>
                  <a:pt x="252215" y="67986"/>
                </a:moveTo>
                <a:lnTo>
                  <a:pt x="206377" y="67986"/>
                </a:lnTo>
                <a:lnTo>
                  <a:pt x="214023" y="71390"/>
                </a:lnTo>
                <a:lnTo>
                  <a:pt x="222608" y="71961"/>
                </a:lnTo>
                <a:lnTo>
                  <a:pt x="230685" y="69599"/>
                </a:lnTo>
                <a:lnTo>
                  <a:pt x="253566" y="69599"/>
                </a:lnTo>
                <a:lnTo>
                  <a:pt x="252215" y="67986"/>
                </a:lnTo>
                <a:close/>
              </a:path>
              <a:path w="301625" h="266700">
                <a:moveTo>
                  <a:pt x="210924" y="17745"/>
                </a:moveTo>
                <a:lnTo>
                  <a:pt x="88420" y="17745"/>
                </a:lnTo>
                <a:lnTo>
                  <a:pt x="96395" y="25708"/>
                </a:lnTo>
                <a:lnTo>
                  <a:pt x="96395" y="45304"/>
                </a:lnTo>
                <a:lnTo>
                  <a:pt x="88420" y="53267"/>
                </a:lnTo>
                <a:lnTo>
                  <a:pt x="109727" y="53267"/>
                </a:lnTo>
                <a:lnTo>
                  <a:pt x="111458" y="50994"/>
                </a:lnTo>
                <a:lnTo>
                  <a:pt x="114150" y="43564"/>
                </a:lnTo>
                <a:lnTo>
                  <a:pt x="114150" y="35512"/>
                </a:lnTo>
                <a:lnTo>
                  <a:pt x="202948" y="35512"/>
                </a:lnTo>
                <a:lnTo>
                  <a:pt x="202948" y="25708"/>
                </a:lnTo>
                <a:lnTo>
                  <a:pt x="210924" y="17745"/>
                </a:lnTo>
                <a:close/>
              </a:path>
              <a:path w="301625" h="266700">
                <a:moveTo>
                  <a:pt x="221524" y="0"/>
                </a:moveTo>
                <a:lnTo>
                  <a:pt x="207901" y="2472"/>
                </a:lnTo>
                <a:lnTo>
                  <a:pt x="196830" y="9269"/>
                </a:lnTo>
                <a:lnTo>
                  <a:pt x="109375" y="17745"/>
                </a:lnTo>
                <a:lnTo>
                  <a:pt x="230507" y="17745"/>
                </a:lnTo>
                <a:lnTo>
                  <a:pt x="238483" y="25708"/>
                </a:lnTo>
                <a:lnTo>
                  <a:pt x="238483" y="45304"/>
                </a:lnTo>
                <a:lnTo>
                  <a:pt x="230507" y="53267"/>
                </a:lnTo>
                <a:lnTo>
                  <a:pt x="250902" y="53267"/>
                </a:lnTo>
                <a:lnTo>
                  <a:pt x="253145" y="50002"/>
                </a:lnTo>
                <a:lnTo>
                  <a:pt x="256195" y="37253"/>
                </a:lnTo>
                <a:lnTo>
                  <a:pt x="253499" y="22616"/>
                </a:lnTo>
                <a:lnTo>
                  <a:pt x="246084" y="10897"/>
                </a:lnTo>
                <a:lnTo>
                  <a:pt x="235057" y="3043"/>
                </a:lnTo>
                <a:lnTo>
                  <a:pt x="2215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xmlns="" id="{65C1DEE2-E724-4FCB-9F7D-3AB68A1F8042}"/>
              </a:ext>
            </a:extLst>
          </p:cNvPr>
          <p:cNvGrpSpPr/>
          <p:nvPr/>
        </p:nvGrpSpPr>
        <p:grpSpPr>
          <a:xfrm>
            <a:off x="6293771" y="1503383"/>
            <a:ext cx="389890" cy="389890"/>
            <a:chOff x="6441544" y="1006392"/>
            <a:chExt cx="389890" cy="389890"/>
          </a:xfrm>
        </p:grpSpPr>
        <p:sp>
          <p:nvSpPr>
            <p:cNvPr id="106" name="object 68">
              <a:extLst>
                <a:ext uri="{FF2B5EF4-FFF2-40B4-BE49-F238E27FC236}">
                  <a16:creationId xmlns:a16="http://schemas.microsoft.com/office/drawing/2014/main" xmlns="" id="{78AC4362-D404-44E4-881B-1B27D727C1D5}"/>
                </a:ext>
              </a:extLst>
            </p:cNvPr>
            <p:cNvSpPr/>
            <p:nvPr/>
          </p:nvSpPr>
          <p:spPr>
            <a:xfrm>
              <a:off x="6441544" y="1006392"/>
              <a:ext cx="389890" cy="389890"/>
            </a:xfrm>
            <a:custGeom>
              <a:avLst/>
              <a:gdLst/>
              <a:ahLst/>
              <a:cxnLst/>
              <a:rect l="l" t="t" r="r" b="b"/>
              <a:pathLst>
                <a:path w="389889" h="389889">
                  <a:moveTo>
                    <a:pt x="194817" y="0"/>
                  </a:moveTo>
                  <a:lnTo>
                    <a:pt x="148005" y="5661"/>
                  </a:lnTo>
                  <a:lnTo>
                    <a:pt x="105293" y="21745"/>
                  </a:lnTo>
                  <a:lnTo>
                    <a:pt x="68037" y="46896"/>
                  </a:lnTo>
                  <a:lnTo>
                    <a:pt x="37592" y="79761"/>
                  </a:lnTo>
                  <a:lnTo>
                    <a:pt x="15311" y="118986"/>
                  </a:lnTo>
                  <a:lnTo>
                    <a:pt x="2550" y="163217"/>
                  </a:lnTo>
                  <a:lnTo>
                    <a:pt x="0" y="194817"/>
                  </a:lnTo>
                  <a:lnTo>
                    <a:pt x="645" y="210796"/>
                  </a:lnTo>
                  <a:lnTo>
                    <a:pt x="9933" y="256395"/>
                  </a:lnTo>
                  <a:lnTo>
                    <a:pt x="29191" y="297439"/>
                  </a:lnTo>
                  <a:lnTo>
                    <a:pt x="57065" y="332574"/>
                  </a:lnTo>
                  <a:lnTo>
                    <a:pt x="92202" y="360447"/>
                  </a:lnTo>
                  <a:lnTo>
                    <a:pt x="133245" y="379703"/>
                  </a:lnTo>
                  <a:lnTo>
                    <a:pt x="178841" y="388990"/>
                  </a:lnTo>
                  <a:lnTo>
                    <a:pt x="194817" y="389635"/>
                  </a:lnTo>
                  <a:lnTo>
                    <a:pt x="210794" y="388990"/>
                  </a:lnTo>
                  <a:lnTo>
                    <a:pt x="256390" y="379703"/>
                  </a:lnTo>
                  <a:lnTo>
                    <a:pt x="297433" y="360447"/>
                  </a:lnTo>
                  <a:lnTo>
                    <a:pt x="332570" y="332574"/>
                  </a:lnTo>
                  <a:lnTo>
                    <a:pt x="360444" y="297439"/>
                  </a:lnTo>
                  <a:lnTo>
                    <a:pt x="379702" y="256395"/>
                  </a:lnTo>
                  <a:lnTo>
                    <a:pt x="388990" y="210796"/>
                  </a:lnTo>
                  <a:lnTo>
                    <a:pt x="389635" y="194817"/>
                  </a:lnTo>
                  <a:lnTo>
                    <a:pt x="388990" y="178839"/>
                  </a:lnTo>
                  <a:lnTo>
                    <a:pt x="379702" y="133240"/>
                  </a:lnTo>
                  <a:lnTo>
                    <a:pt x="360444" y="92196"/>
                  </a:lnTo>
                  <a:lnTo>
                    <a:pt x="332570" y="57061"/>
                  </a:lnTo>
                  <a:lnTo>
                    <a:pt x="297433" y="29188"/>
                  </a:lnTo>
                  <a:lnTo>
                    <a:pt x="256390" y="9932"/>
                  </a:lnTo>
                  <a:lnTo>
                    <a:pt x="210794" y="645"/>
                  </a:lnTo>
                  <a:lnTo>
                    <a:pt x="194817" y="0"/>
                  </a:lnTo>
                  <a:close/>
                </a:path>
              </a:pathLst>
            </a:custGeom>
            <a:solidFill>
              <a:srgbClr val="2868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xmlns="" id="{4DF09378-2F10-4F7D-BD6C-EE0C772EFF20}"/>
                </a:ext>
              </a:extLst>
            </p:cNvPr>
            <p:cNvGrpSpPr/>
            <p:nvPr/>
          </p:nvGrpSpPr>
          <p:grpSpPr>
            <a:xfrm>
              <a:off x="6488499" y="1046172"/>
              <a:ext cx="304165" cy="252939"/>
              <a:chOff x="4169329" y="2082506"/>
              <a:chExt cx="304165" cy="252939"/>
            </a:xfrm>
          </p:grpSpPr>
          <p:sp>
            <p:nvSpPr>
              <p:cNvPr id="108" name="object 69">
                <a:extLst>
                  <a:ext uri="{FF2B5EF4-FFF2-40B4-BE49-F238E27FC236}">
                    <a16:creationId xmlns:a16="http://schemas.microsoft.com/office/drawing/2014/main" xmlns="" id="{298E3647-4390-4EB7-BB01-696FC2678367}"/>
                  </a:ext>
                </a:extLst>
              </p:cNvPr>
              <p:cNvSpPr/>
              <p:nvPr/>
            </p:nvSpPr>
            <p:spPr>
              <a:xfrm>
                <a:off x="4332727" y="2082506"/>
                <a:ext cx="5905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9054">
                    <a:moveTo>
                      <a:pt x="0" y="0"/>
                    </a:moveTo>
                    <a:lnTo>
                      <a:pt x="58470" y="0"/>
                    </a:lnTo>
                  </a:path>
                </a:pathLst>
              </a:custGeom>
              <a:ln w="15887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9" name="object 70">
                <a:extLst>
                  <a:ext uri="{FF2B5EF4-FFF2-40B4-BE49-F238E27FC236}">
                    <a16:creationId xmlns:a16="http://schemas.microsoft.com/office/drawing/2014/main" xmlns="" id="{36A8EE55-09EF-4AD2-B2F4-1B855F117E92}"/>
                  </a:ext>
                </a:extLst>
              </p:cNvPr>
              <p:cNvSpPr/>
              <p:nvPr/>
            </p:nvSpPr>
            <p:spPr>
              <a:xfrm>
                <a:off x="4251028" y="2118637"/>
                <a:ext cx="1403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40335">
                    <a:moveTo>
                      <a:pt x="0" y="0"/>
                    </a:moveTo>
                    <a:lnTo>
                      <a:pt x="140169" y="0"/>
                    </a:lnTo>
                  </a:path>
                </a:pathLst>
              </a:custGeom>
              <a:ln w="15887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0" name="object 71">
                <a:extLst>
                  <a:ext uri="{FF2B5EF4-FFF2-40B4-BE49-F238E27FC236}">
                    <a16:creationId xmlns:a16="http://schemas.microsoft.com/office/drawing/2014/main" xmlns="" id="{FAA2C67F-B5BD-4D16-8644-537E50B2A8C9}"/>
                  </a:ext>
                </a:extLst>
              </p:cNvPr>
              <p:cNvSpPr/>
              <p:nvPr/>
            </p:nvSpPr>
            <p:spPr>
              <a:xfrm>
                <a:off x="4251028" y="2154769"/>
                <a:ext cx="2222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22250">
                    <a:moveTo>
                      <a:pt x="0" y="0"/>
                    </a:moveTo>
                    <a:lnTo>
                      <a:pt x="221881" y="0"/>
                    </a:lnTo>
                  </a:path>
                </a:pathLst>
              </a:custGeom>
              <a:ln w="15887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1" name="object 72">
                <a:extLst>
                  <a:ext uri="{FF2B5EF4-FFF2-40B4-BE49-F238E27FC236}">
                    <a16:creationId xmlns:a16="http://schemas.microsoft.com/office/drawing/2014/main" xmlns="" id="{087824FD-58B3-40A4-A6A0-D3C2E25BB1B7}"/>
                  </a:ext>
                </a:extLst>
              </p:cNvPr>
              <p:cNvSpPr/>
              <p:nvPr/>
            </p:nvSpPr>
            <p:spPr>
              <a:xfrm>
                <a:off x="4251028" y="2190900"/>
                <a:ext cx="2222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22250">
                    <a:moveTo>
                      <a:pt x="0" y="0"/>
                    </a:moveTo>
                    <a:lnTo>
                      <a:pt x="221881" y="0"/>
                    </a:lnTo>
                  </a:path>
                </a:pathLst>
              </a:custGeom>
              <a:ln w="15887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73">
                <a:extLst>
                  <a:ext uri="{FF2B5EF4-FFF2-40B4-BE49-F238E27FC236}">
                    <a16:creationId xmlns:a16="http://schemas.microsoft.com/office/drawing/2014/main" xmlns="" id="{E5D23171-1153-4FED-8F1C-9ECB23A8334C}"/>
                  </a:ext>
                </a:extLst>
              </p:cNvPr>
              <p:cNvSpPr/>
              <p:nvPr/>
            </p:nvSpPr>
            <p:spPr>
              <a:xfrm>
                <a:off x="4251028" y="2227038"/>
                <a:ext cx="2222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22250">
                    <a:moveTo>
                      <a:pt x="0" y="0"/>
                    </a:moveTo>
                    <a:lnTo>
                      <a:pt x="221881" y="0"/>
                    </a:lnTo>
                  </a:path>
                </a:pathLst>
              </a:custGeom>
              <a:ln w="1587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3" name="object 74">
                <a:extLst>
                  <a:ext uri="{FF2B5EF4-FFF2-40B4-BE49-F238E27FC236}">
                    <a16:creationId xmlns:a16="http://schemas.microsoft.com/office/drawing/2014/main" xmlns="" id="{C513DE52-AE41-473F-A836-7519D90AD6C6}"/>
                  </a:ext>
                </a:extLst>
              </p:cNvPr>
              <p:cNvSpPr/>
              <p:nvPr/>
            </p:nvSpPr>
            <p:spPr>
              <a:xfrm>
                <a:off x="4251028" y="2263163"/>
                <a:ext cx="2222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22250">
                    <a:moveTo>
                      <a:pt x="0" y="0"/>
                    </a:moveTo>
                    <a:lnTo>
                      <a:pt x="221881" y="0"/>
                    </a:lnTo>
                  </a:path>
                </a:pathLst>
              </a:custGeom>
              <a:ln w="15887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4" name="object 75">
                <a:extLst>
                  <a:ext uri="{FF2B5EF4-FFF2-40B4-BE49-F238E27FC236}">
                    <a16:creationId xmlns:a16="http://schemas.microsoft.com/office/drawing/2014/main" xmlns="" id="{5E59A6ED-634C-4352-8179-3BB2AB939843}"/>
                  </a:ext>
                </a:extLst>
              </p:cNvPr>
              <p:cNvSpPr/>
              <p:nvPr/>
            </p:nvSpPr>
            <p:spPr>
              <a:xfrm>
                <a:off x="4169329" y="2299301"/>
                <a:ext cx="304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4164">
                    <a:moveTo>
                      <a:pt x="0" y="0"/>
                    </a:moveTo>
                    <a:lnTo>
                      <a:pt x="303580" y="0"/>
                    </a:lnTo>
                  </a:path>
                </a:pathLst>
              </a:custGeom>
              <a:ln w="1587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5" name="object 76">
                <a:extLst>
                  <a:ext uri="{FF2B5EF4-FFF2-40B4-BE49-F238E27FC236}">
                    <a16:creationId xmlns:a16="http://schemas.microsoft.com/office/drawing/2014/main" xmlns="" id="{DEBD4FB4-B756-42C0-8EFC-5E69B21D8FF5}"/>
                  </a:ext>
                </a:extLst>
              </p:cNvPr>
              <p:cNvSpPr/>
              <p:nvPr/>
            </p:nvSpPr>
            <p:spPr>
              <a:xfrm>
                <a:off x="4169329" y="2335445"/>
                <a:ext cx="304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4164">
                    <a:moveTo>
                      <a:pt x="0" y="0"/>
                    </a:moveTo>
                    <a:lnTo>
                      <a:pt x="303580" y="0"/>
                    </a:lnTo>
                  </a:path>
                </a:pathLst>
              </a:custGeom>
              <a:ln w="1587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EA38C000-E9D7-4F6D-980A-714837C1BA3C}"/>
              </a:ext>
            </a:extLst>
          </p:cNvPr>
          <p:cNvSpPr/>
          <p:nvPr/>
        </p:nvSpPr>
        <p:spPr>
          <a:xfrm>
            <a:off x="6812315" y="1492987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868A4"/>
                </a:solidFill>
                <a:latin typeface="+mj-lt"/>
              </a:rPr>
              <a:t>Инновации </a:t>
            </a:r>
            <a:endParaRPr lang="ru-RU" sz="1200" dirty="0">
              <a:solidFill>
                <a:srgbClr val="2868A4"/>
              </a:solidFill>
              <a:latin typeface="+mj-lt"/>
            </a:endParaRPr>
          </a:p>
          <a:p>
            <a:r>
              <a:rPr lang="ru-RU" sz="1200" dirty="0">
                <a:solidFill>
                  <a:srgbClr val="2868A4"/>
                </a:solidFill>
                <a:latin typeface="+mj-lt"/>
              </a:rPr>
              <a:t>в</a:t>
            </a:r>
            <a:r>
              <a:rPr lang="en-US" sz="1200" dirty="0">
                <a:solidFill>
                  <a:srgbClr val="2868A4"/>
                </a:solidFill>
                <a:latin typeface="+mj-lt"/>
              </a:rPr>
              <a:t> </a:t>
            </a:r>
            <a:r>
              <a:rPr lang="ru-RU" sz="1200" dirty="0">
                <a:solidFill>
                  <a:srgbClr val="2868A4"/>
                </a:solidFill>
                <a:latin typeface="+mj-lt"/>
              </a:rPr>
              <a:t>о</a:t>
            </a:r>
            <a:r>
              <a:rPr lang="en-US" sz="1200" dirty="0">
                <a:solidFill>
                  <a:srgbClr val="2868A4"/>
                </a:solidFill>
                <a:latin typeface="+mj-lt"/>
              </a:rPr>
              <a:t>бласти </a:t>
            </a:r>
            <a:r>
              <a:rPr lang="ru-RU" sz="1200" dirty="0">
                <a:solidFill>
                  <a:srgbClr val="2868A4"/>
                </a:solidFill>
                <a:latin typeface="+mj-lt"/>
              </a:rPr>
              <a:t>д</a:t>
            </a:r>
            <a:r>
              <a:rPr lang="en-US" sz="1200" dirty="0">
                <a:solidFill>
                  <a:srgbClr val="2868A4"/>
                </a:solidFill>
                <a:latin typeface="+mj-lt"/>
              </a:rPr>
              <a:t>анных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6F621890-14CE-485E-A802-4FF7C36BB87A}"/>
              </a:ext>
            </a:extLst>
          </p:cNvPr>
          <p:cNvSpPr/>
          <p:nvPr/>
        </p:nvSpPr>
        <p:spPr>
          <a:xfrm>
            <a:off x="6452567" y="2138774"/>
            <a:ext cx="2242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траны представляют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лидеров согласно оценкам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GCI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Продолжают инвестировать в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большие данные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стимулируют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внедрени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IoT</a:t>
            </a:r>
          </a:p>
        </p:txBody>
      </p:sp>
      <p:sp>
        <p:nvSpPr>
          <p:cNvPr id="118" name="object 58">
            <a:extLst>
              <a:ext uri="{FF2B5EF4-FFF2-40B4-BE49-F238E27FC236}">
                <a16:creationId xmlns:a16="http://schemas.microsoft.com/office/drawing/2014/main" xmlns="" id="{50337662-8FEE-4391-A05D-2B8E5C002BA7}"/>
              </a:ext>
            </a:extLst>
          </p:cNvPr>
          <p:cNvSpPr/>
          <p:nvPr/>
        </p:nvSpPr>
        <p:spPr>
          <a:xfrm>
            <a:off x="8959157" y="1447848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89" h="389889">
                <a:moveTo>
                  <a:pt x="194805" y="0"/>
                </a:moveTo>
                <a:lnTo>
                  <a:pt x="147989" y="5661"/>
                </a:lnTo>
                <a:lnTo>
                  <a:pt x="105278" y="21743"/>
                </a:lnTo>
                <a:lnTo>
                  <a:pt x="68025" y="46893"/>
                </a:lnTo>
                <a:lnTo>
                  <a:pt x="37584" y="79758"/>
                </a:lnTo>
                <a:lnTo>
                  <a:pt x="15307" y="118986"/>
                </a:lnTo>
                <a:lnTo>
                  <a:pt x="2549" y="163223"/>
                </a:lnTo>
                <a:lnTo>
                  <a:pt x="0" y="194830"/>
                </a:lnTo>
                <a:lnTo>
                  <a:pt x="645" y="210805"/>
                </a:lnTo>
                <a:lnTo>
                  <a:pt x="9930" y="256395"/>
                </a:lnTo>
                <a:lnTo>
                  <a:pt x="29184" y="297433"/>
                </a:lnTo>
                <a:lnTo>
                  <a:pt x="57053" y="332562"/>
                </a:lnTo>
                <a:lnTo>
                  <a:pt x="92189" y="360435"/>
                </a:lnTo>
                <a:lnTo>
                  <a:pt x="133233" y="379691"/>
                </a:lnTo>
                <a:lnTo>
                  <a:pt x="178829" y="388977"/>
                </a:lnTo>
                <a:lnTo>
                  <a:pt x="194805" y="389623"/>
                </a:lnTo>
                <a:lnTo>
                  <a:pt x="210781" y="388977"/>
                </a:lnTo>
                <a:lnTo>
                  <a:pt x="256377" y="379691"/>
                </a:lnTo>
                <a:lnTo>
                  <a:pt x="297421" y="360435"/>
                </a:lnTo>
                <a:lnTo>
                  <a:pt x="332557" y="332562"/>
                </a:lnTo>
                <a:lnTo>
                  <a:pt x="360432" y="297426"/>
                </a:lnTo>
                <a:lnTo>
                  <a:pt x="379690" y="256382"/>
                </a:lnTo>
                <a:lnTo>
                  <a:pt x="388977" y="210783"/>
                </a:lnTo>
                <a:lnTo>
                  <a:pt x="389622" y="194819"/>
                </a:lnTo>
                <a:lnTo>
                  <a:pt x="388977" y="178849"/>
                </a:lnTo>
                <a:lnTo>
                  <a:pt x="379691" y="133242"/>
                </a:lnTo>
                <a:lnTo>
                  <a:pt x="360434" y="92194"/>
                </a:lnTo>
                <a:lnTo>
                  <a:pt x="332562" y="57057"/>
                </a:lnTo>
                <a:lnTo>
                  <a:pt x="297426" y="29185"/>
                </a:lnTo>
                <a:lnTo>
                  <a:pt x="256382" y="9930"/>
                </a:lnTo>
                <a:lnTo>
                  <a:pt x="210783" y="645"/>
                </a:lnTo>
                <a:lnTo>
                  <a:pt x="194805" y="0"/>
                </a:lnTo>
                <a:close/>
              </a:path>
            </a:pathLst>
          </a:custGeom>
          <a:solidFill>
            <a:srgbClr val="2868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59">
            <a:extLst>
              <a:ext uri="{FF2B5EF4-FFF2-40B4-BE49-F238E27FC236}">
                <a16:creationId xmlns:a16="http://schemas.microsoft.com/office/drawing/2014/main" xmlns="" id="{F49448D9-475C-4127-8B56-844705F02D2F}"/>
              </a:ext>
            </a:extLst>
          </p:cNvPr>
          <p:cNvSpPr/>
          <p:nvPr/>
        </p:nvSpPr>
        <p:spPr>
          <a:xfrm>
            <a:off x="9035970" y="1472040"/>
            <a:ext cx="219075" cy="332740"/>
          </a:xfrm>
          <a:custGeom>
            <a:avLst/>
            <a:gdLst/>
            <a:ahLst/>
            <a:cxnLst/>
            <a:rect l="l" t="t" r="r" b="b"/>
            <a:pathLst>
              <a:path w="219075" h="332739">
                <a:moveTo>
                  <a:pt x="126199" y="0"/>
                </a:moveTo>
                <a:lnTo>
                  <a:pt x="84329" y="8639"/>
                </a:lnTo>
                <a:lnTo>
                  <a:pt x="50390" y="32146"/>
                </a:lnTo>
                <a:lnTo>
                  <a:pt x="28008" y="66902"/>
                </a:lnTo>
                <a:lnTo>
                  <a:pt x="21222" y="111519"/>
                </a:lnTo>
                <a:lnTo>
                  <a:pt x="22131" y="121820"/>
                </a:lnTo>
                <a:lnTo>
                  <a:pt x="0" y="190322"/>
                </a:lnTo>
                <a:lnTo>
                  <a:pt x="26339" y="190322"/>
                </a:lnTo>
                <a:lnTo>
                  <a:pt x="26339" y="246938"/>
                </a:lnTo>
                <a:lnTo>
                  <a:pt x="79946" y="246938"/>
                </a:lnTo>
                <a:lnTo>
                  <a:pt x="79946" y="327004"/>
                </a:lnTo>
                <a:lnTo>
                  <a:pt x="94602" y="330002"/>
                </a:lnTo>
                <a:lnTo>
                  <a:pt x="110224" y="331906"/>
                </a:lnTo>
                <a:lnTo>
                  <a:pt x="126202" y="332551"/>
                </a:lnTo>
                <a:lnTo>
                  <a:pt x="142180" y="331906"/>
                </a:lnTo>
                <a:lnTo>
                  <a:pt x="187779" y="322620"/>
                </a:lnTo>
                <a:lnTo>
                  <a:pt x="218935" y="308986"/>
                </a:lnTo>
                <a:lnTo>
                  <a:pt x="193799" y="225234"/>
                </a:lnTo>
                <a:lnTo>
                  <a:pt x="118135" y="225234"/>
                </a:lnTo>
                <a:lnTo>
                  <a:pt x="111340" y="220065"/>
                </a:lnTo>
                <a:lnTo>
                  <a:pt x="108813" y="212877"/>
                </a:lnTo>
                <a:lnTo>
                  <a:pt x="104254" y="212877"/>
                </a:lnTo>
                <a:lnTo>
                  <a:pt x="101498" y="210108"/>
                </a:lnTo>
                <a:lnTo>
                  <a:pt x="101498" y="203288"/>
                </a:lnTo>
                <a:lnTo>
                  <a:pt x="104254" y="200520"/>
                </a:lnTo>
                <a:lnTo>
                  <a:pt x="186381" y="200520"/>
                </a:lnTo>
                <a:lnTo>
                  <a:pt x="184529" y="194348"/>
                </a:lnTo>
                <a:lnTo>
                  <a:pt x="104254" y="194348"/>
                </a:lnTo>
                <a:lnTo>
                  <a:pt x="101498" y="191592"/>
                </a:lnTo>
                <a:lnTo>
                  <a:pt x="101498" y="184759"/>
                </a:lnTo>
                <a:lnTo>
                  <a:pt x="104254" y="181991"/>
                </a:lnTo>
                <a:lnTo>
                  <a:pt x="180820" y="181991"/>
                </a:lnTo>
                <a:lnTo>
                  <a:pt x="178964" y="175806"/>
                </a:lnTo>
                <a:lnTo>
                  <a:pt x="101498" y="175806"/>
                </a:lnTo>
                <a:lnTo>
                  <a:pt x="99751" y="163889"/>
                </a:lnTo>
                <a:lnTo>
                  <a:pt x="95360" y="151880"/>
                </a:lnTo>
                <a:lnTo>
                  <a:pt x="91644" y="144094"/>
                </a:lnTo>
                <a:lnTo>
                  <a:pt x="65087" y="144094"/>
                </a:lnTo>
                <a:lnTo>
                  <a:pt x="58915" y="133400"/>
                </a:lnTo>
                <a:lnTo>
                  <a:pt x="70078" y="126949"/>
                </a:lnTo>
                <a:lnTo>
                  <a:pt x="83448" y="126949"/>
                </a:lnTo>
                <a:lnTo>
                  <a:pt x="79059" y="115598"/>
                </a:lnTo>
                <a:lnTo>
                  <a:pt x="77630" y="107861"/>
                </a:lnTo>
                <a:lnTo>
                  <a:pt x="52070" y="107861"/>
                </a:lnTo>
                <a:lnTo>
                  <a:pt x="52070" y="95504"/>
                </a:lnTo>
                <a:lnTo>
                  <a:pt x="77906" y="95504"/>
                </a:lnTo>
                <a:lnTo>
                  <a:pt x="78822" y="88694"/>
                </a:lnTo>
                <a:lnTo>
                  <a:pt x="84184" y="76365"/>
                </a:lnTo>
                <a:lnTo>
                  <a:pt x="70002" y="76365"/>
                </a:lnTo>
                <a:lnTo>
                  <a:pt x="58915" y="69977"/>
                </a:lnTo>
                <a:lnTo>
                  <a:pt x="65087" y="59270"/>
                </a:lnTo>
                <a:lnTo>
                  <a:pt x="101632" y="59270"/>
                </a:lnTo>
                <a:lnTo>
                  <a:pt x="104392" y="57366"/>
                </a:lnTo>
                <a:lnTo>
                  <a:pt x="117518" y="53023"/>
                </a:lnTo>
                <a:lnTo>
                  <a:pt x="142113" y="53023"/>
                </a:lnTo>
                <a:lnTo>
                  <a:pt x="141717" y="51701"/>
                </a:lnTo>
                <a:lnTo>
                  <a:pt x="90200" y="51689"/>
                </a:lnTo>
                <a:lnTo>
                  <a:pt x="83769" y="40576"/>
                </a:lnTo>
                <a:lnTo>
                  <a:pt x="94488" y="34391"/>
                </a:lnTo>
                <a:lnTo>
                  <a:pt x="120027" y="34391"/>
                </a:lnTo>
                <a:lnTo>
                  <a:pt x="120027" y="27559"/>
                </a:lnTo>
                <a:lnTo>
                  <a:pt x="134471" y="27559"/>
                </a:lnTo>
                <a:lnTo>
                  <a:pt x="126199" y="0"/>
                </a:lnTo>
                <a:close/>
              </a:path>
              <a:path w="219075" h="332739">
                <a:moveTo>
                  <a:pt x="186381" y="200520"/>
                </a:moveTo>
                <a:lnTo>
                  <a:pt x="148145" y="200520"/>
                </a:lnTo>
                <a:lnTo>
                  <a:pt x="150914" y="203288"/>
                </a:lnTo>
                <a:lnTo>
                  <a:pt x="150914" y="210108"/>
                </a:lnTo>
                <a:lnTo>
                  <a:pt x="148145" y="212877"/>
                </a:lnTo>
                <a:lnTo>
                  <a:pt x="143598" y="212877"/>
                </a:lnTo>
                <a:lnTo>
                  <a:pt x="141058" y="220065"/>
                </a:lnTo>
                <a:lnTo>
                  <a:pt x="134264" y="225234"/>
                </a:lnTo>
                <a:lnTo>
                  <a:pt x="193799" y="225234"/>
                </a:lnTo>
                <a:lnTo>
                  <a:pt x="186381" y="200520"/>
                </a:lnTo>
                <a:close/>
              </a:path>
              <a:path w="219075" h="332739">
                <a:moveTo>
                  <a:pt x="180820" y="181991"/>
                </a:moveTo>
                <a:lnTo>
                  <a:pt x="148145" y="181991"/>
                </a:lnTo>
                <a:lnTo>
                  <a:pt x="150914" y="184759"/>
                </a:lnTo>
                <a:lnTo>
                  <a:pt x="150914" y="191592"/>
                </a:lnTo>
                <a:lnTo>
                  <a:pt x="148145" y="194348"/>
                </a:lnTo>
                <a:lnTo>
                  <a:pt x="184529" y="194348"/>
                </a:lnTo>
                <a:lnTo>
                  <a:pt x="180820" y="181991"/>
                </a:lnTo>
                <a:close/>
              </a:path>
              <a:path w="219075" h="332739">
                <a:moveTo>
                  <a:pt x="166039" y="132742"/>
                </a:moveTo>
                <a:lnTo>
                  <a:pt x="163382" y="138315"/>
                </a:lnTo>
                <a:lnTo>
                  <a:pt x="158028" y="149330"/>
                </a:lnTo>
                <a:lnTo>
                  <a:pt x="153324" y="161338"/>
                </a:lnTo>
                <a:lnTo>
                  <a:pt x="150987" y="173410"/>
                </a:lnTo>
                <a:lnTo>
                  <a:pt x="150914" y="175806"/>
                </a:lnTo>
                <a:lnTo>
                  <a:pt x="178964" y="175806"/>
                </a:lnTo>
                <a:lnTo>
                  <a:pt x="166039" y="132742"/>
                </a:lnTo>
                <a:close/>
              </a:path>
              <a:path w="219075" h="332739">
                <a:moveTo>
                  <a:pt x="83448" y="126949"/>
                </a:moveTo>
                <a:lnTo>
                  <a:pt x="70078" y="126949"/>
                </a:lnTo>
                <a:lnTo>
                  <a:pt x="71615" y="130784"/>
                </a:lnTo>
                <a:lnTo>
                  <a:pt x="73304" y="134569"/>
                </a:lnTo>
                <a:lnTo>
                  <a:pt x="75120" y="138315"/>
                </a:lnTo>
                <a:lnTo>
                  <a:pt x="65087" y="144094"/>
                </a:lnTo>
                <a:lnTo>
                  <a:pt x="91644" y="144094"/>
                </a:lnTo>
                <a:lnTo>
                  <a:pt x="83740" y="127704"/>
                </a:lnTo>
                <a:lnTo>
                  <a:pt x="83448" y="126949"/>
                </a:lnTo>
                <a:close/>
              </a:path>
              <a:path w="219075" h="332739">
                <a:moveTo>
                  <a:pt x="182257" y="126923"/>
                </a:moveTo>
                <a:lnTo>
                  <a:pt x="180715" y="130784"/>
                </a:lnTo>
                <a:lnTo>
                  <a:pt x="179000" y="134569"/>
                </a:lnTo>
                <a:lnTo>
                  <a:pt x="177203" y="138264"/>
                </a:lnTo>
                <a:lnTo>
                  <a:pt x="187312" y="144094"/>
                </a:lnTo>
                <a:lnTo>
                  <a:pt x="193484" y="133400"/>
                </a:lnTo>
                <a:lnTo>
                  <a:pt x="182257" y="126923"/>
                </a:lnTo>
                <a:close/>
              </a:path>
              <a:path w="219075" h="332739">
                <a:moveTo>
                  <a:pt x="143461" y="57514"/>
                </a:moveTo>
                <a:lnTo>
                  <a:pt x="166039" y="132742"/>
                </a:lnTo>
                <a:lnTo>
                  <a:pt x="169557" y="125335"/>
                </a:lnTo>
                <a:lnTo>
                  <a:pt x="173891" y="113260"/>
                </a:lnTo>
                <a:lnTo>
                  <a:pt x="175611" y="101076"/>
                </a:lnTo>
                <a:lnTo>
                  <a:pt x="173674" y="88085"/>
                </a:lnTo>
                <a:lnTo>
                  <a:pt x="168338" y="76445"/>
                </a:lnTo>
                <a:lnTo>
                  <a:pt x="159831" y="66637"/>
                </a:lnTo>
                <a:lnTo>
                  <a:pt x="148375" y="59142"/>
                </a:lnTo>
                <a:lnTo>
                  <a:pt x="143461" y="57514"/>
                </a:lnTo>
                <a:close/>
              </a:path>
              <a:path w="219075" h="332739">
                <a:moveTo>
                  <a:pt x="77906" y="95504"/>
                </a:moveTo>
                <a:lnTo>
                  <a:pt x="65062" y="95504"/>
                </a:lnTo>
                <a:lnTo>
                  <a:pt x="64833" y="97561"/>
                </a:lnTo>
                <a:lnTo>
                  <a:pt x="64427" y="99555"/>
                </a:lnTo>
                <a:lnTo>
                  <a:pt x="64427" y="103784"/>
                </a:lnTo>
                <a:lnTo>
                  <a:pt x="64833" y="105816"/>
                </a:lnTo>
                <a:lnTo>
                  <a:pt x="65074" y="107861"/>
                </a:lnTo>
                <a:lnTo>
                  <a:pt x="77630" y="107861"/>
                </a:lnTo>
                <a:lnTo>
                  <a:pt x="76828" y="103519"/>
                </a:lnTo>
                <a:lnTo>
                  <a:pt x="77906" y="95504"/>
                </a:lnTo>
                <a:close/>
              </a:path>
              <a:path w="219075" h="332739">
                <a:moveTo>
                  <a:pt x="200329" y="95504"/>
                </a:moveTo>
                <a:lnTo>
                  <a:pt x="187350" y="95504"/>
                </a:lnTo>
                <a:lnTo>
                  <a:pt x="187566" y="97561"/>
                </a:lnTo>
                <a:lnTo>
                  <a:pt x="187972" y="99555"/>
                </a:lnTo>
                <a:lnTo>
                  <a:pt x="187972" y="103784"/>
                </a:lnTo>
                <a:lnTo>
                  <a:pt x="187566" y="105816"/>
                </a:lnTo>
                <a:lnTo>
                  <a:pt x="187325" y="107861"/>
                </a:lnTo>
                <a:lnTo>
                  <a:pt x="200329" y="107861"/>
                </a:lnTo>
                <a:lnTo>
                  <a:pt x="200329" y="95504"/>
                </a:lnTo>
                <a:close/>
              </a:path>
              <a:path w="219075" h="332739">
                <a:moveTo>
                  <a:pt x="101632" y="59270"/>
                </a:moveTo>
                <a:lnTo>
                  <a:pt x="65087" y="59270"/>
                </a:lnTo>
                <a:lnTo>
                  <a:pt x="76212" y="65684"/>
                </a:lnTo>
                <a:lnTo>
                  <a:pt x="73799" y="69037"/>
                </a:lnTo>
                <a:lnTo>
                  <a:pt x="71716" y="72593"/>
                </a:lnTo>
                <a:lnTo>
                  <a:pt x="70002" y="76365"/>
                </a:lnTo>
                <a:lnTo>
                  <a:pt x="84184" y="76365"/>
                </a:lnTo>
                <a:lnTo>
                  <a:pt x="84466" y="75716"/>
                </a:lnTo>
                <a:lnTo>
                  <a:pt x="93182" y="65102"/>
                </a:lnTo>
                <a:lnTo>
                  <a:pt x="101632" y="59270"/>
                </a:lnTo>
                <a:close/>
              </a:path>
              <a:path w="219075" h="332739">
                <a:moveTo>
                  <a:pt x="187312" y="59270"/>
                </a:moveTo>
                <a:lnTo>
                  <a:pt x="176187" y="65684"/>
                </a:lnTo>
                <a:lnTo>
                  <a:pt x="178600" y="69037"/>
                </a:lnTo>
                <a:lnTo>
                  <a:pt x="180708" y="72593"/>
                </a:lnTo>
                <a:lnTo>
                  <a:pt x="182410" y="76365"/>
                </a:lnTo>
                <a:lnTo>
                  <a:pt x="193484" y="69977"/>
                </a:lnTo>
                <a:lnTo>
                  <a:pt x="187312" y="59270"/>
                </a:lnTo>
                <a:close/>
              </a:path>
              <a:path w="219075" h="332739">
                <a:moveTo>
                  <a:pt x="142113" y="53023"/>
                </a:moveTo>
                <a:lnTo>
                  <a:pt x="117518" y="53023"/>
                </a:lnTo>
                <a:lnTo>
                  <a:pt x="134196" y="54444"/>
                </a:lnTo>
                <a:lnTo>
                  <a:pt x="143461" y="57514"/>
                </a:lnTo>
                <a:lnTo>
                  <a:pt x="142113" y="53023"/>
                </a:lnTo>
                <a:close/>
              </a:path>
              <a:path w="219075" h="332739">
                <a:moveTo>
                  <a:pt x="120027" y="34391"/>
                </a:moveTo>
                <a:lnTo>
                  <a:pt x="94488" y="34391"/>
                </a:lnTo>
                <a:lnTo>
                  <a:pt x="100888" y="45478"/>
                </a:lnTo>
                <a:lnTo>
                  <a:pt x="97091" y="47193"/>
                </a:lnTo>
                <a:lnTo>
                  <a:pt x="93548" y="49288"/>
                </a:lnTo>
                <a:lnTo>
                  <a:pt x="90208" y="51701"/>
                </a:lnTo>
                <a:lnTo>
                  <a:pt x="141717" y="51701"/>
                </a:lnTo>
                <a:lnTo>
                  <a:pt x="138366" y="40538"/>
                </a:lnTo>
                <a:lnTo>
                  <a:pt x="120027" y="40538"/>
                </a:lnTo>
                <a:lnTo>
                  <a:pt x="120027" y="34391"/>
                </a:lnTo>
                <a:close/>
              </a:path>
              <a:path w="219075" h="332739">
                <a:moveTo>
                  <a:pt x="157911" y="34391"/>
                </a:moveTo>
                <a:lnTo>
                  <a:pt x="151523" y="45478"/>
                </a:lnTo>
                <a:lnTo>
                  <a:pt x="155295" y="47193"/>
                </a:lnTo>
                <a:lnTo>
                  <a:pt x="158851" y="49288"/>
                </a:lnTo>
                <a:lnTo>
                  <a:pt x="162191" y="51689"/>
                </a:lnTo>
                <a:lnTo>
                  <a:pt x="168605" y="40576"/>
                </a:lnTo>
                <a:lnTo>
                  <a:pt x="157911" y="34391"/>
                </a:lnTo>
                <a:close/>
              </a:path>
              <a:path w="219075" h="332739">
                <a:moveTo>
                  <a:pt x="128320" y="39916"/>
                </a:moveTo>
                <a:lnTo>
                  <a:pt x="124066" y="39916"/>
                </a:lnTo>
                <a:lnTo>
                  <a:pt x="122085" y="40322"/>
                </a:lnTo>
                <a:lnTo>
                  <a:pt x="120027" y="40538"/>
                </a:lnTo>
                <a:lnTo>
                  <a:pt x="132384" y="40538"/>
                </a:lnTo>
                <a:lnTo>
                  <a:pt x="130314" y="40322"/>
                </a:lnTo>
                <a:lnTo>
                  <a:pt x="128320" y="39916"/>
                </a:lnTo>
                <a:close/>
              </a:path>
              <a:path w="219075" h="332739">
                <a:moveTo>
                  <a:pt x="134471" y="27559"/>
                </a:moveTo>
                <a:lnTo>
                  <a:pt x="132384" y="27559"/>
                </a:lnTo>
                <a:lnTo>
                  <a:pt x="132384" y="40538"/>
                </a:lnTo>
                <a:lnTo>
                  <a:pt x="138366" y="40538"/>
                </a:lnTo>
                <a:lnTo>
                  <a:pt x="134471" y="275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8C856330-B0B1-420F-8785-A4FA05503BD6}"/>
              </a:ext>
            </a:extLst>
          </p:cNvPr>
          <p:cNvSpPr/>
          <p:nvPr/>
        </p:nvSpPr>
        <p:spPr>
          <a:xfrm>
            <a:off x="9415101" y="1447848"/>
            <a:ext cx="1601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868A4"/>
                </a:solidFill>
                <a:latin typeface="+mj-lt"/>
              </a:rPr>
              <a:t>Интеллектуальные </a:t>
            </a:r>
          </a:p>
          <a:p>
            <a:r>
              <a:rPr lang="ru-RU" sz="1200" dirty="0">
                <a:solidFill>
                  <a:srgbClr val="2868A4"/>
                </a:solidFill>
                <a:latin typeface="+mj-lt"/>
              </a:rPr>
              <a:t>и</a:t>
            </a:r>
            <a:r>
              <a:rPr lang="en-US" sz="1200" dirty="0">
                <a:solidFill>
                  <a:srgbClr val="2868A4"/>
                </a:solidFill>
                <a:latin typeface="+mj-lt"/>
              </a:rPr>
              <a:t>нновации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xmlns="" id="{8C667479-E968-44EF-B6FA-332208A0937C}"/>
              </a:ext>
            </a:extLst>
          </p:cNvPr>
          <p:cNvSpPr/>
          <p:nvPr/>
        </p:nvSpPr>
        <p:spPr>
          <a:xfrm>
            <a:off x="8906773" y="2079722"/>
            <a:ext cx="25165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 2025 год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прогнозируе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тся,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что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некоторые из самых передовых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стран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достигнут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Интеллектуальн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ую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инновационн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ую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стади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ю развития.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даст начало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 новым формам организаци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й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распределен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ию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ресурсов 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управлени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ю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Arrow: Pentagon 127">
            <a:extLst>
              <a:ext uri="{FF2B5EF4-FFF2-40B4-BE49-F238E27FC236}">
                <a16:creationId xmlns:a16="http://schemas.microsoft.com/office/drawing/2014/main" xmlns="" id="{20E3B969-FD41-416E-A929-364A570125EA}"/>
              </a:ext>
            </a:extLst>
          </p:cNvPr>
          <p:cNvSpPr/>
          <p:nvPr/>
        </p:nvSpPr>
        <p:spPr>
          <a:xfrm>
            <a:off x="768660" y="1108536"/>
            <a:ext cx="2677442" cy="302055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1 цифровизация</a:t>
            </a:r>
            <a:endParaRPr lang="en-US" sz="1600" dirty="0"/>
          </a:p>
        </p:txBody>
      </p:sp>
      <p:sp>
        <p:nvSpPr>
          <p:cNvPr id="130" name="Arrow: Pentagon 129">
            <a:extLst>
              <a:ext uri="{FF2B5EF4-FFF2-40B4-BE49-F238E27FC236}">
                <a16:creationId xmlns:a16="http://schemas.microsoft.com/office/drawing/2014/main" xmlns="" id="{9A897DF0-4AF9-4070-875E-39A002E5963E}"/>
              </a:ext>
            </a:extLst>
          </p:cNvPr>
          <p:cNvSpPr/>
          <p:nvPr/>
        </p:nvSpPr>
        <p:spPr>
          <a:xfrm>
            <a:off x="3440785" y="1100066"/>
            <a:ext cx="2677442" cy="302055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2 цифровизация</a:t>
            </a:r>
            <a:endParaRPr lang="en-US" sz="1600" dirty="0"/>
          </a:p>
        </p:txBody>
      </p:sp>
      <p:sp>
        <p:nvSpPr>
          <p:cNvPr id="131" name="Arrow: Pentagon 130">
            <a:extLst>
              <a:ext uri="{FF2B5EF4-FFF2-40B4-BE49-F238E27FC236}">
                <a16:creationId xmlns:a16="http://schemas.microsoft.com/office/drawing/2014/main" xmlns="" id="{C50ECAE2-481F-4B54-A6AD-74CEB9A8AE87}"/>
              </a:ext>
            </a:extLst>
          </p:cNvPr>
          <p:cNvSpPr/>
          <p:nvPr/>
        </p:nvSpPr>
        <p:spPr>
          <a:xfrm>
            <a:off x="6122133" y="1069350"/>
            <a:ext cx="2677442" cy="302055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3 трансформация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2" name="Arrow: Pentagon 131">
            <a:extLst>
              <a:ext uri="{FF2B5EF4-FFF2-40B4-BE49-F238E27FC236}">
                <a16:creationId xmlns:a16="http://schemas.microsoft.com/office/drawing/2014/main" xmlns="" id="{A5C491C8-8718-4D74-A801-7432BDCEC2D5}"/>
              </a:ext>
            </a:extLst>
          </p:cNvPr>
          <p:cNvSpPr/>
          <p:nvPr/>
        </p:nvSpPr>
        <p:spPr>
          <a:xfrm>
            <a:off x="8805340" y="1061320"/>
            <a:ext cx="2677442" cy="302055"/>
          </a:xfrm>
          <a:prstGeom prst="homePlate">
            <a:avLst/>
          </a:prstGeom>
          <a:solidFill>
            <a:srgbClr val="286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4 цифровая экономика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78F8198A-DFA3-4E4C-B21A-8191226E0736}"/>
              </a:ext>
            </a:extLst>
          </p:cNvPr>
          <p:cNvCxnSpPr/>
          <p:nvPr/>
        </p:nvCxnSpPr>
        <p:spPr>
          <a:xfrm flipV="1">
            <a:off x="11557801" y="1019897"/>
            <a:ext cx="0" cy="5146901"/>
          </a:xfrm>
          <a:prstGeom prst="straightConnector1">
            <a:avLst/>
          </a:prstGeom>
          <a:ln w="9525">
            <a:solidFill>
              <a:schemeClr val="bg1">
                <a:lumMod val="6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1CBC333-FA10-4CD4-B686-0653C5B89831}"/>
              </a:ext>
            </a:extLst>
          </p:cNvPr>
          <p:cNvSpPr txBox="1"/>
          <p:nvPr/>
        </p:nvSpPr>
        <p:spPr>
          <a:xfrm>
            <a:off x="11676230" y="1734950"/>
            <a:ext cx="400110" cy="451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 ПЛАТФОРМЫ</a:t>
            </a:r>
            <a:endParaRPr lang="en-US" sz="1400" dirty="0" err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4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apezoid 17">
            <a:extLst>
              <a:ext uri="{FF2B5EF4-FFF2-40B4-BE49-F238E27FC236}">
                <a16:creationId xmlns:a16="http://schemas.microsoft.com/office/drawing/2014/main" xmlns="" id="{12572CAD-BC3B-4F3A-B98D-6C500B6EB534}"/>
              </a:ext>
            </a:extLst>
          </p:cNvPr>
          <p:cNvSpPr/>
          <p:nvPr/>
        </p:nvSpPr>
        <p:spPr bwMode="ltGray">
          <a:xfrm rot="5400000">
            <a:off x="710636" y="2360235"/>
            <a:ext cx="4343400" cy="1658199"/>
          </a:xfrm>
          <a:prstGeom prst="trapezoid">
            <a:avLst/>
          </a:prstGeom>
          <a:solidFill>
            <a:srgbClr val="DEE6E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xmlns="" id="{1352ACCB-0E7B-44EA-B766-0B4A70A24BE9}"/>
              </a:ext>
            </a:extLst>
          </p:cNvPr>
          <p:cNvSpPr/>
          <p:nvPr/>
        </p:nvSpPr>
        <p:spPr bwMode="ltGray">
          <a:xfrm rot="5400000">
            <a:off x="2513313" y="2311963"/>
            <a:ext cx="4343399" cy="1658199"/>
          </a:xfrm>
          <a:prstGeom prst="trapezoid">
            <a:avLst/>
          </a:prstGeom>
          <a:solidFill>
            <a:srgbClr val="CEE1F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xmlns="" id="{764C52EA-6962-41BB-825F-412B4D9AF252}"/>
              </a:ext>
            </a:extLst>
          </p:cNvPr>
          <p:cNvSpPr/>
          <p:nvPr/>
        </p:nvSpPr>
        <p:spPr bwMode="ltGray">
          <a:xfrm rot="5400000">
            <a:off x="6118668" y="2311963"/>
            <a:ext cx="4343398" cy="1658199"/>
          </a:xfrm>
          <a:prstGeom prst="trapezoid">
            <a:avLst/>
          </a:prstGeom>
          <a:solidFill>
            <a:srgbClr val="9DC3E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xmlns="" id="{D25E8DB8-88F2-4E73-B06B-128A3811F527}"/>
              </a:ext>
            </a:extLst>
          </p:cNvPr>
          <p:cNvSpPr/>
          <p:nvPr/>
        </p:nvSpPr>
        <p:spPr bwMode="ltGray">
          <a:xfrm rot="5400000">
            <a:off x="7921343" y="2276409"/>
            <a:ext cx="4343399" cy="1658199"/>
          </a:xfrm>
          <a:prstGeom prst="trapezoid">
            <a:avLst/>
          </a:prstGeom>
          <a:solidFill>
            <a:schemeClr val="tx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xmlns="" id="{3BEB63D4-10E1-4625-B476-6D7143EB4BFB}"/>
              </a:ext>
            </a:extLst>
          </p:cNvPr>
          <p:cNvSpPr/>
          <p:nvPr/>
        </p:nvSpPr>
        <p:spPr bwMode="ltGray">
          <a:xfrm rot="5400000">
            <a:off x="4315991" y="2311963"/>
            <a:ext cx="4343398" cy="1658199"/>
          </a:xfrm>
          <a:prstGeom prst="trapezoid">
            <a:avLst/>
          </a:prstGeom>
          <a:solidFill>
            <a:srgbClr val="B4D9E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BE38A4B-7F10-45BA-AC2E-E4F631B025AA}"/>
              </a:ext>
            </a:extLst>
          </p:cNvPr>
          <p:cNvGraphicFramePr>
            <a:graphicFrameLocks noGrp="1"/>
          </p:cNvGraphicFramePr>
          <p:nvPr/>
        </p:nvGraphicFramePr>
        <p:xfrm>
          <a:off x="1025329" y="1299625"/>
          <a:ext cx="10007886" cy="356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86">
                  <a:extLst>
                    <a:ext uri="{9D8B030D-6E8A-4147-A177-3AD203B41FA5}">
                      <a16:colId xmlns:a16="http://schemas.microsoft.com/office/drawing/2014/main" xmlns="" val="429373665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285407565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37763591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216687785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220585693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2503899838"/>
                    </a:ext>
                  </a:extLst>
                </a:gridCol>
              </a:tblGrid>
              <a:tr h="4103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indent="95250" algn="l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1G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indent="95250" algn="l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2G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2925" indent="0" algn="l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3G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542925" algn="l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4G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542925" algn="l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5G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15310"/>
                  </a:ext>
                </a:extLst>
              </a:tr>
              <a:tr h="237308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Внедрение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1984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1991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2002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2010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6594100"/>
                  </a:ext>
                </a:extLst>
              </a:tr>
              <a:tr h="453586"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Функции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Звонки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+</a:t>
                      </a:r>
                      <a:r>
                        <a:rPr lang="en-US" sz="1200" dirty="0">
                          <a:solidFill>
                            <a:srgbClr val="595959"/>
                          </a:solidFill>
                        </a:rPr>
                        <a:t>SMS</a:t>
                      </a:r>
                      <a:endParaRPr lang="ru-RU" sz="12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595959"/>
                          </a:solidFill>
                        </a:rPr>
                        <a:t>+ </a:t>
                      </a:r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Доступ в интернет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+ Видео стриминг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+ 3</a:t>
                      </a:r>
                      <a:r>
                        <a:rPr lang="en-US" sz="1200" dirty="0">
                          <a:solidFill>
                            <a:srgbClr val="595959"/>
                          </a:solidFill>
                        </a:rPr>
                        <a:t>D </a:t>
                      </a:r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видео, интернет вещей, умные город </a:t>
                      </a:r>
                      <a:br>
                        <a:rPr lang="ru-RU" sz="1200" dirty="0">
                          <a:solidFill>
                            <a:srgbClr val="595959"/>
                          </a:solidFill>
                        </a:rPr>
                      </a:br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и </a:t>
                      </a:r>
                      <a:r>
                        <a:rPr lang="ru-RU" sz="1200" dirty="0" err="1">
                          <a:solidFill>
                            <a:srgbClr val="595959"/>
                          </a:solidFill>
                        </a:rPr>
                        <a:t>тд</a:t>
                      </a:r>
                      <a:r>
                        <a:rPr lang="ru-RU" sz="1200" dirty="0">
                          <a:solidFill>
                            <a:srgbClr val="595959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7182061"/>
                  </a:ext>
                </a:extLst>
              </a:tr>
              <a:tr h="237308">
                <a:tc>
                  <a:txBody>
                    <a:bodyPr/>
                    <a:lstStyle/>
                    <a:p>
                      <a:pPr algn="r"/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До 1,9 Кбит/с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9,6 - 14,4 Кбит/с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До 3,6 Мбит/с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До 1 Гбит/с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До 20 Гбит/с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1053954"/>
                  </a:ext>
                </a:extLst>
              </a:tr>
              <a:tr h="237308">
                <a:tc>
                  <a:txBody>
                    <a:bodyPr/>
                    <a:lstStyle/>
                    <a:p>
                      <a:pPr algn="r"/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Задержка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- 1 000 </a:t>
                      </a:r>
                      <a:r>
                        <a:rPr lang="ru-RU" sz="1200" kern="1200" dirty="0" err="1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мс</a:t>
                      </a:r>
                      <a:endParaRPr lang="ru-RU" sz="1200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100 – 500 </a:t>
                      </a:r>
                      <a:r>
                        <a:rPr lang="ru-RU" sz="1200" kern="1200" dirty="0" err="1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мс</a:t>
                      </a:r>
                      <a:endParaRPr lang="ru-RU" sz="1200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10 – 100 </a:t>
                      </a:r>
                      <a:r>
                        <a:rPr lang="ru-RU" sz="1200" kern="1200" dirty="0" err="1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мс</a:t>
                      </a:r>
                      <a:endParaRPr lang="ru-RU" sz="1200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200" kern="1200" dirty="0" err="1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мс</a:t>
                      </a:r>
                      <a:endParaRPr lang="ru-RU" sz="1200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3166506"/>
                  </a:ext>
                </a:extLst>
              </a:tr>
              <a:tr h="421187">
                <a:tc>
                  <a:txBody>
                    <a:bodyPr/>
                    <a:lstStyle/>
                    <a:p>
                      <a:pPr algn="r"/>
                      <a:r>
                        <a:rPr lang="ru-RU" sz="12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</a:t>
                      </a:r>
                      <a:br>
                        <a:rPr lang="ru-RU" sz="12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отличие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Мобильность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Безопасность, массовое использование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Лучший </a:t>
                      </a:r>
                      <a:b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Быстрый интернет, меньшая задержка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Лучший охват, меньшая задержка, лучшая производи-тельность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519644"/>
                  </a:ext>
                </a:extLst>
              </a:tr>
              <a:tr h="777577">
                <a:tc>
                  <a:txBody>
                    <a:bodyPr/>
                    <a:lstStyle/>
                    <a:p>
                      <a:pPr algn="r"/>
                      <a:r>
                        <a:rPr lang="ru-RU" sz="12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Слабые </a:t>
                      </a:r>
                      <a:br>
                        <a:rPr lang="ru-RU" sz="12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Низкая спектральная эффективность, серьезная проблема безопасности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Ограниченная скорость передачи данных, трудности с поддержанием спроса на интернет и электронную почту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>
                          <a:solidFill>
                            <a:srgbClr val="595959"/>
                          </a:solidFill>
                        </a:rPr>
                        <a:t>Сбои производи</a:t>
                      </a:r>
                      <a:r>
                        <a:rPr lang="en-US" sz="1100" i="1" dirty="0">
                          <a:solidFill>
                            <a:srgbClr val="595959"/>
                          </a:solidFill>
                        </a:rPr>
                        <a:t>-</a:t>
                      </a:r>
                      <a:r>
                        <a:rPr lang="ru-RU" sz="1100" i="1" dirty="0">
                          <a:solidFill>
                            <a:srgbClr val="595959"/>
                          </a:solidFill>
                        </a:rPr>
                        <a:t>тельности сети, сбои беспроводного доступа в интернет</a:t>
                      </a:r>
                    </a:p>
                    <a:p>
                      <a:endParaRPr lang="ru-RU" sz="1100" i="1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>
                          <a:solidFill>
                            <a:srgbClr val="595959"/>
                          </a:solidFill>
                        </a:rPr>
                        <a:t>Требуется сложное и дорогое оборудование</a:t>
                      </a:r>
                    </a:p>
                    <a:p>
                      <a:endParaRPr lang="ru-RU" sz="1100" i="1" kern="1200" dirty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Ограниченная дальность охвата станции до 500 метров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3297161"/>
                  </a:ext>
                </a:extLst>
              </a:tr>
            </a:tbl>
          </a:graphicData>
        </a:graphic>
      </p:graphicFrame>
      <p:sp>
        <p:nvSpPr>
          <p:cNvPr id="44" name="Title 43">
            <a:extLst>
              <a:ext uri="{FF2B5EF4-FFF2-40B4-BE49-F238E27FC236}">
                <a16:creationId xmlns:a16="http://schemas.microsoft.com/office/drawing/2014/main" xmlns="" id="{1B726191-A917-48B8-900B-D78EC16E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5G является следующей ступенью развития коммуникационных технологий 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xmlns="" id="{DFB1DD84-2953-4E0D-85D8-CA414EDD575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5G будет опираться на успехи сетей подвижной связи 2G, 3G и 4G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1786181-2185-4120-95A3-25678AF88108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5873" y="5442874"/>
            <a:ext cx="12006799" cy="430887"/>
          </a:xfrm>
        </p:spPr>
        <p:txBody>
          <a:bodyPr/>
          <a:lstStyle/>
          <a:p>
            <a:r>
              <a:rPr lang="ru-RU" dirty="0"/>
              <a:t>Источник: </a:t>
            </a:r>
            <a:r>
              <a:rPr lang="ru-RU" dirty="0" err="1"/>
              <a:t>Панкадж</a:t>
            </a:r>
            <a:r>
              <a:rPr lang="ru-RU" dirty="0"/>
              <a:t> Шарма. Эволюция сетей мобильной беспроводной связи - от 1G до 5G, а также перспективы развития сети связи следующего поколения. 2013; </a:t>
            </a:r>
            <a:r>
              <a:rPr lang="en-GB" dirty="0"/>
              <a:t>https://www.unian.net/longrids/5G/</a:t>
            </a:r>
            <a:r>
              <a:rPr lang="ru-RU" dirty="0"/>
              <a:t>4; Высокочастотный 5G: Давайте рассмотрим вопрос о диапазоне, не так ли? </a:t>
            </a:r>
            <a:r>
              <a:rPr lang="en-GB" dirty="0"/>
              <a:t>www.lightreading.com</a:t>
            </a:r>
            <a:r>
              <a:rPr lang="ru-RU" dirty="0"/>
              <a:t>. 2017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B4138B0-E3AB-41C4-8351-8ADD8BABF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153" y="1227234"/>
            <a:ext cx="411911" cy="411911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49D049E-A158-441B-AC00-380FE9160E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094" y="1143716"/>
            <a:ext cx="477981" cy="477981"/>
          </a:xfrm>
          <a:prstGeom prst="rect">
            <a:avLst/>
          </a:prstGeom>
        </p:spPr>
      </p:pic>
      <p:pic>
        <p:nvPicPr>
          <p:cNvPr id="26" name="Picture 25" descr="A picture containing sky, clock, light&#10;&#10;Description automatically generated">
            <a:extLst>
              <a:ext uri="{FF2B5EF4-FFF2-40B4-BE49-F238E27FC236}">
                <a16:creationId xmlns:a16="http://schemas.microsoft.com/office/drawing/2014/main" xmlns="" id="{B007D1DD-B46A-45D5-BAE0-D727A7D0DE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14" y="1227234"/>
            <a:ext cx="411911" cy="411911"/>
          </a:xfrm>
          <a:prstGeom prst="rect">
            <a:avLst/>
          </a:prstGeom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1A330DA-25ED-46D2-BA61-CB191A6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769" y="1204493"/>
            <a:ext cx="417203" cy="41720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14C5D383-7D7A-43A3-AED3-6E3C5663ED6D}"/>
              </a:ext>
            </a:extLst>
          </p:cNvPr>
          <p:cNvGrpSpPr/>
          <p:nvPr/>
        </p:nvGrpSpPr>
        <p:grpSpPr>
          <a:xfrm>
            <a:off x="9372601" y="1149035"/>
            <a:ext cx="380999" cy="490179"/>
            <a:chOff x="6029746" y="1559868"/>
            <a:chExt cx="329512" cy="423937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xmlns="" id="{50D1E984-5D4E-43E0-BA3A-49BDDC1C8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2943" y="1559868"/>
              <a:ext cx="137482" cy="137482"/>
            </a:xfrm>
            <a:prstGeom prst="rect">
              <a:avLst/>
            </a:prstGeom>
          </p:spPr>
        </p:pic>
        <p:pic>
          <p:nvPicPr>
            <p:cNvPr id="32" name="Picture 31" descr="A close up of a sign&#10;&#10;Description automatically generated">
              <a:extLst>
                <a:ext uri="{FF2B5EF4-FFF2-40B4-BE49-F238E27FC236}">
                  <a16:creationId xmlns:a16="http://schemas.microsoft.com/office/drawing/2014/main" xmlns="" id="{F32BE8A7-BB79-430F-BD0C-7618F9E0D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9746" y="1654293"/>
              <a:ext cx="329512" cy="329512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FC3ACB-A18D-48EE-9FBB-1E05B1249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4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TJeiaJnRdWq23VRFf8Huw"/>
</p:tagLst>
</file>

<file path=ppt/theme/theme1.xml><?xml version="1.0" encoding="utf-8"?>
<a:theme xmlns:a="http://schemas.openxmlformats.org/drawingml/2006/main" name="theme Center for Strategic Initiatives">
  <a:themeElements>
    <a:clrScheme name="Другая 3">
      <a:dk1>
        <a:sysClr val="windowText" lastClr="000000"/>
      </a:dk1>
      <a:lt1>
        <a:sysClr val="window" lastClr="FFFFFF"/>
      </a:lt1>
      <a:dk2>
        <a:srgbClr val="2868A4"/>
      </a:dk2>
      <a:lt2>
        <a:srgbClr val="DEE5EE"/>
      </a:lt2>
      <a:accent1>
        <a:srgbClr val="2868A4"/>
      </a:accent1>
      <a:accent2>
        <a:srgbClr val="5A80AD"/>
      </a:accent2>
      <a:accent3>
        <a:srgbClr val="449FD8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csi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Center for Strategic Initiatives" id="{54311901-AB3C-4878-8B77-E4B4BD4A55B1}" vid="{E8968A39-A98E-4E06-A47B-DC3B67BB6663}"/>
    </a:ext>
  </a:extLst>
</a:theme>
</file>

<file path=ppt/theme/theme2.xml><?xml version="1.0" encoding="utf-8"?>
<a:theme xmlns:a="http://schemas.openxmlformats.org/drawingml/2006/main" name="1_theme Center for Strategic Initiatives">
  <a:themeElements>
    <a:clrScheme name="Другая 3">
      <a:dk1>
        <a:sysClr val="windowText" lastClr="000000"/>
      </a:dk1>
      <a:lt1>
        <a:sysClr val="window" lastClr="FFFFFF"/>
      </a:lt1>
      <a:dk2>
        <a:srgbClr val="2868A4"/>
      </a:dk2>
      <a:lt2>
        <a:srgbClr val="DEE5EE"/>
      </a:lt2>
      <a:accent1>
        <a:srgbClr val="2868A4"/>
      </a:accent1>
      <a:accent2>
        <a:srgbClr val="5A80AD"/>
      </a:accent2>
      <a:accent3>
        <a:srgbClr val="449FD8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csi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Center for Strategic Initiatives" id="{54311901-AB3C-4878-8B77-E4B4BD4A55B1}" vid="{E8968A39-A98E-4E06-A47B-DC3B67BB6663}"/>
    </a:ext>
  </a:extLst>
</a:theme>
</file>

<file path=ppt/theme/theme3.xml><?xml version="1.0" encoding="utf-8"?>
<a:theme xmlns:a="http://schemas.openxmlformats.org/drawingml/2006/main" name="2_theme Center for Strategic Initiatives">
  <a:themeElements>
    <a:clrScheme name="Другая 3">
      <a:dk1>
        <a:sysClr val="windowText" lastClr="000000"/>
      </a:dk1>
      <a:lt1>
        <a:sysClr val="window" lastClr="FFFFFF"/>
      </a:lt1>
      <a:dk2>
        <a:srgbClr val="2868A4"/>
      </a:dk2>
      <a:lt2>
        <a:srgbClr val="DEE5EE"/>
      </a:lt2>
      <a:accent1>
        <a:srgbClr val="2868A4"/>
      </a:accent1>
      <a:accent2>
        <a:srgbClr val="5A80AD"/>
      </a:accent2>
      <a:accent3>
        <a:srgbClr val="449FD8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csi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Center for Strategic Initiatives" id="{54311901-AB3C-4878-8B77-E4B4BD4A55B1}" vid="{E8968A39-A98E-4E06-A47B-DC3B67BB666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Center for Strategic Initiatives</Template>
  <TotalTime>3302</TotalTime>
  <Words>1541</Words>
  <Application>Microsoft Office PowerPoint</Application>
  <PresentationFormat>Широкоэкранный</PresentationFormat>
  <Paragraphs>492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Georgia</vt:lpstr>
      <vt:lpstr>Lucida Sans</vt:lpstr>
      <vt:lpstr>Segoe UI</vt:lpstr>
      <vt:lpstr>Segoe UI Semibold</vt:lpstr>
      <vt:lpstr>Segoe UI Semilight</vt:lpstr>
      <vt:lpstr>Tahoma</vt:lpstr>
      <vt:lpstr>Trebuchet MS</vt:lpstr>
      <vt:lpstr>Wingdings</vt:lpstr>
      <vt:lpstr>theme Center for Strategic Initiatives</vt:lpstr>
      <vt:lpstr>1_theme Center for Strategic Initiatives</vt:lpstr>
      <vt:lpstr>2_theme Center for Strategic Initiatives</vt:lpstr>
      <vt:lpstr>Цифровизация экономики – новые возможности</vt:lpstr>
      <vt:lpstr>Цифровизация, цифровая трансформация являются последовательными этапами для перехода  на новый уровень цифровой экономики </vt:lpstr>
      <vt:lpstr>Цифровая трансформация создаст новую экономическую систему и общество, меняя фундаментальные производственные взаимосвязи экономики, роли потребителей и функции государства</vt:lpstr>
      <vt:lpstr> Цифровые продукты, взаимодействия и рынки имеют отличительные  характеристики, которые лежат в основе текущих экономических и социальных перемен </vt:lpstr>
      <vt:lpstr>Определены разные роли игроков платформы </vt:lpstr>
      <vt:lpstr>Согласно оценке Huawei* благодаря трансформации ведущие страны к 2025 году перейдут на новый уровень цифровой экономики, Казахстан находится на переходном этапе</vt:lpstr>
      <vt:lpstr>Долгосрочные стратегические задачи государства на 2030 год</vt:lpstr>
      <vt:lpstr>5G является технологической основой для цифровой трансформации экономики</vt:lpstr>
      <vt:lpstr>5G является следующей ступенью развития коммуникационных технологий </vt:lpstr>
      <vt:lpstr>Спасибо за внимание!            zhanibek_baidulla           Zhanibek Baidulla   Email: z.baidulla@csi.kz Tel.: +7701 999 42 57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CSI KZ</dc:creator>
  <cp:lastModifiedBy>Ainur Tashibayeva</cp:lastModifiedBy>
  <cp:revision>366</cp:revision>
  <dcterms:created xsi:type="dcterms:W3CDTF">2019-05-29T06:16:18Z</dcterms:created>
  <dcterms:modified xsi:type="dcterms:W3CDTF">2022-04-01T04:20:44Z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470892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